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Lst>
  <p:notesMasterIdLst>
    <p:notesMasterId r:id="rId20"/>
  </p:notesMasterIdLst>
  <p:handoutMasterIdLst>
    <p:handoutMasterId r:id="rId21"/>
  </p:handoutMasterIdLst>
  <p:sldIdLst>
    <p:sldId id="283" r:id="rId2"/>
    <p:sldId id="257" r:id="rId3"/>
    <p:sldId id="265" r:id="rId4"/>
    <p:sldId id="267" r:id="rId5"/>
    <p:sldId id="268" r:id="rId6"/>
    <p:sldId id="269" r:id="rId7"/>
    <p:sldId id="270" r:id="rId8"/>
    <p:sldId id="271" r:id="rId9"/>
    <p:sldId id="272" r:id="rId10"/>
    <p:sldId id="274" r:id="rId11"/>
    <p:sldId id="273" r:id="rId12"/>
    <p:sldId id="285" r:id="rId13"/>
    <p:sldId id="286" r:id="rId14"/>
    <p:sldId id="287" r:id="rId15"/>
    <p:sldId id="288" r:id="rId16"/>
    <p:sldId id="289" r:id="rId17"/>
    <p:sldId id="280" r:id="rId18"/>
    <p:sldId id="284" r:id="rId19"/>
  </p:sldIdLst>
  <p:sldSz cx="12190413" cy="6859588"/>
  <p:notesSz cx="6797675" cy="9926638"/>
  <p:embeddedFontLst>
    <p:embeddedFont>
      <p:font typeface="Calibri" panose="020F0502020204030204" pitchFamily="34" charset="0"/>
      <p:regular r:id="rId22"/>
      <p:bold r:id="rId23"/>
      <p:italic r:id="rId24"/>
      <p:boldItalic r:id="rId25"/>
    </p:embeddedFont>
    <p:embeddedFont>
      <p:font typeface="ＭＳ Ｐゴシック" panose="020B0600070205080204" pitchFamily="34" charset="-128"/>
      <p:regular r:id="rId26"/>
    </p:embeddedFont>
  </p:embeddedFont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1F3C391-8FF6-4B58-ADC2-286B11F754E1}">
          <p14:sldIdLst>
            <p14:sldId id="283"/>
            <p14:sldId id="257"/>
          </p14:sldIdLst>
        </p14:section>
        <p14:section name="Hintergrund zum EMMA Projekt" id="{EA6DA472-FF09-46EF-B6F8-4F6104AF36B9}">
          <p14:sldIdLst>
            <p14:sldId id="265"/>
            <p14:sldId id="267"/>
          </p14:sldIdLst>
        </p14:section>
        <p14:section name="EMMA Projekt" id="{8DDA4CE7-09F2-4C12-81F5-8C22ECD67054}">
          <p14:sldIdLst>
            <p14:sldId id="268"/>
            <p14:sldId id="269"/>
            <p14:sldId id="270"/>
            <p14:sldId id="271"/>
            <p14:sldId id="272"/>
            <p14:sldId id="274"/>
          </p14:sldIdLst>
        </p14:section>
        <p14:section name="Piloten" id="{93CBC23F-4A92-4EAD-90B5-C8D8EE9634B1}">
          <p14:sldIdLst>
            <p14:sldId id="273"/>
            <p14:sldId id="285"/>
            <p14:sldId id="286"/>
            <p14:sldId id="287"/>
            <p14:sldId id="288"/>
            <p14:sldId id="289"/>
          </p14:sldIdLst>
        </p14:section>
        <p14:section name="Fazit - EMMA" id="{784F55C7-1AB8-4AF6-AEE9-9EF80607717E}">
          <p14:sldIdLst>
            <p14:sldId id="280"/>
            <p14:sldId id="284"/>
          </p14:sldIdLst>
        </p14:section>
      </p14:sectionLst>
    </p:ex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8077" autoAdjust="0"/>
    <p:restoredTop sz="85126" autoAdjust="0"/>
  </p:normalViewPr>
  <p:slideViewPr>
    <p:cSldViewPr>
      <p:cViewPr varScale="1">
        <p:scale>
          <a:sx n="101" d="100"/>
          <a:sy n="101" d="100"/>
        </p:scale>
        <p:origin x="144" y="414"/>
      </p:cViewPr>
      <p:guideLst>
        <p:guide orient="horz" pos="2161"/>
        <p:guide pos="3840"/>
      </p:guideLst>
    </p:cSldViewPr>
  </p:slideViewPr>
  <p:notesTextViewPr>
    <p:cViewPr>
      <p:scale>
        <a:sx n="1" d="1"/>
        <a:sy n="1" d="1"/>
      </p:scale>
      <p:origin x="0" y="0"/>
    </p:cViewPr>
  </p:notesTextViewPr>
  <p:notesViewPr>
    <p:cSldViewPr>
      <p:cViewPr varScale="1">
        <p:scale>
          <a:sx n="98" d="100"/>
          <a:sy n="98" d="100"/>
        </p:scale>
        <p:origin x="-356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F467B3-A39B-C045-9B8C-A64235B0FBCC}" type="doc">
      <dgm:prSet loTypeId="urn:microsoft.com/office/officeart/2005/8/layout/gear1" loCatId="" qsTypeId="urn:microsoft.com/office/officeart/2005/8/quickstyle/simple4" qsCatId="simple" csTypeId="urn:microsoft.com/office/officeart/2005/8/colors/accent2_4" csCatId="accent2" phldr="0"/>
      <dgm:spPr/>
    </dgm:pt>
    <dgm:pt modelId="{FFA2CA11-0CCD-EB42-A754-55F05791AA78}">
      <dgm:prSet phldrT="[Text]"/>
      <dgm:spPr>
        <a:xfrm>
          <a:off x="1593057" y="806303"/>
          <a:ext cx="985482" cy="985482"/>
        </a:xfrm>
        <a:prstGeom prst="gear9">
          <a:avLst/>
        </a:prstGeom>
        <a:gradFill rotWithShape="0">
          <a:gsLst>
            <a:gs pos="0">
              <a:srgbClr val="2CAAE1">
                <a:shade val="50000"/>
                <a:hueOff val="0"/>
                <a:satOff val="0"/>
                <a:lumOff val="0"/>
                <a:alphaOff val="0"/>
                <a:tint val="100000"/>
                <a:shade val="100000"/>
                <a:satMod val="130000"/>
              </a:srgbClr>
            </a:gs>
            <a:gs pos="100000">
              <a:srgbClr val="2CAAE1">
                <a:shade val="5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de-DE">
            <a:solidFill>
              <a:sysClr val="window" lastClr="FFFFFF"/>
            </a:solidFill>
            <a:latin typeface="Arial"/>
            <a:ea typeface="+mn-ea"/>
            <a:cs typeface="+mn-cs"/>
          </a:endParaRPr>
        </a:p>
      </dgm:t>
    </dgm:pt>
    <dgm:pt modelId="{619CBD50-66A8-C44B-9C29-AAAE74ED1481}" type="parTrans" cxnId="{2B765511-50A5-3F49-A376-DBB0D5404015}">
      <dgm:prSet/>
      <dgm:spPr/>
      <dgm:t>
        <a:bodyPr/>
        <a:lstStyle/>
        <a:p>
          <a:endParaRPr lang="de-DE"/>
        </a:p>
      </dgm:t>
    </dgm:pt>
    <dgm:pt modelId="{CC328E8F-CFA3-5D47-B02A-D0B6826EAB96}" type="sibTrans" cxnId="{2B765511-50A5-3F49-A376-DBB0D5404015}">
      <dgm:prSet/>
      <dgm:spPr>
        <a:xfrm>
          <a:off x="1493573" y="670542"/>
          <a:ext cx="1261417" cy="1261417"/>
        </a:xfrm>
        <a:prstGeom prst="circularArrow">
          <a:avLst>
            <a:gd name="adj1" fmla="val 4688"/>
            <a:gd name="adj2" fmla="val 299029"/>
            <a:gd name="adj3" fmla="val 2403218"/>
            <a:gd name="adj4" fmla="val 16130575"/>
            <a:gd name="adj5" fmla="val 5469"/>
          </a:avLst>
        </a:prstGeom>
        <a:gradFill rotWithShape="0">
          <a:gsLst>
            <a:gs pos="0">
              <a:srgbClr val="2CAAE1">
                <a:shade val="90000"/>
                <a:hueOff val="0"/>
                <a:satOff val="0"/>
                <a:lumOff val="0"/>
                <a:alphaOff val="0"/>
                <a:tint val="100000"/>
                <a:shade val="100000"/>
                <a:satMod val="130000"/>
              </a:srgbClr>
            </a:gs>
            <a:gs pos="100000">
              <a:srgbClr val="2CAAE1">
                <a:shade val="9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de-DE"/>
        </a:p>
      </dgm:t>
    </dgm:pt>
    <dgm:pt modelId="{8E1EE417-7791-6E46-A157-1C04F7E22EBF}">
      <dgm:prSet phldrT="[Text]"/>
      <dgm:spPr>
        <a:xfrm>
          <a:off x="1019686" y="573371"/>
          <a:ext cx="716714" cy="716714"/>
        </a:xfrm>
        <a:prstGeom prst="gear6">
          <a:avLst/>
        </a:prstGeom>
        <a:gradFill rotWithShape="0">
          <a:gsLst>
            <a:gs pos="0">
              <a:srgbClr val="2CAAE1">
                <a:shade val="50000"/>
                <a:hueOff val="348801"/>
                <a:satOff val="-4227"/>
                <a:lumOff val="32039"/>
                <a:alphaOff val="0"/>
                <a:tint val="100000"/>
                <a:shade val="100000"/>
                <a:satMod val="130000"/>
              </a:srgbClr>
            </a:gs>
            <a:gs pos="100000">
              <a:srgbClr val="2CAAE1">
                <a:shade val="50000"/>
                <a:hueOff val="348801"/>
                <a:satOff val="-4227"/>
                <a:lumOff val="32039"/>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de-DE" dirty="0">
            <a:solidFill>
              <a:sysClr val="window" lastClr="FFFFFF"/>
            </a:solidFill>
            <a:latin typeface="Arial"/>
            <a:ea typeface="+mn-ea"/>
            <a:cs typeface="+mn-cs"/>
          </a:endParaRPr>
        </a:p>
      </dgm:t>
    </dgm:pt>
    <dgm:pt modelId="{D959B60C-B665-324D-B0A2-85BCED59A9FB}" type="parTrans" cxnId="{38DA8E71-25AB-8347-B7C7-3B2A362D41BB}">
      <dgm:prSet/>
      <dgm:spPr/>
      <dgm:t>
        <a:bodyPr/>
        <a:lstStyle/>
        <a:p>
          <a:endParaRPr lang="de-DE"/>
        </a:p>
      </dgm:t>
    </dgm:pt>
    <dgm:pt modelId="{74B3C367-D566-6747-8B40-55E588408736}" type="sibTrans" cxnId="{38DA8E71-25AB-8347-B7C7-3B2A362D41BB}">
      <dgm:prSet/>
      <dgm:spPr>
        <a:xfrm>
          <a:off x="892757" y="425100"/>
          <a:ext cx="916498" cy="916498"/>
        </a:xfrm>
        <a:prstGeom prst="leftCircularArrow">
          <a:avLst>
            <a:gd name="adj1" fmla="val 6452"/>
            <a:gd name="adj2" fmla="val 429999"/>
            <a:gd name="adj3" fmla="val 10489124"/>
            <a:gd name="adj4" fmla="val 14837806"/>
            <a:gd name="adj5" fmla="val 7527"/>
          </a:avLst>
        </a:prstGeom>
        <a:gradFill rotWithShape="0">
          <a:gsLst>
            <a:gs pos="0">
              <a:srgbClr val="2CAAE1">
                <a:shade val="90000"/>
                <a:hueOff val="335773"/>
                <a:satOff val="-2882"/>
                <a:lumOff val="22744"/>
                <a:alphaOff val="0"/>
                <a:tint val="100000"/>
                <a:shade val="100000"/>
                <a:satMod val="130000"/>
              </a:srgbClr>
            </a:gs>
            <a:gs pos="100000">
              <a:srgbClr val="2CAAE1">
                <a:shade val="90000"/>
                <a:hueOff val="335773"/>
                <a:satOff val="-2882"/>
                <a:lumOff val="22744"/>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de-DE"/>
        </a:p>
      </dgm:t>
    </dgm:pt>
    <dgm:pt modelId="{72D2EC5B-51DC-0D4D-B14B-9985640E7C98}">
      <dgm:prSet phldrT="[Text]"/>
      <dgm:spPr>
        <a:xfrm rot="20700000">
          <a:off x="1421119" y="78911"/>
          <a:ext cx="702233" cy="702233"/>
        </a:xfrm>
        <a:prstGeom prst="gear6">
          <a:avLst/>
        </a:prstGeom>
        <a:gradFill rotWithShape="0">
          <a:gsLst>
            <a:gs pos="0">
              <a:srgbClr val="2CAAE1">
                <a:shade val="50000"/>
                <a:hueOff val="348801"/>
                <a:satOff val="-4227"/>
                <a:lumOff val="32039"/>
                <a:alphaOff val="0"/>
                <a:tint val="100000"/>
                <a:shade val="100000"/>
                <a:satMod val="130000"/>
              </a:srgbClr>
            </a:gs>
            <a:gs pos="100000">
              <a:srgbClr val="2CAAE1">
                <a:shade val="50000"/>
                <a:hueOff val="348801"/>
                <a:satOff val="-4227"/>
                <a:lumOff val="32039"/>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de-DE" dirty="0">
            <a:solidFill>
              <a:sysClr val="window" lastClr="FFFFFF"/>
            </a:solidFill>
            <a:latin typeface="Arial"/>
            <a:ea typeface="+mn-ea"/>
            <a:cs typeface="+mn-cs"/>
          </a:endParaRPr>
        </a:p>
      </dgm:t>
    </dgm:pt>
    <dgm:pt modelId="{22B186AB-8A6A-1C41-A74A-1AAB495B9AC2}" type="parTrans" cxnId="{7DF6316C-844B-4740-885D-845B434ABCDA}">
      <dgm:prSet/>
      <dgm:spPr/>
      <dgm:t>
        <a:bodyPr/>
        <a:lstStyle/>
        <a:p>
          <a:endParaRPr lang="de-DE"/>
        </a:p>
      </dgm:t>
    </dgm:pt>
    <dgm:pt modelId="{3635C442-1893-2942-8A6B-9361A44BFED3}" type="sibTrans" cxnId="{7DF6316C-844B-4740-885D-845B434ABCDA}">
      <dgm:prSet/>
      <dgm:spPr>
        <a:xfrm>
          <a:off x="1258685" y="-64593"/>
          <a:ext cx="988169" cy="988169"/>
        </a:xfrm>
        <a:prstGeom prst="circularArrow">
          <a:avLst>
            <a:gd name="adj1" fmla="val 5984"/>
            <a:gd name="adj2" fmla="val 394124"/>
            <a:gd name="adj3" fmla="val 13313824"/>
            <a:gd name="adj4" fmla="val 10508221"/>
            <a:gd name="adj5" fmla="val 6981"/>
          </a:avLst>
        </a:prstGeom>
        <a:gradFill rotWithShape="0">
          <a:gsLst>
            <a:gs pos="0">
              <a:srgbClr val="2CAAE1">
                <a:shade val="90000"/>
                <a:hueOff val="335773"/>
                <a:satOff val="-2882"/>
                <a:lumOff val="22744"/>
                <a:alphaOff val="0"/>
                <a:tint val="100000"/>
                <a:shade val="100000"/>
                <a:satMod val="130000"/>
              </a:srgbClr>
            </a:gs>
            <a:gs pos="100000">
              <a:srgbClr val="2CAAE1">
                <a:shade val="90000"/>
                <a:hueOff val="335773"/>
                <a:satOff val="-2882"/>
                <a:lumOff val="22744"/>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de-DE"/>
        </a:p>
      </dgm:t>
    </dgm:pt>
    <dgm:pt modelId="{6CE72A3F-9141-DE48-8FD1-BA92B6B6F4AD}" type="pres">
      <dgm:prSet presAssocID="{20F467B3-A39B-C045-9B8C-A64235B0FBCC}" presName="composite" presStyleCnt="0">
        <dgm:presLayoutVars>
          <dgm:chMax val="3"/>
          <dgm:animLvl val="lvl"/>
          <dgm:resizeHandles val="exact"/>
        </dgm:presLayoutVars>
      </dgm:prSet>
      <dgm:spPr/>
    </dgm:pt>
    <dgm:pt modelId="{C1A17B6C-7B98-8C4B-BCDC-A826A71CFC42}" type="pres">
      <dgm:prSet presAssocID="{FFA2CA11-0CCD-EB42-A754-55F05791AA78}" presName="gear1" presStyleLbl="node1" presStyleIdx="0" presStyleCnt="3">
        <dgm:presLayoutVars>
          <dgm:chMax val="1"/>
          <dgm:bulletEnabled val="1"/>
        </dgm:presLayoutVars>
      </dgm:prSet>
      <dgm:spPr/>
      <dgm:t>
        <a:bodyPr/>
        <a:lstStyle/>
        <a:p>
          <a:endParaRPr lang="de-DE"/>
        </a:p>
      </dgm:t>
    </dgm:pt>
    <dgm:pt modelId="{4DD5AEFC-DAB0-9649-846C-43F390A8580D}" type="pres">
      <dgm:prSet presAssocID="{FFA2CA11-0CCD-EB42-A754-55F05791AA78}" presName="gear1srcNode" presStyleLbl="node1" presStyleIdx="0" presStyleCnt="3"/>
      <dgm:spPr/>
      <dgm:t>
        <a:bodyPr/>
        <a:lstStyle/>
        <a:p>
          <a:endParaRPr lang="de-DE"/>
        </a:p>
      </dgm:t>
    </dgm:pt>
    <dgm:pt modelId="{8E5CB04B-2383-854A-AB8C-AAF7E5D2CFFF}" type="pres">
      <dgm:prSet presAssocID="{FFA2CA11-0CCD-EB42-A754-55F05791AA78}" presName="gear1dstNode" presStyleLbl="node1" presStyleIdx="0" presStyleCnt="3"/>
      <dgm:spPr/>
      <dgm:t>
        <a:bodyPr/>
        <a:lstStyle/>
        <a:p>
          <a:endParaRPr lang="de-DE"/>
        </a:p>
      </dgm:t>
    </dgm:pt>
    <dgm:pt modelId="{7E4B343A-51CD-8643-8B81-FC309AEA1008}" type="pres">
      <dgm:prSet presAssocID="{8E1EE417-7791-6E46-A157-1C04F7E22EBF}" presName="gear2" presStyleLbl="node1" presStyleIdx="1" presStyleCnt="3">
        <dgm:presLayoutVars>
          <dgm:chMax val="1"/>
          <dgm:bulletEnabled val="1"/>
        </dgm:presLayoutVars>
      </dgm:prSet>
      <dgm:spPr/>
      <dgm:t>
        <a:bodyPr/>
        <a:lstStyle/>
        <a:p>
          <a:endParaRPr lang="de-DE"/>
        </a:p>
      </dgm:t>
    </dgm:pt>
    <dgm:pt modelId="{CA895A39-4073-DA45-8FB1-C1694C7824C0}" type="pres">
      <dgm:prSet presAssocID="{8E1EE417-7791-6E46-A157-1C04F7E22EBF}" presName="gear2srcNode" presStyleLbl="node1" presStyleIdx="1" presStyleCnt="3"/>
      <dgm:spPr/>
      <dgm:t>
        <a:bodyPr/>
        <a:lstStyle/>
        <a:p>
          <a:endParaRPr lang="de-DE"/>
        </a:p>
      </dgm:t>
    </dgm:pt>
    <dgm:pt modelId="{38AA8309-B277-5149-84DA-99FD590396F6}" type="pres">
      <dgm:prSet presAssocID="{8E1EE417-7791-6E46-A157-1C04F7E22EBF}" presName="gear2dstNode" presStyleLbl="node1" presStyleIdx="1" presStyleCnt="3"/>
      <dgm:spPr/>
      <dgm:t>
        <a:bodyPr/>
        <a:lstStyle/>
        <a:p>
          <a:endParaRPr lang="de-DE"/>
        </a:p>
      </dgm:t>
    </dgm:pt>
    <dgm:pt modelId="{17A023C6-4CEE-8049-BE99-B6E0CFA28E52}" type="pres">
      <dgm:prSet presAssocID="{72D2EC5B-51DC-0D4D-B14B-9985640E7C98}" presName="gear3" presStyleLbl="node1" presStyleIdx="2" presStyleCnt="3"/>
      <dgm:spPr/>
      <dgm:t>
        <a:bodyPr/>
        <a:lstStyle/>
        <a:p>
          <a:endParaRPr lang="de-DE"/>
        </a:p>
      </dgm:t>
    </dgm:pt>
    <dgm:pt modelId="{BAE2D397-BDF8-1349-8A2E-5F2B4F8FFB88}" type="pres">
      <dgm:prSet presAssocID="{72D2EC5B-51DC-0D4D-B14B-9985640E7C98}" presName="gear3tx" presStyleLbl="node1" presStyleIdx="2" presStyleCnt="3">
        <dgm:presLayoutVars>
          <dgm:chMax val="1"/>
          <dgm:bulletEnabled val="1"/>
        </dgm:presLayoutVars>
      </dgm:prSet>
      <dgm:spPr/>
      <dgm:t>
        <a:bodyPr/>
        <a:lstStyle/>
        <a:p>
          <a:endParaRPr lang="de-DE"/>
        </a:p>
      </dgm:t>
    </dgm:pt>
    <dgm:pt modelId="{CC41C081-5C15-0948-BD8C-7376C10AA515}" type="pres">
      <dgm:prSet presAssocID="{72D2EC5B-51DC-0D4D-B14B-9985640E7C98}" presName="gear3srcNode" presStyleLbl="node1" presStyleIdx="2" presStyleCnt="3"/>
      <dgm:spPr/>
      <dgm:t>
        <a:bodyPr/>
        <a:lstStyle/>
        <a:p>
          <a:endParaRPr lang="de-DE"/>
        </a:p>
      </dgm:t>
    </dgm:pt>
    <dgm:pt modelId="{67929C92-C5BD-384A-9D11-F4264B4308BF}" type="pres">
      <dgm:prSet presAssocID="{72D2EC5B-51DC-0D4D-B14B-9985640E7C98}" presName="gear3dstNode" presStyleLbl="node1" presStyleIdx="2" presStyleCnt="3"/>
      <dgm:spPr/>
      <dgm:t>
        <a:bodyPr/>
        <a:lstStyle/>
        <a:p>
          <a:endParaRPr lang="de-DE"/>
        </a:p>
      </dgm:t>
    </dgm:pt>
    <dgm:pt modelId="{4CFAD277-5AC0-734F-BD49-58F152144210}" type="pres">
      <dgm:prSet presAssocID="{CC328E8F-CFA3-5D47-B02A-D0B6826EAB96}" presName="connector1" presStyleLbl="sibTrans2D1" presStyleIdx="0" presStyleCnt="3"/>
      <dgm:spPr/>
      <dgm:t>
        <a:bodyPr/>
        <a:lstStyle/>
        <a:p>
          <a:endParaRPr lang="de-DE"/>
        </a:p>
      </dgm:t>
    </dgm:pt>
    <dgm:pt modelId="{C4BE762C-A21C-BB42-821F-98A990C03CAF}" type="pres">
      <dgm:prSet presAssocID="{74B3C367-D566-6747-8B40-55E588408736}" presName="connector2" presStyleLbl="sibTrans2D1" presStyleIdx="1" presStyleCnt="3"/>
      <dgm:spPr/>
      <dgm:t>
        <a:bodyPr/>
        <a:lstStyle/>
        <a:p>
          <a:endParaRPr lang="de-DE"/>
        </a:p>
      </dgm:t>
    </dgm:pt>
    <dgm:pt modelId="{79F38B04-FE57-304D-A0B0-60DF209ED402}" type="pres">
      <dgm:prSet presAssocID="{3635C442-1893-2942-8A6B-9361A44BFED3}" presName="connector3" presStyleLbl="sibTrans2D1" presStyleIdx="2" presStyleCnt="3"/>
      <dgm:spPr/>
      <dgm:t>
        <a:bodyPr/>
        <a:lstStyle/>
        <a:p>
          <a:endParaRPr lang="de-DE"/>
        </a:p>
      </dgm:t>
    </dgm:pt>
  </dgm:ptLst>
  <dgm:cxnLst>
    <dgm:cxn modelId="{2761D3B2-AEFA-44E8-AC7D-F57B9E08EFB8}" type="presOf" srcId="{72D2EC5B-51DC-0D4D-B14B-9985640E7C98}" destId="{17A023C6-4CEE-8049-BE99-B6E0CFA28E52}" srcOrd="0" destOrd="0" presId="urn:microsoft.com/office/officeart/2005/8/layout/gear1"/>
    <dgm:cxn modelId="{82BF5FAC-2010-4738-8618-0DC6B0912785}" type="presOf" srcId="{72D2EC5B-51DC-0D4D-B14B-9985640E7C98}" destId="{BAE2D397-BDF8-1349-8A2E-5F2B4F8FFB88}" srcOrd="1" destOrd="0" presId="urn:microsoft.com/office/officeart/2005/8/layout/gear1"/>
    <dgm:cxn modelId="{2E2FCDA8-5F1F-49E5-AE92-B22F7C61E83A}" type="presOf" srcId="{74B3C367-D566-6747-8B40-55E588408736}" destId="{C4BE762C-A21C-BB42-821F-98A990C03CAF}" srcOrd="0" destOrd="0" presId="urn:microsoft.com/office/officeart/2005/8/layout/gear1"/>
    <dgm:cxn modelId="{87E43EDE-FFCA-45B7-AD67-F82833F4DB1C}" type="presOf" srcId="{FFA2CA11-0CCD-EB42-A754-55F05791AA78}" destId="{4DD5AEFC-DAB0-9649-846C-43F390A8580D}" srcOrd="1" destOrd="0" presId="urn:microsoft.com/office/officeart/2005/8/layout/gear1"/>
    <dgm:cxn modelId="{2B765511-50A5-3F49-A376-DBB0D5404015}" srcId="{20F467B3-A39B-C045-9B8C-A64235B0FBCC}" destId="{FFA2CA11-0CCD-EB42-A754-55F05791AA78}" srcOrd="0" destOrd="0" parTransId="{619CBD50-66A8-C44B-9C29-AAAE74ED1481}" sibTransId="{CC328E8F-CFA3-5D47-B02A-D0B6826EAB96}"/>
    <dgm:cxn modelId="{4291570E-C37B-45BF-A6F3-54D214320693}" type="presOf" srcId="{FFA2CA11-0CCD-EB42-A754-55F05791AA78}" destId="{8E5CB04B-2383-854A-AB8C-AAF7E5D2CFFF}" srcOrd="2" destOrd="0" presId="urn:microsoft.com/office/officeart/2005/8/layout/gear1"/>
    <dgm:cxn modelId="{1D3ED584-954D-444F-AA80-1FD844ACD906}" type="presOf" srcId="{72D2EC5B-51DC-0D4D-B14B-9985640E7C98}" destId="{67929C92-C5BD-384A-9D11-F4264B4308BF}" srcOrd="3" destOrd="0" presId="urn:microsoft.com/office/officeart/2005/8/layout/gear1"/>
    <dgm:cxn modelId="{C43A1E2C-8852-420C-BB02-EC67381E7FCC}" type="presOf" srcId="{3635C442-1893-2942-8A6B-9361A44BFED3}" destId="{79F38B04-FE57-304D-A0B0-60DF209ED402}" srcOrd="0" destOrd="0" presId="urn:microsoft.com/office/officeart/2005/8/layout/gear1"/>
    <dgm:cxn modelId="{DF88AEF1-B73B-4DE1-B9B2-882AD9AB152A}" type="presOf" srcId="{FFA2CA11-0CCD-EB42-A754-55F05791AA78}" destId="{C1A17B6C-7B98-8C4B-BCDC-A826A71CFC42}" srcOrd="0" destOrd="0" presId="urn:microsoft.com/office/officeart/2005/8/layout/gear1"/>
    <dgm:cxn modelId="{ECEB141C-554A-464D-A1DC-E2D37FCA66A9}" type="presOf" srcId="{CC328E8F-CFA3-5D47-B02A-D0B6826EAB96}" destId="{4CFAD277-5AC0-734F-BD49-58F152144210}" srcOrd="0" destOrd="0" presId="urn:microsoft.com/office/officeart/2005/8/layout/gear1"/>
    <dgm:cxn modelId="{724B9E8E-569A-47E8-BA0D-BD2E8398138D}" type="presOf" srcId="{8E1EE417-7791-6E46-A157-1C04F7E22EBF}" destId="{7E4B343A-51CD-8643-8B81-FC309AEA1008}" srcOrd="0" destOrd="0" presId="urn:microsoft.com/office/officeart/2005/8/layout/gear1"/>
    <dgm:cxn modelId="{37F02FA5-F242-41AA-BFF7-DF57512D8450}" type="presOf" srcId="{8E1EE417-7791-6E46-A157-1C04F7E22EBF}" destId="{CA895A39-4073-DA45-8FB1-C1694C7824C0}" srcOrd="1" destOrd="0" presId="urn:microsoft.com/office/officeart/2005/8/layout/gear1"/>
    <dgm:cxn modelId="{7DF6316C-844B-4740-885D-845B434ABCDA}" srcId="{20F467B3-A39B-C045-9B8C-A64235B0FBCC}" destId="{72D2EC5B-51DC-0D4D-B14B-9985640E7C98}" srcOrd="2" destOrd="0" parTransId="{22B186AB-8A6A-1C41-A74A-1AAB495B9AC2}" sibTransId="{3635C442-1893-2942-8A6B-9361A44BFED3}"/>
    <dgm:cxn modelId="{38DA8E71-25AB-8347-B7C7-3B2A362D41BB}" srcId="{20F467B3-A39B-C045-9B8C-A64235B0FBCC}" destId="{8E1EE417-7791-6E46-A157-1C04F7E22EBF}" srcOrd="1" destOrd="0" parTransId="{D959B60C-B665-324D-B0A2-85BCED59A9FB}" sibTransId="{74B3C367-D566-6747-8B40-55E588408736}"/>
    <dgm:cxn modelId="{0DDDD6F7-7BA5-4C42-978B-4F378764771C}" type="presOf" srcId="{8E1EE417-7791-6E46-A157-1C04F7E22EBF}" destId="{38AA8309-B277-5149-84DA-99FD590396F6}" srcOrd="2" destOrd="0" presId="urn:microsoft.com/office/officeart/2005/8/layout/gear1"/>
    <dgm:cxn modelId="{905CEC07-8CC1-4BA1-8CC5-FDB7AA562BBC}" type="presOf" srcId="{20F467B3-A39B-C045-9B8C-A64235B0FBCC}" destId="{6CE72A3F-9141-DE48-8FD1-BA92B6B6F4AD}" srcOrd="0" destOrd="0" presId="urn:microsoft.com/office/officeart/2005/8/layout/gear1"/>
    <dgm:cxn modelId="{0D0C6555-DAB9-4EE0-972C-3738FD7948F6}" type="presOf" srcId="{72D2EC5B-51DC-0D4D-B14B-9985640E7C98}" destId="{CC41C081-5C15-0948-BD8C-7376C10AA515}" srcOrd="2" destOrd="0" presId="urn:microsoft.com/office/officeart/2005/8/layout/gear1"/>
    <dgm:cxn modelId="{BA99784C-C1ED-4A9D-83BC-62BDAEEDD4B0}" type="presParOf" srcId="{6CE72A3F-9141-DE48-8FD1-BA92B6B6F4AD}" destId="{C1A17B6C-7B98-8C4B-BCDC-A826A71CFC42}" srcOrd="0" destOrd="0" presId="urn:microsoft.com/office/officeart/2005/8/layout/gear1"/>
    <dgm:cxn modelId="{8B4D6BDC-F335-4621-9D4F-38889729A12B}" type="presParOf" srcId="{6CE72A3F-9141-DE48-8FD1-BA92B6B6F4AD}" destId="{4DD5AEFC-DAB0-9649-846C-43F390A8580D}" srcOrd="1" destOrd="0" presId="urn:microsoft.com/office/officeart/2005/8/layout/gear1"/>
    <dgm:cxn modelId="{7215F32E-26B1-4E51-AC52-F99D4FFE21C4}" type="presParOf" srcId="{6CE72A3F-9141-DE48-8FD1-BA92B6B6F4AD}" destId="{8E5CB04B-2383-854A-AB8C-AAF7E5D2CFFF}" srcOrd="2" destOrd="0" presId="urn:microsoft.com/office/officeart/2005/8/layout/gear1"/>
    <dgm:cxn modelId="{4D9E4ACA-D3FB-4534-A5E8-BEAEB499AAE2}" type="presParOf" srcId="{6CE72A3F-9141-DE48-8FD1-BA92B6B6F4AD}" destId="{7E4B343A-51CD-8643-8B81-FC309AEA1008}" srcOrd="3" destOrd="0" presId="urn:microsoft.com/office/officeart/2005/8/layout/gear1"/>
    <dgm:cxn modelId="{78026FD8-3AD6-4112-9061-213DA87D53CA}" type="presParOf" srcId="{6CE72A3F-9141-DE48-8FD1-BA92B6B6F4AD}" destId="{CA895A39-4073-DA45-8FB1-C1694C7824C0}" srcOrd="4" destOrd="0" presId="urn:microsoft.com/office/officeart/2005/8/layout/gear1"/>
    <dgm:cxn modelId="{51445FC8-C68D-441D-A6F4-F316AA87722C}" type="presParOf" srcId="{6CE72A3F-9141-DE48-8FD1-BA92B6B6F4AD}" destId="{38AA8309-B277-5149-84DA-99FD590396F6}" srcOrd="5" destOrd="0" presId="urn:microsoft.com/office/officeart/2005/8/layout/gear1"/>
    <dgm:cxn modelId="{A618C672-69ED-43C9-A6EC-0F9F5A42F06C}" type="presParOf" srcId="{6CE72A3F-9141-DE48-8FD1-BA92B6B6F4AD}" destId="{17A023C6-4CEE-8049-BE99-B6E0CFA28E52}" srcOrd="6" destOrd="0" presId="urn:microsoft.com/office/officeart/2005/8/layout/gear1"/>
    <dgm:cxn modelId="{0E84AB5C-918C-4CDA-BA4C-B8B943121D44}" type="presParOf" srcId="{6CE72A3F-9141-DE48-8FD1-BA92B6B6F4AD}" destId="{BAE2D397-BDF8-1349-8A2E-5F2B4F8FFB88}" srcOrd="7" destOrd="0" presId="urn:microsoft.com/office/officeart/2005/8/layout/gear1"/>
    <dgm:cxn modelId="{1BFAA87E-BA18-41CD-B202-D979A3FCEA54}" type="presParOf" srcId="{6CE72A3F-9141-DE48-8FD1-BA92B6B6F4AD}" destId="{CC41C081-5C15-0948-BD8C-7376C10AA515}" srcOrd="8" destOrd="0" presId="urn:microsoft.com/office/officeart/2005/8/layout/gear1"/>
    <dgm:cxn modelId="{1CD114FA-5531-493B-8969-83BEC8141C76}" type="presParOf" srcId="{6CE72A3F-9141-DE48-8FD1-BA92B6B6F4AD}" destId="{67929C92-C5BD-384A-9D11-F4264B4308BF}" srcOrd="9" destOrd="0" presId="urn:microsoft.com/office/officeart/2005/8/layout/gear1"/>
    <dgm:cxn modelId="{5F31C481-27AD-4CBD-BBAE-7E7944D1D6A4}" type="presParOf" srcId="{6CE72A3F-9141-DE48-8FD1-BA92B6B6F4AD}" destId="{4CFAD277-5AC0-734F-BD49-58F152144210}" srcOrd="10" destOrd="0" presId="urn:microsoft.com/office/officeart/2005/8/layout/gear1"/>
    <dgm:cxn modelId="{455FA245-C8BD-453F-B285-A71FEBF2F84D}" type="presParOf" srcId="{6CE72A3F-9141-DE48-8FD1-BA92B6B6F4AD}" destId="{C4BE762C-A21C-BB42-821F-98A990C03CAF}" srcOrd="11" destOrd="0" presId="urn:microsoft.com/office/officeart/2005/8/layout/gear1"/>
    <dgm:cxn modelId="{042E7093-3EFD-45BD-AF77-38DA06A952B3}" type="presParOf" srcId="{6CE72A3F-9141-DE48-8FD1-BA92B6B6F4AD}" destId="{79F38B04-FE57-304D-A0B0-60DF209ED40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8A23B02-5D65-4652-AACA-0DC803A8639B}" type="datetimeFigureOut">
              <a:rPr lang="de-DE" smtClean="0"/>
              <a:t>04.04.2017</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5E9A498-7774-48BC-BA34-7E0AA472992D}" type="slidenum">
              <a:rPr lang="de-DE" smtClean="0"/>
              <a:t>‹Nr.›</a:t>
            </a:fld>
            <a:endParaRPr lang="de-DE"/>
          </a:p>
        </p:txBody>
      </p:sp>
    </p:spTree>
    <p:extLst>
      <p:ext uri="{BB962C8B-B14F-4D97-AF65-F5344CB8AC3E}">
        <p14:creationId xmlns:p14="http://schemas.microsoft.com/office/powerpoint/2010/main" val="87977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5216123-3A9E-440B-94D1-BE521FCE44CB}" type="datetimeFigureOut">
              <a:rPr lang="de-DE" smtClean="0"/>
              <a:t>04.04.2017</a:t>
            </a:fld>
            <a:endParaRPr lang="de-DE"/>
          </a:p>
        </p:txBody>
      </p:sp>
      <p:sp>
        <p:nvSpPr>
          <p:cNvPr id="4" name="Folienbildplatzhalt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FED9978-FAC8-4A75-91ED-8A62DF927ED4}" type="slidenum">
              <a:rPr lang="de-DE" smtClean="0"/>
              <a:t>‹Nr.›</a:t>
            </a:fld>
            <a:endParaRPr lang="de-DE"/>
          </a:p>
        </p:txBody>
      </p:sp>
    </p:spTree>
    <p:extLst>
      <p:ext uri="{BB962C8B-B14F-4D97-AF65-F5344CB8AC3E}">
        <p14:creationId xmlns:p14="http://schemas.microsoft.com/office/powerpoint/2010/main" val="262417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t>AIS- Daten werden bisher nicht für Binnenschiffe ausgewertet oder gespeichert. </a:t>
            </a:r>
          </a:p>
          <a:p>
            <a:pPr marL="171450" indent="-171450">
              <a:buFont typeface="Arial" panose="020B0604020202020204" pitchFamily="34" charset="0"/>
              <a:buChar char="•"/>
            </a:pPr>
            <a:r>
              <a:rPr lang="de-DE" sz="1200" dirty="0" smtClean="0"/>
              <a:t>AIS-Daten sind nur für die Nutzung zu Sicherheitsaspekten vorgesehen</a:t>
            </a:r>
          </a:p>
          <a:p>
            <a:pPr marL="171450" indent="-171450">
              <a:buFont typeface="Arial" panose="020B0604020202020204" pitchFamily="34" charset="0"/>
              <a:buChar char="•"/>
            </a:pPr>
            <a:r>
              <a:rPr lang="de-DE" sz="1200" dirty="0" smtClean="0"/>
              <a:t>Nicht alle Binnenschiffe nutzen AIS</a:t>
            </a:r>
          </a:p>
          <a:p>
            <a:r>
              <a:rPr lang="de-DE" sz="1200" dirty="0" smtClean="0"/>
              <a:t>Radardaten werden bisher nicht in Hinblick auf Binnenschiffe ausgewertet und nicht gespeichert.</a:t>
            </a:r>
          </a:p>
          <a:p>
            <a:r>
              <a:rPr lang="de-DE" sz="1200" dirty="0" smtClean="0"/>
              <a:t>Es findet eine manuelle /qualitative und Fragestellung bezogene Erfassung durch </a:t>
            </a:r>
            <a:r>
              <a:rPr lang="de-DE" sz="1200" dirty="0" err="1" smtClean="0"/>
              <a:t>Befahrungen</a:t>
            </a:r>
            <a:r>
              <a:rPr lang="de-DE" sz="1200" dirty="0" smtClean="0"/>
              <a:t> statt.</a:t>
            </a:r>
          </a:p>
          <a:p>
            <a:r>
              <a:rPr lang="de-DE" sz="1200" dirty="0" smtClean="0"/>
              <a:t>Eine Auswertung erfolgt nur im Rahmen der Daten des Statistikamtes Nord und in Form von Hochrechnungen im Rahmen von Gutachten (z.B. Modal Split Prognose, Umschlagspotentialprognose.</a:t>
            </a:r>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3</a:t>
            </a:fld>
            <a:endParaRPr lang="de-DE"/>
          </a:p>
        </p:txBody>
      </p:sp>
    </p:spTree>
    <p:extLst>
      <p:ext uri="{BB962C8B-B14F-4D97-AF65-F5344CB8AC3E}">
        <p14:creationId xmlns:p14="http://schemas.microsoft.com/office/powerpoint/2010/main" val="301843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smtClean="0">
                <a:latin typeface="Arial" panose="020B0604020202020204" pitchFamily="34" charset="0"/>
                <a:cs typeface="Arial" panose="020B0604020202020204" pitchFamily="34" charset="0"/>
              </a:rPr>
              <a:t>Digital </a:t>
            </a:r>
            <a:r>
              <a:rPr lang="de-DE" sz="1200" b="1" dirty="0" err="1" smtClean="0">
                <a:latin typeface="Arial" panose="020B0604020202020204" pitchFamily="34" charset="0"/>
                <a:cs typeface="Arial" panose="020B0604020202020204" pitchFamily="34" charset="0"/>
              </a:rPr>
              <a:t>map</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with</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status</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information</a:t>
            </a:r>
            <a:r>
              <a:rPr lang="de-DE" sz="1200" b="1" dirty="0" smtClean="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on </a:t>
            </a:r>
            <a:r>
              <a:rPr lang="de-DE" sz="1200" dirty="0" err="1" smtClean="0">
                <a:latin typeface="Arial" panose="020B0604020202020204" pitchFamily="34" charset="0"/>
                <a:cs typeface="Arial" panose="020B0604020202020204" pitchFamily="34" charset="0"/>
              </a:rPr>
              <a:t>inland</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waterways</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conditions</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notice</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to</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shippers</a:t>
            </a:r>
            <a:r>
              <a:rPr lang="de-DE" sz="1200" dirty="0" smtClean="0">
                <a:latin typeface="Arial" panose="020B0604020202020204" pitchFamily="34" charset="0"/>
                <a:cs typeface="Arial" panose="020B0604020202020204" pitchFamily="34" charset="0"/>
              </a:rPr>
              <a:t>,</a:t>
            </a:r>
            <a:r>
              <a:rPr lang="de-DE" sz="1200" baseline="0" dirty="0" smtClean="0">
                <a:latin typeface="Arial" panose="020B0604020202020204" pitchFamily="34" charset="0"/>
                <a:cs typeface="Arial" panose="020B0604020202020204" pitchFamily="34" charset="0"/>
              </a:rPr>
              <a:t> </a:t>
            </a:r>
            <a:r>
              <a:rPr lang="de-DE" sz="1200" baseline="0" dirty="0" err="1" smtClean="0">
                <a:latin typeface="Arial" panose="020B0604020202020204" pitchFamily="34" charset="0"/>
                <a:cs typeface="Arial" panose="020B0604020202020204" pitchFamily="34" charset="0"/>
              </a:rPr>
              <a:t>look</a:t>
            </a:r>
            <a:r>
              <a:rPr lang="de-DE" sz="1200" baseline="0" dirty="0" smtClean="0">
                <a:latin typeface="Arial" panose="020B0604020202020204" pitchFamily="34" charset="0"/>
                <a:cs typeface="Arial" panose="020B0604020202020204" pitchFamily="34" charset="0"/>
              </a:rPr>
              <a:t> </a:t>
            </a:r>
            <a:r>
              <a:rPr lang="de-DE" sz="1200" baseline="0" dirty="0" err="1" smtClean="0">
                <a:latin typeface="Arial" panose="020B0604020202020204" pitchFamily="34" charset="0"/>
                <a:cs typeface="Arial" panose="020B0604020202020204" pitchFamily="34" charset="0"/>
              </a:rPr>
              <a:t>operating</a:t>
            </a:r>
            <a:r>
              <a:rPr lang="de-DE" sz="1200" baseline="0" dirty="0" smtClean="0">
                <a:latin typeface="Arial" panose="020B0604020202020204" pitchFamily="34" charset="0"/>
                <a:cs typeface="Arial" panose="020B0604020202020204" pitchFamily="34" charset="0"/>
              </a:rPr>
              <a:t> </a:t>
            </a:r>
            <a:r>
              <a:rPr lang="de-DE" sz="1200" baseline="0" dirty="0" err="1" smtClean="0">
                <a:latin typeface="Arial" panose="020B0604020202020204" pitchFamily="34" charset="0"/>
                <a:cs typeface="Arial" panose="020B0604020202020204" pitchFamily="34" charset="0"/>
              </a:rPr>
              <a:t>hours</a:t>
            </a:r>
            <a:r>
              <a:rPr lang="de-DE" sz="1200" baseline="0" dirty="0" smtClean="0">
                <a:latin typeface="Arial" panose="020B0604020202020204" pitchFamily="34" charset="0"/>
                <a:cs typeface="Arial" panose="020B0604020202020204" pitchFamily="34" charset="0"/>
              </a:rPr>
              <a:t> </a:t>
            </a:r>
            <a:r>
              <a:rPr lang="de-DE" sz="1200" baseline="0" dirty="0" err="1" smtClean="0">
                <a:latin typeface="Arial" panose="020B0604020202020204" pitchFamily="34" charset="0"/>
                <a:cs typeface="Arial" panose="020B0604020202020204" pitchFamily="34" charset="0"/>
              </a:rPr>
              <a:t>etc</a:t>
            </a:r>
            <a:r>
              <a:rPr lang="de-DE" sz="1200" baseline="0" dirty="0" smtClean="0">
                <a:latin typeface="Arial" panose="020B0604020202020204" pitchFamily="34" charset="0"/>
                <a:cs typeface="Arial" panose="020B0604020202020204" pitchFamily="34" charset="0"/>
              </a:rPr>
              <a:t> </a:t>
            </a:r>
            <a:r>
              <a:rPr lang="de-DE" sz="1200" baseline="0" dirty="0" err="1" smtClean="0">
                <a:latin typeface="Arial" panose="020B0604020202020204" pitchFamily="34" charset="0"/>
                <a:cs typeface="Arial" panose="020B0604020202020204" pitchFamily="34" charset="0"/>
              </a:rPr>
              <a:t>as</a:t>
            </a:r>
            <a:r>
              <a:rPr lang="de-DE" sz="1200" baseline="0" dirty="0" smtClean="0">
                <a:latin typeface="Arial" panose="020B0604020202020204" pitchFamily="34" charset="0"/>
                <a:cs typeface="Arial" panose="020B0604020202020204" pitchFamily="34" charset="0"/>
              </a:rPr>
              <a:t> </a:t>
            </a:r>
            <a:r>
              <a:rPr lang="de-DE" sz="1200" baseline="0" dirty="0" err="1" smtClean="0">
                <a:latin typeface="Arial" panose="020B0604020202020204" pitchFamily="34" charset="0"/>
                <a:cs typeface="Arial" panose="020B0604020202020204" pitchFamily="34" charset="0"/>
              </a:rPr>
              <a:t>well</a:t>
            </a:r>
            <a:r>
              <a:rPr lang="de-DE" sz="1200" baseline="0" dirty="0" smtClean="0">
                <a:latin typeface="Arial" panose="020B0604020202020204" pitchFamily="34" charset="0"/>
                <a:cs typeface="Arial" panose="020B0604020202020204" pitchFamily="34" charset="0"/>
              </a:rPr>
              <a:t> </a:t>
            </a:r>
            <a:r>
              <a:rPr lang="de-DE" sz="1200" baseline="0" dirty="0" err="1" smtClean="0">
                <a:latin typeface="Arial" panose="020B0604020202020204" pitchFamily="34" charset="0"/>
                <a:cs typeface="Arial" panose="020B0604020202020204" pitchFamily="34" charset="0"/>
              </a:rPr>
              <a:t>as</a:t>
            </a:r>
            <a:r>
              <a:rPr lang="de-DE" sz="1200" baseline="0" dirty="0" smtClean="0">
                <a:latin typeface="Arial" panose="020B0604020202020204" pitchFamily="34" charset="0"/>
                <a:cs typeface="Arial" panose="020B0604020202020204" pitchFamily="34" charset="0"/>
              </a:rPr>
              <a:t> </a:t>
            </a:r>
            <a:r>
              <a:rPr lang="de-DE" sz="1200" baseline="0" dirty="0" err="1" smtClean="0">
                <a:latin typeface="Arial" panose="020B0604020202020204" pitchFamily="34" charset="0"/>
                <a:cs typeface="Arial" panose="020B0604020202020204" pitchFamily="34" charset="0"/>
              </a:rPr>
              <a:t>ship</a:t>
            </a:r>
            <a:r>
              <a:rPr lang="de-DE" sz="1200" baseline="0" dirty="0" smtClean="0">
                <a:latin typeface="Arial" panose="020B0604020202020204" pitchFamily="34" charset="0"/>
                <a:cs typeface="Arial" panose="020B0604020202020204" pitchFamily="34" charset="0"/>
              </a:rPr>
              <a:t> </a:t>
            </a:r>
            <a:r>
              <a:rPr lang="de-DE" sz="1200" baseline="0" dirty="0" err="1" smtClean="0">
                <a:latin typeface="Arial" panose="020B0604020202020204" pitchFamily="34" charset="0"/>
                <a:cs typeface="Arial" panose="020B0604020202020204" pitchFamily="34" charset="0"/>
              </a:rPr>
              <a:t>positions</a:t>
            </a:r>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14</a:t>
            </a:fld>
            <a:endParaRPr lang="de-DE"/>
          </a:p>
        </p:txBody>
      </p:sp>
    </p:spTree>
    <p:extLst>
      <p:ext uri="{BB962C8B-B14F-4D97-AF65-F5344CB8AC3E}">
        <p14:creationId xmlns:p14="http://schemas.microsoft.com/office/powerpoint/2010/main" val="4229587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latin typeface="Arial" panose="020B0604020202020204" pitchFamily="34" charset="0"/>
                <a:cs typeface="Arial" panose="020B0604020202020204" pitchFamily="34" charset="0"/>
              </a:rPr>
              <a:t>SE:</a:t>
            </a:r>
            <a:r>
              <a:rPr lang="de-DE" sz="1200" baseline="0" dirty="0" smtClean="0">
                <a:latin typeface="Arial" panose="020B0604020202020204" pitchFamily="34" charset="0"/>
                <a:cs typeface="Arial" panose="020B0604020202020204" pitchFamily="34" charset="0"/>
              </a:rPr>
              <a:t> 	</a:t>
            </a:r>
          </a:p>
          <a:p>
            <a:r>
              <a:rPr lang="de-DE" sz="1200" baseline="0" dirty="0" smtClean="0">
                <a:latin typeface="Arial" panose="020B0604020202020204" pitchFamily="34" charset="0"/>
                <a:cs typeface="Arial" panose="020B0604020202020204" pitchFamily="34" charset="0"/>
              </a:rPr>
              <a:t>o Pilot I =	</a:t>
            </a:r>
            <a:r>
              <a:rPr lang="de-DE" sz="1200" b="1" baseline="0" dirty="0" smtClean="0">
                <a:latin typeface="Arial" panose="020B0604020202020204" pitchFamily="34" charset="0"/>
                <a:cs typeface="Arial" panose="020B0604020202020204" pitchFamily="34" charset="0"/>
              </a:rPr>
              <a:t>Study on </a:t>
            </a:r>
            <a:r>
              <a:rPr lang="de-DE" sz="1200" b="1" baseline="0" dirty="0" err="1" smtClean="0">
                <a:latin typeface="Arial" panose="020B0604020202020204" pitchFamily="34" charset="0"/>
                <a:cs typeface="Arial" panose="020B0604020202020204" pitchFamily="34" charset="0"/>
              </a:rPr>
              <a:t>ship</a:t>
            </a:r>
            <a:r>
              <a:rPr lang="de-DE" sz="1200" b="1" baseline="0" dirty="0" smtClean="0">
                <a:latin typeface="Arial" panose="020B0604020202020204" pitchFamily="34" charset="0"/>
                <a:cs typeface="Arial" panose="020B0604020202020204" pitchFamily="34" charset="0"/>
              </a:rPr>
              <a:t> </a:t>
            </a:r>
            <a:r>
              <a:rPr lang="de-DE" sz="1200" b="1" baseline="0" dirty="0" err="1" smtClean="0">
                <a:latin typeface="Arial" panose="020B0604020202020204" pitchFamily="34" charset="0"/>
                <a:cs typeface="Arial" panose="020B0604020202020204" pitchFamily="34" charset="0"/>
              </a:rPr>
              <a:t>transferability</a:t>
            </a:r>
            <a:r>
              <a:rPr lang="de-DE" sz="1200" b="1" baseline="0" dirty="0" smtClean="0">
                <a:latin typeface="Arial" panose="020B0604020202020204" pitchFamily="34" charset="0"/>
                <a:cs typeface="Arial" panose="020B0604020202020204" pitchFamily="34" charset="0"/>
              </a:rPr>
              <a:t> </a:t>
            </a:r>
            <a:r>
              <a:rPr lang="de-DE" sz="1200" b="1" baseline="0" dirty="0" err="1" smtClean="0">
                <a:latin typeface="Arial" panose="020B0604020202020204" pitchFamily="34" charset="0"/>
                <a:cs typeface="Arial" panose="020B0604020202020204" pitchFamily="34" charset="0"/>
              </a:rPr>
              <a:t>assessment</a:t>
            </a:r>
            <a:endParaRPr lang="de-DE" sz="1200" b="1" baseline="0" dirty="0" smtClean="0">
              <a:latin typeface="Arial" panose="020B0604020202020204" pitchFamily="34" charset="0"/>
              <a:cs typeface="Arial" panose="020B0604020202020204" pitchFamily="34" charset="0"/>
            </a:endParaRPr>
          </a:p>
          <a:p>
            <a:r>
              <a:rPr lang="de-DE" sz="1200" baseline="0" dirty="0" smtClean="0">
                <a:latin typeface="Arial" panose="020B0604020202020204" pitchFamily="34" charset="0"/>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The study will be conducted by the Swedish newly started IWW-specialized, shipping company AWT AB, in cooperation with European actors in:</a:t>
            </a:r>
            <a:endParaRPr lang="de-DE" sz="1200" kern="1200" dirty="0" smtClean="0">
              <a:solidFill>
                <a:schemeClr val="tx1"/>
              </a:solidFill>
              <a:effectLst/>
              <a:latin typeface="Arial" panose="020B0604020202020204" pitchFamily="34" charset="0"/>
              <a:ea typeface="+mn-ea"/>
              <a:cs typeface="Arial" panose="020B0604020202020204" pitchFamily="34" charset="0"/>
            </a:endParaRPr>
          </a:p>
          <a:p>
            <a:pPr lvl="0"/>
            <a:r>
              <a:rPr lang="en-GB" sz="1200" kern="1200" dirty="0" smtClean="0">
                <a:solidFill>
                  <a:schemeClr val="tx1"/>
                </a:solidFill>
                <a:effectLst/>
                <a:latin typeface="Arial" panose="020B0604020202020204" pitchFamily="34" charset="0"/>
                <a:ea typeface="+mn-ea"/>
                <a:cs typeface="Arial" panose="020B0604020202020204" pitchFamily="34" charset="0"/>
              </a:rPr>
              <a:t>	Ship construction, Inland waterway barging, Classification societies, Other shipping companies, Ship equipment suppliers</a:t>
            </a:r>
            <a:endParaRPr lang="de-DE" sz="1200" kern="1200" dirty="0" smtClean="0">
              <a:solidFill>
                <a:schemeClr val="tx1"/>
              </a:solidFill>
              <a:effectLst/>
              <a:latin typeface="Arial" panose="020B0604020202020204" pitchFamily="34" charset="0"/>
              <a:ea typeface="+mn-ea"/>
              <a:cs typeface="Arial" panose="020B0604020202020204" pitchFamily="34" charset="0"/>
            </a:endParaRPr>
          </a:p>
          <a:p>
            <a:r>
              <a:rPr lang="en-GB" sz="1200" kern="120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a:t>
            </a:r>
            <a:r>
              <a:rPr lang="en-GB" sz="1200" kern="1200" dirty="0" smtClean="0">
                <a:solidFill>
                  <a:schemeClr val="tx1"/>
                </a:solidFill>
                <a:effectLst/>
                <a:latin typeface="Arial" panose="020B0604020202020204" pitchFamily="34" charset="0"/>
                <a:ea typeface="+mn-ea"/>
                <a:cs typeface="Arial" panose="020B0604020202020204" pitchFamily="34" charset="0"/>
              </a:rPr>
              <a:t>The study will identify 1-3 vessels suitable for Swedish purposes, and use these as use-cases for the study</a:t>
            </a:r>
            <a:endParaRPr lang="de-DE" sz="1200"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baseline="0" dirty="0" smtClean="0">
                <a:latin typeface="Arial" panose="020B0604020202020204" pitchFamily="34" charset="0"/>
                <a:cs typeface="Arial" panose="020B0604020202020204" pitchFamily="34" charset="0"/>
              </a:rPr>
              <a:t>o Pilot II =	</a:t>
            </a:r>
            <a:r>
              <a:rPr lang="en-GB" sz="1200" b="1" kern="1200" dirty="0" smtClean="0">
                <a:solidFill>
                  <a:schemeClr val="tx1"/>
                </a:solidFill>
                <a:effectLst/>
                <a:latin typeface="Arial" panose="020B0604020202020204" pitchFamily="34" charset="0"/>
                <a:ea typeface="+mn-ea"/>
                <a:cs typeface="Arial" panose="020B0604020202020204" pitchFamily="34" charset="0"/>
              </a:rPr>
              <a:t>Distribution on inland waterways within the Stockholm &amp; lake </a:t>
            </a:r>
            <a:r>
              <a:rPr lang="en-GB" sz="1200" b="1" kern="1200" dirty="0" err="1" smtClean="0">
                <a:solidFill>
                  <a:schemeClr val="tx1"/>
                </a:solidFill>
                <a:effectLst/>
                <a:latin typeface="Arial" panose="020B0604020202020204" pitchFamily="34" charset="0"/>
                <a:ea typeface="+mn-ea"/>
                <a:cs typeface="Arial" panose="020B0604020202020204" pitchFamily="34" charset="0"/>
              </a:rPr>
              <a:t>Mälaren</a:t>
            </a:r>
            <a:r>
              <a:rPr lang="en-GB" sz="1200" b="1" kern="1200" dirty="0" smtClean="0">
                <a:solidFill>
                  <a:schemeClr val="tx1"/>
                </a:solidFill>
                <a:effectLst/>
                <a:latin typeface="Arial" panose="020B0604020202020204" pitchFamily="34" charset="0"/>
                <a:ea typeface="+mn-ea"/>
                <a:cs typeface="Arial" panose="020B0604020202020204" pitchFamily="34" charset="0"/>
              </a:rPr>
              <a:t> region</a:t>
            </a:r>
            <a:endParaRPr lang="de-DE" sz="1200" b="1" kern="1200" dirty="0" smtClean="0">
              <a:solidFill>
                <a:schemeClr val="tx1"/>
              </a:solidFill>
              <a:effectLst/>
              <a:latin typeface="Arial" panose="020B0604020202020204" pitchFamily="34" charset="0"/>
              <a:ea typeface="+mn-ea"/>
              <a:cs typeface="Arial" panose="020B0604020202020204" pitchFamily="34" charset="0"/>
            </a:endParaRPr>
          </a:p>
          <a:p>
            <a:r>
              <a:rPr lang="de-DE" sz="1200" baseline="0" dirty="0" smtClean="0">
                <a:latin typeface="Arial" panose="020B0604020202020204" pitchFamily="34" charset="0"/>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The pilot</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aims to investigate whether it is possible to shift the distribution of liquid fuels, construction and recycling products from the today on road 	transportation to a sea-	based logistics solution on the inland waterways of Lake </a:t>
            </a:r>
            <a:r>
              <a:rPr lang="en-GB" sz="1200" kern="1200" dirty="0" err="1" smtClean="0">
                <a:solidFill>
                  <a:schemeClr val="tx1"/>
                </a:solidFill>
                <a:effectLst/>
                <a:latin typeface="Arial" panose="020B0604020202020204" pitchFamily="34" charset="0"/>
                <a:ea typeface="+mn-ea"/>
                <a:cs typeface="Arial" panose="020B0604020202020204" pitchFamily="34" charset="0"/>
              </a:rPr>
              <a:t>Mälaren</a:t>
            </a:r>
            <a:r>
              <a:rPr lang="en-GB" sz="1200" kern="1200" dirty="0" smtClean="0">
                <a:solidFill>
                  <a:schemeClr val="tx1"/>
                </a:solidFill>
                <a:effectLst/>
                <a:latin typeface="Arial" panose="020B0604020202020204" pitchFamily="34" charset="0"/>
                <a:ea typeface="+mn-ea"/>
                <a:cs typeface="Arial" panose="020B0604020202020204" pitchFamily="34" charset="0"/>
              </a:rPr>
              <a:t>. </a:t>
            </a:r>
          </a:p>
          <a:p>
            <a:r>
              <a:rPr lang="en-GB" sz="1200" kern="1200" dirty="0" smtClean="0">
                <a:solidFill>
                  <a:schemeClr val="tx1"/>
                </a:solidFill>
                <a:effectLst/>
                <a:latin typeface="Arial" panose="020B0604020202020204" pitchFamily="34" charset="0"/>
                <a:ea typeface="+mn-ea"/>
                <a:cs typeface="Arial" panose="020B0604020202020204" pitchFamily="34" charset="0"/>
              </a:rPr>
              <a:t>	The pilots main goal is to build a commercial and sustainable distribution model that enables a demonstration of  IWW-distribution on Lake </a:t>
            </a:r>
            <a:r>
              <a:rPr lang="en-GB" sz="1200" kern="1200" dirty="0" err="1" smtClean="0">
                <a:solidFill>
                  <a:schemeClr val="tx1"/>
                </a:solidFill>
                <a:effectLst/>
                <a:latin typeface="Arial" panose="020B0604020202020204" pitchFamily="34" charset="0"/>
                <a:ea typeface="+mn-ea"/>
                <a:cs typeface="Arial" panose="020B0604020202020204" pitchFamily="34" charset="0"/>
              </a:rPr>
              <a:t>Mälaren</a:t>
            </a:r>
            <a:r>
              <a:rPr lang="en-GB" sz="1200" kern="1200" dirty="0" smtClean="0">
                <a:solidFill>
                  <a:schemeClr val="tx1"/>
                </a:solidFill>
                <a:effectLst/>
                <a:latin typeface="Arial" panose="020B0604020202020204" pitchFamily="34" charset="0"/>
                <a:ea typeface="+mn-ea"/>
                <a:cs typeface="Arial" panose="020B0604020202020204" pitchFamily="34" charset="0"/>
              </a:rPr>
              <a:t>.</a:t>
            </a:r>
            <a:endParaRPr lang="de-DE" sz="1200" baseline="0" dirty="0" smtClean="0">
              <a:latin typeface="Arial" panose="020B0604020202020204" pitchFamily="34" charset="0"/>
              <a:cs typeface="Arial" panose="020B0604020202020204" pitchFamily="34" charset="0"/>
            </a:endParaRPr>
          </a:p>
          <a:p>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15</a:t>
            </a:fld>
            <a:endParaRPr lang="de-DE"/>
          </a:p>
        </p:txBody>
      </p:sp>
    </p:spTree>
    <p:extLst>
      <p:ext uri="{BB962C8B-B14F-4D97-AF65-F5344CB8AC3E}">
        <p14:creationId xmlns:p14="http://schemas.microsoft.com/office/powerpoint/2010/main" val="3227129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Arial" panose="020B0604020202020204" pitchFamily="34" charset="0"/>
                <a:ea typeface="+mn-ea"/>
                <a:cs typeface="Arial" panose="020B0604020202020204" pitchFamily="34" charset="0"/>
              </a:rPr>
              <a:t>Smart navigation system of Saimaa</a:t>
            </a:r>
          </a:p>
          <a:p>
            <a:r>
              <a:rPr lang="en-GB" sz="1200" kern="1200" dirty="0" smtClean="0">
                <a:solidFill>
                  <a:schemeClr val="tx1"/>
                </a:solidFill>
                <a:effectLst/>
                <a:latin typeface="Arial" panose="020B0604020202020204" pitchFamily="34" charset="0"/>
                <a:ea typeface="+mn-ea"/>
                <a:cs typeface="Arial" panose="020B0604020202020204" pitchFamily="34" charset="0"/>
              </a:rPr>
              <a:t>Navigation in Saimaa area is very challenging due to changes in water level (flooding seasons, drought seasons, length of ice season) in very narrow routes that are in highly environmentally valuable waterways.</a:t>
            </a:r>
            <a:endParaRPr lang="en-GB" sz="1200" b="1" kern="1200" dirty="0" smtClean="0">
              <a:solidFill>
                <a:schemeClr val="tx1"/>
              </a:solidFill>
              <a:effectLst/>
              <a:latin typeface="Arial" panose="020B0604020202020204" pitchFamily="34" charset="0"/>
              <a:ea typeface="+mn-ea"/>
              <a:cs typeface="Arial" panose="020B0604020202020204" pitchFamily="34" charset="0"/>
            </a:endParaRPr>
          </a:p>
          <a:p>
            <a:pPr lvl="0"/>
            <a:r>
              <a:rPr lang="en-GB" sz="1200" b="0" kern="1200" dirty="0" smtClean="0">
                <a:solidFill>
                  <a:schemeClr val="tx1"/>
                </a:solidFill>
                <a:effectLst/>
                <a:latin typeface="Arial" panose="020B0604020202020204" pitchFamily="34" charset="0"/>
                <a:ea typeface="+mn-ea"/>
                <a:cs typeface="Arial" panose="020B0604020202020204" pitchFamily="34" charset="0"/>
              </a:rPr>
              <a:t>Possible solutions:</a:t>
            </a:r>
            <a:r>
              <a:rPr lang="en-GB" sz="1200" b="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Smart  buoy system / Sensor systems for environment data</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&amp;</a:t>
            </a:r>
            <a:r>
              <a:rPr lang="en-GB" sz="1200" kern="1200" dirty="0" smtClean="0">
                <a:solidFill>
                  <a:schemeClr val="tx1"/>
                </a:solidFill>
                <a:effectLst/>
                <a:latin typeface="Arial" panose="020B0604020202020204" pitchFamily="34" charset="0"/>
                <a:ea typeface="+mn-ea"/>
                <a:cs typeface="Arial" panose="020B0604020202020204" pitchFamily="34" charset="0"/>
              </a:rPr>
              <a:t> transport data /Analysing tools for big data collected, Digitalisation – ICT</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solutions</a:t>
            </a:r>
            <a:endParaRPr lang="de-DE" sz="1200" dirty="0" smtClean="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16</a:t>
            </a:fld>
            <a:endParaRPr lang="de-DE"/>
          </a:p>
        </p:txBody>
      </p:sp>
    </p:spTree>
    <p:extLst>
      <p:ext uri="{BB962C8B-B14F-4D97-AF65-F5344CB8AC3E}">
        <p14:creationId xmlns:p14="http://schemas.microsoft.com/office/powerpoint/2010/main" val="54308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sz="1200" dirty="0" smtClean="0"/>
              <a:t>AIS</a:t>
            </a:r>
            <a:r>
              <a:rPr lang="de-DE" sz="1200" baseline="0" dirty="0" smtClean="0"/>
              <a:t> </a:t>
            </a:r>
            <a:r>
              <a:rPr lang="de-DE" sz="1200" baseline="0" dirty="0" err="1" smtClean="0"/>
              <a:t>Infrastruktúr</a:t>
            </a:r>
            <a:r>
              <a:rPr lang="de-DE" sz="1200" baseline="0" dirty="0" smtClean="0"/>
              <a:t> </a:t>
            </a:r>
          </a:p>
          <a:p>
            <a:pPr marL="171450" indent="-171450">
              <a:buFontTx/>
              <a:buChar char="-"/>
            </a:pPr>
            <a:r>
              <a:rPr lang="de-DE" sz="1200" baseline="0" dirty="0" smtClean="0"/>
              <a:t>HVCC </a:t>
            </a:r>
            <a:r>
              <a:rPr lang="de-DE" sz="1200" baseline="0" dirty="0" smtClean="0">
                <a:sym typeface="Wingdings" panose="05000000000000000000" pitchFamily="2" charset="2"/>
              </a:rPr>
              <a:t> FLZ</a:t>
            </a:r>
            <a:endParaRPr lang="de-DE" sz="1200" dirty="0" smtClean="0"/>
          </a:p>
          <a:p>
            <a:pPr marL="171450" indent="-171450">
              <a:buFontTx/>
              <a:buChar char="-"/>
            </a:pPr>
            <a:r>
              <a:rPr lang="de-DE" sz="1200" dirty="0" err="1" smtClean="0"/>
              <a:t>Schleusewartezeitprognosen</a:t>
            </a:r>
            <a:endParaRPr lang="de-DE" sz="1200" dirty="0" smtClean="0"/>
          </a:p>
          <a:p>
            <a:pPr marL="171450" indent="-171450">
              <a:buFontTx/>
              <a:buChar char="-"/>
            </a:pPr>
            <a:r>
              <a:rPr lang="de-DE" sz="1200" dirty="0" smtClean="0"/>
              <a:t>Reduktion der Umschlagskosten</a:t>
            </a:r>
            <a:r>
              <a:rPr lang="de-DE" sz="1200" baseline="0" dirty="0" smtClean="0"/>
              <a:t> für </a:t>
            </a:r>
            <a:r>
              <a:rPr lang="de-DE" sz="1200" baseline="0" dirty="0" err="1" smtClean="0"/>
              <a:t>Binnenschifffe</a:t>
            </a:r>
            <a:endParaRPr lang="de-DE" sz="1200" dirty="0" smtClean="0"/>
          </a:p>
          <a:p>
            <a:pPr marL="171450" indent="-171450">
              <a:buFontTx/>
              <a:buChar char="-"/>
            </a:pPr>
            <a:r>
              <a:rPr lang="de-DE" sz="1200" dirty="0" smtClean="0"/>
              <a:t>Alternative Kraftstoffe</a:t>
            </a:r>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4</a:t>
            </a:fld>
            <a:endParaRPr lang="de-DE"/>
          </a:p>
        </p:txBody>
      </p:sp>
    </p:spTree>
    <p:extLst>
      <p:ext uri="{BB962C8B-B14F-4D97-AF65-F5344CB8AC3E}">
        <p14:creationId xmlns:p14="http://schemas.microsoft.com/office/powerpoint/2010/main" val="367027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sz="2200" dirty="0" smtClean="0"/>
              <a:t>EMMA will identify industries which could make use of IWT and customer needs towards an integration of IWT into their supply chains. Based on this EMMA will analyses and suggest new services and promote same to potential shippers. This includes market studies and IWT service implementation guidelines. </a:t>
            </a:r>
            <a:endParaRPr lang="de-DE" sz="2200" dirty="0" smtClean="0"/>
          </a:p>
          <a:p>
            <a:pPr lvl="0"/>
            <a:r>
              <a:rPr lang="en-US" sz="2200" dirty="0" smtClean="0"/>
              <a:t>Four pilot actions will prove feasibility and possibilities of IWT in the BSR (Pilot in Lithuania: Heavy cargo service line in Lithuania, connecting the Port of Klaipeda with its hinterland).</a:t>
            </a:r>
            <a:endParaRPr lang="de-DE" sz="2200" dirty="0" smtClean="0"/>
          </a:p>
          <a:p>
            <a:pPr lvl="0"/>
            <a:r>
              <a:rPr lang="en-US" sz="2200" dirty="0" smtClean="0"/>
              <a:t>EMMA will improve competitiveness of IWT in the BSR</a:t>
            </a:r>
            <a:endParaRPr lang="de-DE" sz="2200" dirty="0" smtClean="0"/>
          </a:p>
          <a:p>
            <a:pPr lvl="0"/>
            <a:r>
              <a:rPr lang="en-US" sz="2200" dirty="0" smtClean="0"/>
              <a:t>EMMA tackles administrative and regulatory barriers hindering IWT development in the BSR to strengthen the future development of IWT in the BSR.</a:t>
            </a:r>
            <a:endParaRPr lang="de-DE" sz="2200" dirty="0" smtClean="0"/>
          </a:p>
          <a:p>
            <a:pPr lvl="0"/>
            <a:r>
              <a:rPr lang="en-US" sz="2200" dirty="0" smtClean="0"/>
              <a:t>EMMA will give IWT a stronger voice and better standing in policy and society, by:</a:t>
            </a:r>
            <a:endParaRPr lang="de-DE" sz="2200" dirty="0" smtClean="0"/>
          </a:p>
          <a:p>
            <a:pPr lvl="1"/>
            <a:r>
              <a:rPr lang="en-US" sz="2200" dirty="0" smtClean="0"/>
              <a:t>Foster a stronger cooperation of existing IWT lobby organizations in the BSR to form a common voice.</a:t>
            </a:r>
            <a:endParaRPr lang="de-DE" sz="2200" dirty="0" smtClean="0"/>
          </a:p>
          <a:p>
            <a:pPr lvl="1"/>
            <a:r>
              <a:rPr lang="en-US" sz="2200" dirty="0" smtClean="0"/>
              <a:t>Foster a stronger cooperation of BSR Short Sea Shipping Promotion Centers (SPCs). </a:t>
            </a:r>
            <a:r>
              <a:rPr lang="en-US" sz="2200" dirty="0" err="1" smtClean="0"/>
              <a:t>Stabilise</a:t>
            </a:r>
            <a:r>
              <a:rPr lang="en-US" sz="2200" dirty="0" smtClean="0"/>
              <a:t> SPCs structures in the BSR and extend their focus to IWT</a:t>
            </a:r>
            <a:endParaRPr lang="de-DE" sz="2200" dirty="0" smtClean="0"/>
          </a:p>
          <a:p>
            <a:pPr lvl="1"/>
            <a:r>
              <a:rPr lang="en-US" sz="2200" dirty="0" smtClean="0"/>
              <a:t>Setting up of IWT information and dialogue fora for policy and administration to bring IWT into politicians’ mind and to (in the long-run) change their mind-set.</a:t>
            </a:r>
            <a:endParaRPr lang="de-DE" sz="2200" dirty="0" smtClean="0"/>
          </a:p>
          <a:p>
            <a:pPr lvl="0"/>
            <a:r>
              <a:rPr lang="en-US" sz="2200" dirty="0" smtClean="0"/>
              <a:t>EMMA stands for a holistic approach, which includes regional and national administration, policy and industry level, which sets the possibility for a real change and long term impact of results.</a:t>
            </a:r>
            <a:endParaRPr lang="de-DE" sz="2200" dirty="0" smtClean="0"/>
          </a:p>
          <a:p>
            <a:pPr lvl="0"/>
            <a:r>
              <a:rPr lang="en-US" sz="2200" dirty="0" smtClean="0"/>
              <a:t>By strengthening IWT EMMA will support MS in reaching the binding legislation on GHGs emissions targets (EU2020 climate &amp; energy package)</a:t>
            </a:r>
            <a:endParaRPr lang="de-DE" sz="2200" dirty="0" smtClean="0"/>
          </a:p>
          <a:p>
            <a:pPr marL="285750" indent="-285750">
              <a:lnSpc>
                <a:spcPct val="100000"/>
              </a:lnSpc>
              <a:spcBef>
                <a:spcPts val="480"/>
              </a:spcBef>
              <a:spcAft>
                <a:spcPts val="600"/>
              </a:spcAft>
              <a:buFont typeface="Courier New" panose="02070309020205020404" pitchFamily="49" charset="0"/>
              <a:buChar char="o"/>
            </a:pPr>
            <a:endParaRPr lang="en-US"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6</a:t>
            </a:fld>
            <a:endParaRPr lang="de-DE"/>
          </a:p>
        </p:txBody>
      </p:sp>
    </p:spTree>
    <p:extLst>
      <p:ext uri="{BB962C8B-B14F-4D97-AF65-F5344CB8AC3E}">
        <p14:creationId xmlns:p14="http://schemas.microsoft.com/office/powerpoint/2010/main" val="287165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Projekt im BSRP platziert</a:t>
            </a:r>
          </a:p>
          <a:p>
            <a:pPr marL="171450" indent="-171450">
              <a:buFontTx/>
              <a:buChar char="-"/>
            </a:pPr>
            <a:r>
              <a:rPr lang="de-DE" dirty="0" smtClean="0"/>
              <a:t>Projektvolumen rund 4, </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8</a:t>
            </a:fld>
            <a:endParaRPr lang="de-DE"/>
          </a:p>
        </p:txBody>
      </p:sp>
    </p:spTree>
    <p:extLst>
      <p:ext uri="{BB962C8B-B14F-4D97-AF65-F5344CB8AC3E}">
        <p14:creationId xmlns:p14="http://schemas.microsoft.com/office/powerpoint/2010/main" val="1376089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48 assoziierten Partnern aus 8 Ländern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9</a:t>
            </a:fld>
            <a:endParaRPr lang="de-DE"/>
          </a:p>
        </p:txBody>
      </p:sp>
    </p:spTree>
    <p:extLst>
      <p:ext uri="{BB962C8B-B14F-4D97-AF65-F5344CB8AC3E}">
        <p14:creationId xmlns:p14="http://schemas.microsoft.com/office/powerpoint/2010/main" val="289459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07950" lvl="1" indent="0">
              <a:buFont typeface="Courier New" panose="02070309020205020404" pitchFamily="49" charset="0"/>
              <a:buNone/>
            </a:pPr>
            <a:r>
              <a:rPr lang="en-GB" b="1" dirty="0" smtClean="0"/>
              <a:t>Competitive Improvement Plan:</a:t>
            </a:r>
          </a:p>
          <a:p>
            <a:pPr marL="565150" lvl="1" indent="-457200">
              <a:buFont typeface="Courier New" panose="02070309020205020404" pitchFamily="49" charset="0"/>
              <a:buChar char="o"/>
            </a:pPr>
            <a:r>
              <a:rPr lang="en-GB" dirty="0" smtClean="0"/>
              <a:t>Bottleneck analyses and potentials for IWT, </a:t>
            </a:r>
          </a:p>
          <a:p>
            <a:pPr marL="565150" lvl="1" indent="-457200">
              <a:buFont typeface="Courier New" panose="02070309020205020404" pitchFamily="49" charset="0"/>
              <a:buChar char="o"/>
            </a:pPr>
            <a:r>
              <a:rPr lang="en-GB" dirty="0" smtClean="0"/>
              <a:t>IT solutions (</a:t>
            </a:r>
            <a:r>
              <a:rPr lang="en-GB" dirty="0" err="1" smtClean="0"/>
              <a:t>Elbstromgebiet</a:t>
            </a:r>
            <a:r>
              <a:rPr lang="en-GB" dirty="0" smtClean="0"/>
              <a:t>, </a:t>
            </a:r>
            <a:r>
              <a:rPr lang="en-GB" dirty="0" err="1" smtClean="0"/>
              <a:t>Saimma</a:t>
            </a:r>
            <a:r>
              <a:rPr lang="en-GB" dirty="0" smtClean="0"/>
              <a:t> canal), </a:t>
            </a:r>
          </a:p>
          <a:p>
            <a:pPr marL="565150" lvl="1" indent="-457200">
              <a:buFont typeface="Courier New" panose="02070309020205020404" pitchFamily="49" charset="0"/>
              <a:buChar char="o"/>
            </a:pPr>
            <a:r>
              <a:rPr lang="en-GB" dirty="0" smtClean="0"/>
              <a:t>Existing Fleet and characteristics </a:t>
            </a:r>
          </a:p>
          <a:p>
            <a:pPr marL="565150" lvl="1" indent="-457200">
              <a:buFont typeface="Courier New" panose="02070309020205020404" pitchFamily="49" charset="0"/>
              <a:buChar char="o"/>
            </a:pPr>
            <a:r>
              <a:rPr lang="en-GB" dirty="0" smtClean="0"/>
              <a:t>Best Practices</a:t>
            </a:r>
          </a:p>
          <a:p>
            <a:pPr marL="565150" lvl="1" indent="-457200">
              <a:buFont typeface="Courier New" panose="02070309020205020404" pitchFamily="49" charset="0"/>
              <a:buChar char="o"/>
            </a:pPr>
            <a:r>
              <a:rPr lang="en-GB" dirty="0" smtClean="0"/>
              <a:t>Pilot Cases (Finland: ice, Lithuania: oversize cargo, Poland: Multimodal port study, Sweden: ship design and Swedish IWT framework, Germany: ICT Solution)</a:t>
            </a:r>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10</a:t>
            </a:fld>
            <a:endParaRPr lang="de-DE"/>
          </a:p>
        </p:txBody>
      </p:sp>
    </p:spTree>
    <p:extLst>
      <p:ext uri="{BB962C8B-B14F-4D97-AF65-F5344CB8AC3E}">
        <p14:creationId xmlns:p14="http://schemas.microsoft.com/office/powerpoint/2010/main" val="286116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11</a:t>
            </a:fld>
            <a:endParaRPr lang="de-DE"/>
          </a:p>
        </p:txBody>
      </p:sp>
    </p:spTree>
    <p:extLst>
      <p:ext uri="{BB962C8B-B14F-4D97-AF65-F5344CB8AC3E}">
        <p14:creationId xmlns:p14="http://schemas.microsoft.com/office/powerpoint/2010/main" val="104091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dirty="0" smtClean="0">
                <a:latin typeface="Arial" panose="020B0604020202020204" pitchFamily="34" charset="0"/>
                <a:cs typeface="Arial" panose="020B0604020202020204" pitchFamily="34" charset="0"/>
              </a:rPr>
              <a:t>A promotional container barges cruise from </a:t>
            </a:r>
            <a:r>
              <a:rPr lang="en-US" sz="1200" b="1" dirty="0" err="1" smtClean="0">
                <a:latin typeface="Arial" panose="020B0604020202020204" pitchFamily="34" charset="0"/>
                <a:cs typeface="Arial" panose="020B0604020202020204" pitchFamily="34" charset="0"/>
              </a:rPr>
              <a:t>Gdańsk</a:t>
            </a:r>
            <a:r>
              <a:rPr lang="en-US" sz="1200" b="1" dirty="0" smtClean="0">
                <a:latin typeface="Arial" panose="020B0604020202020204" pitchFamily="34" charset="0"/>
                <a:cs typeface="Arial" panose="020B0604020202020204" pitchFamily="34" charset="0"/>
              </a:rPr>
              <a:t> to Warszawa</a:t>
            </a:r>
          </a:p>
          <a:p>
            <a:r>
              <a:rPr lang="en-US" sz="1200" b="0" kern="1200" dirty="0" smtClean="0">
                <a:solidFill>
                  <a:schemeClr val="tx1"/>
                </a:solidFill>
                <a:effectLst/>
                <a:latin typeface="Arial" panose="020B0604020202020204" pitchFamily="34" charset="0"/>
                <a:ea typeface="+mn-ea"/>
                <a:cs typeface="Arial" panose="020B0604020202020204" pitchFamily="34" charset="0"/>
              </a:rPr>
              <a:t>	The pilot action relates to the presentation of current </a:t>
            </a:r>
            <a:r>
              <a:rPr lang="en-US" sz="1200" b="0" kern="1200" dirty="0" err="1" smtClean="0">
                <a:solidFill>
                  <a:schemeClr val="tx1"/>
                </a:solidFill>
                <a:effectLst/>
                <a:latin typeface="Arial" panose="020B0604020202020204" pitchFamily="34" charset="0"/>
                <a:ea typeface="+mn-ea"/>
                <a:cs typeface="Arial" panose="020B0604020202020204" pitchFamily="34" charset="0"/>
              </a:rPr>
              <a:t>hydrotechnical</a:t>
            </a:r>
            <a:r>
              <a:rPr lang="en-US" sz="1200" b="0" kern="1200" dirty="0" smtClean="0">
                <a:solidFill>
                  <a:schemeClr val="tx1"/>
                </a:solidFill>
                <a:effectLst/>
                <a:latin typeface="Arial" panose="020B0604020202020204" pitchFamily="34" charset="0"/>
                <a:ea typeface="+mn-ea"/>
                <a:cs typeface="Arial" panose="020B0604020202020204" pitchFamily="34" charset="0"/>
              </a:rPr>
              <a:t> conditions observed on the Vistula river and the possibility of  establishing a 	permanent  transport connection between Gdansk and Warszawa based on modern river cargo transshipment ports established along the route 	located </a:t>
            </a:r>
            <a:endParaRPr lang="de-DE" sz="1200" b="0" dirty="0" smtClean="0">
              <a:latin typeface="Arial" panose="020B0604020202020204" pitchFamily="34" charset="0"/>
              <a:cs typeface="Arial" panose="020B0604020202020204" pitchFamily="34" charset="0"/>
            </a:endParaRPr>
          </a:p>
          <a:p>
            <a:endParaRPr lang="de-DE" dirty="0" smtClean="0"/>
          </a:p>
          <a:p>
            <a:r>
              <a:rPr lang="de-DE" dirty="0" smtClean="0"/>
              <a:t>Ich würde die Graphiken sich durchaus überlappen</a:t>
            </a:r>
            <a:r>
              <a:rPr lang="de-DE" baseline="0" dirty="0" smtClean="0"/>
              <a:t> lassen und animieren (reinzoomen) – dies bezieht sich natürlich auch auf die anderen Piloten.</a:t>
            </a:r>
          </a:p>
          <a:p>
            <a:r>
              <a:rPr lang="de-DE" baseline="0" dirty="0" smtClean="0"/>
              <a:t>Dann ist auch mehr Platz für den Text.</a:t>
            </a:r>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12</a:t>
            </a:fld>
            <a:endParaRPr lang="de-DE"/>
          </a:p>
        </p:txBody>
      </p:sp>
    </p:spTree>
    <p:extLst>
      <p:ext uri="{BB962C8B-B14F-4D97-AF65-F5344CB8AC3E}">
        <p14:creationId xmlns:p14="http://schemas.microsoft.com/office/powerpoint/2010/main" val="150965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Arial" panose="020B0604020202020204" pitchFamily="34" charset="0"/>
                <a:ea typeface="+mn-ea"/>
                <a:cs typeface="Arial" panose="020B0604020202020204" pitchFamily="34" charset="0"/>
              </a:rPr>
              <a:t>Oversize and heavy cargo service line using rivers and cross water barriers</a:t>
            </a:r>
            <a:endParaRPr lang="de-DE" sz="1200" b="1" kern="1200" dirty="0" smtClean="0">
              <a:solidFill>
                <a:schemeClr val="tx1"/>
              </a:solidFill>
              <a:effectLst/>
              <a:latin typeface="Arial" panose="020B0604020202020204" pitchFamily="34" charset="0"/>
              <a:ea typeface="+mn-ea"/>
              <a:cs typeface="Arial" panose="020B0604020202020204" pitchFamily="34" charset="0"/>
            </a:endParaRPr>
          </a:p>
          <a:p>
            <a:r>
              <a:rPr lang="en-GB" sz="1200" kern="1200" dirty="0" smtClean="0">
                <a:solidFill>
                  <a:schemeClr val="tx1"/>
                </a:solidFill>
                <a:effectLst/>
                <a:latin typeface="Arial" panose="020B0604020202020204" pitchFamily="34" charset="0"/>
                <a:ea typeface="+mn-ea"/>
                <a:cs typeface="Arial" panose="020B0604020202020204" pitchFamily="34" charset="0"/>
              </a:rPr>
              <a:t>Bridges sections are designing and constructed for the section maximum weight up to 200 tons, which is not enough for the heavy cargo transportation. For the optimize transportations of the heavy oversize cargo it is necessary provide investigations and prepare solutions</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13</a:t>
            </a:fld>
            <a:endParaRPr lang="de-DE"/>
          </a:p>
        </p:txBody>
      </p:sp>
    </p:spTree>
    <p:extLst>
      <p:ext uri="{BB962C8B-B14F-4D97-AF65-F5344CB8AC3E}">
        <p14:creationId xmlns:p14="http://schemas.microsoft.com/office/powerpoint/2010/main" val="393669571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4149874"/>
            <a:ext cx="10242579" cy="723797"/>
          </a:xfrm>
          <a:prstGeom prst="rect">
            <a:avLst/>
          </a:prstGeom>
          <a:solidFill>
            <a:sysClr val="window" lastClr="FFFFFF"/>
          </a:solidFill>
        </p:spPr>
      </p:pic>
      <p:sp>
        <p:nvSpPr>
          <p:cNvPr id="14" name="Titel 13"/>
          <p:cNvSpPr>
            <a:spLocks noGrp="1"/>
          </p:cNvSpPr>
          <p:nvPr>
            <p:ph type="title"/>
          </p:nvPr>
        </p:nvSpPr>
        <p:spPr>
          <a:xfrm>
            <a:off x="321995" y="4093717"/>
            <a:ext cx="8975526" cy="648072"/>
          </a:xfrm>
          <a:prstGeom prst="rect">
            <a:avLst/>
          </a:prstGeom>
        </p:spPr>
        <p:txBody>
          <a:bodyPr anchor="ctr"/>
          <a:lstStyle>
            <a:lvl1pPr algn="l">
              <a:defRPr sz="2400">
                <a:solidFill>
                  <a:schemeClr val="bg1"/>
                </a:solidFill>
              </a:defRPr>
            </a:lvl1pPr>
          </a:lstStyle>
          <a:p>
            <a:r>
              <a:rPr lang="de-DE" dirty="0" smtClean="0"/>
              <a:t>Titelmasterformat durch Klicken bearbeiten</a:t>
            </a:r>
            <a:endParaRPr lang="de-DE" dirty="0"/>
          </a:p>
        </p:txBody>
      </p:sp>
      <p:pic>
        <p:nvPicPr>
          <p:cNvPr id="16" name="Grafik 15"/>
          <p:cNvPicPr>
            <a:picLocks noChangeAspect="1"/>
          </p:cNvPicPr>
          <p:nvPr userDrawn="1"/>
        </p:nvPicPr>
        <p:blipFill>
          <a:blip r:embed="rId4"/>
          <a:stretch>
            <a:fillRect/>
          </a:stretch>
        </p:blipFill>
        <p:spPr>
          <a:xfrm>
            <a:off x="321995" y="250257"/>
            <a:ext cx="11525250" cy="3724221"/>
          </a:xfrm>
          <a:prstGeom prst="rect">
            <a:avLst/>
          </a:prstGeom>
        </p:spPr>
      </p:pic>
      <p:sp>
        <p:nvSpPr>
          <p:cNvPr id="17" name="Textplatzhalter 16"/>
          <p:cNvSpPr>
            <a:spLocks noGrp="1"/>
          </p:cNvSpPr>
          <p:nvPr>
            <p:ph type="body" sz="quarter" idx="13" hasCustomPrompt="1"/>
          </p:nvPr>
        </p:nvSpPr>
        <p:spPr>
          <a:xfrm>
            <a:off x="5140866" y="6310114"/>
            <a:ext cx="2448272" cy="360362"/>
          </a:xfrm>
          <a:prstGeom prst="rect">
            <a:avLst/>
          </a:prstGeom>
          <a:noFill/>
        </p:spPr>
        <p:txBody>
          <a:bodyPr>
            <a:noAutofit/>
          </a:bodyPr>
          <a:lstStyle>
            <a:lvl1pPr algn="ctr">
              <a:defRPr sz="1600" baseline="0">
                <a:solidFill>
                  <a:srgbClr val="00507F"/>
                </a:solidFill>
                <a:latin typeface="Arial" panose="020B0604020202020204" pitchFamily="34" charset="0"/>
                <a:cs typeface="Arial" panose="020B0604020202020204" pitchFamily="34" charset="0"/>
              </a:defRPr>
            </a:lvl1pPr>
          </a:lstStyle>
          <a:p>
            <a:pPr lvl="0"/>
            <a:r>
              <a:rPr lang="en-GB" noProof="0" dirty="0" smtClean="0"/>
              <a:t>Please insert venue</a:t>
            </a:r>
          </a:p>
        </p:txBody>
      </p:sp>
      <p:sp>
        <p:nvSpPr>
          <p:cNvPr id="19" name="Textplatzhalter 18"/>
          <p:cNvSpPr>
            <a:spLocks noGrp="1"/>
          </p:cNvSpPr>
          <p:nvPr>
            <p:ph type="body" sz="quarter" idx="14" hasCustomPrompt="1"/>
          </p:nvPr>
        </p:nvSpPr>
        <p:spPr>
          <a:xfrm>
            <a:off x="321995" y="4873417"/>
            <a:ext cx="4327200" cy="1263600"/>
          </a:xfrm>
          <a:prstGeom prst="rect">
            <a:avLst/>
          </a:prstGeom>
        </p:spPr>
        <p:txBody>
          <a:bodyPr>
            <a:normAutofit/>
          </a:bodyPr>
          <a:lstStyle>
            <a:lvl1pPr marL="0" indent="0">
              <a:buFontTx/>
              <a:buNone/>
              <a:defRPr sz="1600" baseline="0">
                <a:solidFill>
                  <a:srgbClr val="00507F"/>
                </a:solidFill>
                <a:latin typeface="Arial" panose="020B0604020202020204" pitchFamily="34" charset="0"/>
                <a:cs typeface="Arial" panose="020B0604020202020204" pitchFamily="34" charset="0"/>
              </a:defRPr>
            </a:lvl1pPr>
          </a:lstStyle>
          <a:p>
            <a:pPr lvl="0"/>
            <a:r>
              <a:rPr lang="en-GB" noProof="0" dirty="0" smtClean="0"/>
              <a:t>Please insert your name</a:t>
            </a:r>
          </a:p>
          <a:p>
            <a:pPr lvl="0"/>
            <a:r>
              <a:rPr lang="en-GB" noProof="0" dirty="0" smtClean="0"/>
              <a:t>Please insert your position</a:t>
            </a:r>
          </a:p>
          <a:p>
            <a:pPr lvl="0"/>
            <a:r>
              <a:rPr lang="en-GB" noProof="0" dirty="0" smtClean="0"/>
              <a:t>Please insert your company</a:t>
            </a:r>
            <a:endParaRPr lang="en-GB" noProof="0" dirty="0"/>
          </a:p>
        </p:txBody>
      </p:sp>
      <p:pic>
        <p:nvPicPr>
          <p:cNvPr id="20" name="Grafik 1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42579" y="4201789"/>
            <a:ext cx="1251163" cy="540000"/>
          </a:xfrm>
          <a:prstGeom prst="rect">
            <a:avLst/>
          </a:prstGeom>
        </p:spPr>
      </p:pic>
      <p:sp>
        <p:nvSpPr>
          <p:cNvPr id="8" name="Textfeld 3"/>
          <p:cNvSpPr txBox="1"/>
          <p:nvPr userDrawn="1"/>
        </p:nvSpPr>
        <p:spPr>
          <a:xfrm>
            <a:off x="10216391" y="3697479"/>
            <a:ext cx="1881351"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ysClr val="window" lastClr="FFFFFF">
                    <a:lumMod val="95000"/>
                  </a:sysClr>
                </a:solidFill>
                <a:effectLst/>
                <a:uLnTx/>
                <a:uFillTx/>
                <a:latin typeface="Arial"/>
                <a:ea typeface="+mn-ea"/>
                <a:cs typeface="+mn-cs"/>
              </a:rPr>
              <a:t>Copyright: S. Werner</a:t>
            </a:r>
            <a:endParaRPr kumimoji="0" lang="de-DE" sz="1200" b="0" i="0" u="none" strike="noStrike" kern="1200" cap="none" spc="0" normalizeH="0" baseline="0" noProof="0" dirty="0">
              <a:ln>
                <a:noFill/>
              </a:ln>
              <a:solidFill>
                <a:sysClr val="window" lastClr="FFFFFF">
                  <a:lumMod val="95000"/>
                </a:sysClr>
              </a:solidFill>
              <a:effectLst/>
              <a:uLnTx/>
              <a:uFillTx/>
              <a:latin typeface="Arial"/>
              <a:ea typeface="+mn-ea"/>
              <a:cs typeface="+mn-cs"/>
            </a:endParaRPr>
          </a:p>
        </p:txBody>
      </p:sp>
      <p:pic>
        <p:nvPicPr>
          <p:cNvPr id="9" name="Grafik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033056">
            <a:off x="158566" y="150506"/>
            <a:ext cx="1257475" cy="1267002"/>
          </a:xfrm>
          <a:prstGeom prst="rect">
            <a:avLst/>
          </a:prstGeom>
        </p:spPr>
      </p:pic>
    </p:spTree>
    <p:extLst>
      <p:ext uri="{BB962C8B-B14F-4D97-AF65-F5344CB8AC3E}">
        <p14:creationId xmlns:p14="http://schemas.microsoft.com/office/powerpoint/2010/main" val="2279801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1 Seit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2" name="Titel 1"/>
          <p:cNvSpPr>
            <a:spLocks noGrp="1"/>
          </p:cNvSpPr>
          <p:nvPr>
            <p:ph type="title"/>
          </p:nvPr>
        </p:nvSpPr>
        <p:spPr>
          <a:xfrm>
            <a:off x="334567" y="274638"/>
            <a:ext cx="7920880" cy="634876"/>
          </a:xfrm>
          <a:prstGeom prst="rect">
            <a:avLst/>
          </a:prstGeom>
        </p:spPr>
        <p:txBody>
          <a:bodyPr/>
          <a:lstStyle/>
          <a:p>
            <a:r>
              <a:rPr lang="de-DE" smtClean="0"/>
              <a:t>Titelmasterformat durch Klicken bearbeiten</a:t>
            </a:r>
            <a:endParaRPr lang="de-DE"/>
          </a:p>
        </p:txBody>
      </p:sp>
      <p:sp>
        <p:nvSpPr>
          <p:cNvPr id="10" name="Textplatzhalter 9"/>
          <p:cNvSpPr>
            <a:spLocks noGrp="1"/>
          </p:cNvSpPr>
          <p:nvPr>
            <p:ph type="body" sz="quarter" idx="10" hasCustomPrompt="1"/>
          </p:nvPr>
        </p:nvSpPr>
        <p:spPr>
          <a:xfrm>
            <a:off x="349200" y="964800"/>
            <a:ext cx="7448400" cy="4392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000" i="1" baseline="0">
                <a:solidFill>
                  <a:srgbClr val="00507F"/>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DE" dirty="0" smtClean="0"/>
              <a:t>Sub-Headline</a:t>
            </a:r>
          </a:p>
          <a:p>
            <a:pPr lvl="0"/>
            <a:endParaRPr lang="de-DE" dirty="0"/>
          </a:p>
        </p:txBody>
      </p:sp>
      <p:sp>
        <p:nvSpPr>
          <p:cNvPr id="4" name="Textplatzhalter 3"/>
          <p:cNvSpPr>
            <a:spLocks noGrp="1"/>
          </p:cNvSpPr>
          <p:nvPr>
            <p:ph type="body" sz="quarter" idx="11"/>
          </p:nvPr>
        </p:nvSpPr>
        <p:spPr>
          <a:xfrm>
            <a:off x="349200" y="1562400"/>
            <a:ext cx="11487600" cy="4572000"/>
          </a:xfrm>
          <a:prstGeom prst="rect">
            <a:avLst/>
          </a:prstGeom>
        </p:spPr>
        <p:txBody>
          <a:bodyPr/>
          <a:lstStyle>
            <a:lvl1pPr>
              <a:defRPr sz="2400">
                <a:solidFill>
                  <a:srgbClr val="00507F"/>
                </a:solidFill>
                <a:latin typeface="Arial" panose="020B0604020202020204" pitchFamily="34" charset="0"/>
                <a:cs typeface="Arial" panose="020B0604020202020204" pitchFamily="34" charset="0"/>
              </a:defRPr>
            </a:lvl1pPr>
            <a:lvl2pPr>
              <a:defRPr sz="2000">
                <a:solidFill>
                  <a:srgbClr val="00507F"/>
                </a:solidFill>
                <a:latin typeface="Arial" panose="020B0604020202020204" pitchFamily="34" charset="0"/>
                <a:cs typeface="Arial" panose="020B0604020202020204" pitchFamily="34" charset="0"/>
              </a:defRPr>
            </a:lvl2pPr>
            <a:lvl3pPr>
              <a:defRPr sz="2000">
                <a:solidFill>
                  <a:srgbClr val="00507F"/>
                </a:solidFill>
                <a:latin typeface="Arial" panose="020B0604020202020204" pitchFamily="34" charset="0"/>
                <a:cs typeface="Arial" panose="020B0604020202020204" pitchFamily="34" charset="0"/>
              </a:defRPr>
            </a:lvl3pPr>
            <a:lvl4pPr>
              <a:defRPr sz="18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2288158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 Spalte + Bild">
    <p:spTree>
      <p:nvGrpSpPr>
        <p:cNvPr id="1" name=""/>
        <p:cNvGrpSpPr/>
        <p:nvPr/>
      </p:nvGrpSpPr>
      <p:grpSpPr>
        <a:xfrm>
          <a:off x="0" y="0"/>
          <a:ext cx="0" cy="0"/>
          <a:chOff x="0" y="0"/>
          <a:chExt cx="0" cy="0"/>
        </a:xfrm>
      </p:grpSpPr>
      <p:pic>
        <p:nvPicPr>
          <p:cNvPr id="6" name="Grafik 5"/>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2" name="Titel 1"/>
          <p:cNvSpPr>
            <a:spLocks noGrp="1"/>
          </p:cNvSpPr>
          <p:nvPr>
            <p:ph type="title"/>
          </p:nvPr>
        </p:nvSpPr>
        <p:spPr>
          <a:xfrm>
            <a:off x="334567" y="274638"/>
            <a:ext cx="7920880" cy="634876"/>
          </a:xfrm>
          <a:prstGeom prst="rect">
            <a:avLst/>
          </a:prstGeom>
        </p:spPr>
        <p:txBody>
          <a:bodyPr/>
          <a:lstStyle/>
          <a:p>
            <a:r>
              <a:rPr lang="de-DE" dirty="0" smtClean="0"/>
              <a:t>Titelmasterformat durch Klicken bearbeiten</a:t>
            </a:r>
            <a:endParaRPr lang="de-DE" dirty="0"/>
          </a:p>
        </p:txBody>
      </p:sp>
      <p:sp>
        <p:nvSpPr>
          <p:cNvPr id="11" name="Textplatzhalter 10"/>
          <p:cNvSpPr>
            <a:spLocks noGrp="1"/>
          </p:cNvSpPr>
          <p:nvPr>
            <p:ph type="body" sz="quarter" idx="10" hasCustomPrompt="1"/>
          </p:nvPr>
        </p:nvSpPr>
        <p:spPr>
          <a:xfrm>
            <a:off x="349200" y="964800"/>
            <a:ext cx="7448400" cy="439200"/>
          </a:xfrm>
          <a:prstGeom prst="rect">
            <a:avLst/>
          </a:prstGeom>
        </p:spPr>
        <p:txBody>
          <a:bodyPr>
            <a:normAutofit/>
          </a:bodyPr>
          <a:lstStyle>
            <a:lvl1pPr>
              <a:defRPr sz="2000" i="1" baseline="0">
                <a:solidFill>
                  <a:srgbClr val="00507F"/>
                </a:solidFill>
                <a:latin typeface="Arial" panose="020B0604020202020204" pitchFamily="34" charset="0"/>
                <a:cs typeface="Arial" panose="020B0604020202020204" pitchFamily="34" charset="0"/>
              </a:defRPr>
            </a:lvl1pPr>
          </a:lstStyle>
          <a:p>
            <a:pPr lvl="0"/>
            <a:r>
              <a:rPr lang="de-DE" dirty="0" smtClean="0"/>
              <a:t>Sub-Headline</a:t>
            </a:r>
            <a:endParaRPr lang="de-DE" dirty="0"/>
          </a:p>
        </p:txBody>
      </p:sp>
      <p:sp>
        <p:nvSpPr>
          <p:cNvPr id="13" name="Textplatzhalter 12"/>
          <p:cNvSpPr>
            <a:spLocks noGrp="1"/>
          </p:cNvSpPr>
          <p:nvPr>
            <p:ph type="body" sz="quarter" idx="11"/>
          </p:nvPr>
        </p:nvSpPr>
        <p:spPr>
          <a:xfrm>
            <a:off x="349200" y="1562400"/>
            <a:ext cx="7448400" cy="4572000"/>
          </a:xfrm>
          <a:prstGeom prst="rect">
            <a:avLst/>
          </a:prstGeom>
        </p:spPr>
        <p:txBody>
          <a:bodyPr/>
          <a:lstStyle>
            <a:lvl1pPr>
              <a:defRPr sz="2400" baseline="0">
                <a:solidFill>
                  <a:srgbClr val="00507F"/>
                </a:solidFill>
                <a:latin typeface="Arial" panose="020B0604020202020204" pitchFamily="34" charset="0"/>
              </a:defRPr>
            </a:lvl1pPr>
            <a:lvl2pPr>
              <a:defRPr sz="2000" baseline="0">
                <a:solidFill>
                  <a:srgbClr val="00507F"/>
                </a:solidFill>
                <a:latin typeface="Arial" panose="020B0604020202020204" pitchFamily="34" charset="0"/>
              </a:defRPr>
            </a:lvl2pPr>
            <a:lvl3pPr>
              <a:defRPr sz="20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800" baseline="0">
                <a:solidFill>
                  <a:srgbClr val="00507F"/>
                </a:solidFill>
                <a:latin typeface="Arial" panose="020B060402020202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5545201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Spalten">
    <p:spTree>
      <p:nvGrpSpPr>
        <p:cNvPr id="1" name=""/>
        <p:cNvGrpSpPr/>
        <p:nvPr/>
      </p:nvGrpSpPr>
      <p:grpSpPr>
        <a:xfrm>
          <a:off x="0" y="0"/>
          <a:ext cx="0" cy="0"/>
          <a:chOff x="0" y="0"/>
          <a:chExt cx="0" cy="0"/>
        </a:xfrm>
      </p:grpSpPr>
      <p:pic>
        <p:nvPicPr>
          <p:cNvPr id="104" name="Grafik 103"/>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2" name="Titel 1"/>
          <p:cNvSpPr>
            <a:spLocks noGrp="1"/>
          </p:cNvSpPr>
          <p:nvPr>
            <p:ph type="title"/>
          </p:nvPr>
        </p:nvSpPr>
        <p:spPr>
          <a:xfrm>
            <a:off x="334567" y="274638"/>
            <a:ext cx="7920880" cy="634876"/>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49200" y="1562400"/>
            <a:ext cx="5580000" cy="4572000"/>
          </a:xfrm>
          <a:prstGeom prst="rect">
            <a:avLst/>
          </a:prstGeom>
        </p:spPr>
        <p:txBody>
          <a:bodyPr/>
          <a:lstStyle>
            <a:lvl1pPr>
              <a:defRPr sz="2000" baseline="0">
                <a:solidFill>
                  <a:srgbClr val="00507F"/>
                </a:solidFill>
                <a:latin typeface="Arial" panose="020B0604020202020204" pitchFamily="34" charset="0"/>
              </a:defRPr>
            </a:lvl1pPr>
            <a:lvl2pPr>
              <a:defRPr sz="20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800" baseline="0">
                <a:solidFill>
                  <a:srgbClr val="00507F"/>
                </a:solidFill>
                <a:latin typeface="Arial" panose="020B0604020202020204" pitchFamily="34" charset="0"/>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6285600" y="1562400"/>
            <a:ext cx="5580000" cy="4572000"/>
          </a:xfrm>
          <a:prstGeom prst="rect">
            <a:avLst/>
          </a:prstGeom>
        </p:spPr>
        <p:txBody>
          <a:bodyPr/>
          <a:lstStyle>
            <a:lvl1pPr>
              <a:defRPr sz="2000" baseline="0">
                <a:solidFill>
                  <a:srgbClr val="00507F"/>
                </a:solidFill>
                <a:latin typeface="Arial" panose="020B0604020202020204" pitchFamily="34" charset="0"/>
              </a:defRPr>
            </a:lvl1pPr>
            <a:lvl2pPr>
              <a:defRPr sz="20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800" baseline="0">
                <a:solidFill>
                  <a:srgbClr val="00507F"/>
                </a:solidFill>
                <a:latin typeface="Arial" panose="020B0604020202020204" pitchFamily="34" charset="0"/>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Textplatzhalter 8"/>
          <p:cNvSpPr>
            <a:spLocks noGrp="1"/>
          </p:cNvSpPr>
          <p:nvPr>
            <p:ph type="body" sz="quarter" idx="10" hasCustomPrompt="1"/>
          </p:nvPr>
        </p:nvSpPr>
        <p:spPr>
          <a:xfrm>
            <a:off x="349200" y="964800"/>
            <a:ext cx="7448400" cy="439200"/>
          </a:xfrm>
          <a:prstGeom prst="rect">
            <a:avLst/>
          </a:prstGeom>
        </p:spPr>
        <p:txBody>
          <a:bodyPr>
            <a:normAutofit/>
          </a:bodyPr>
          <a:lstStyle>
            <a:lvl1pPr>
              <a:defRPr sz="2000" i="1" baseline="0">
                <a:solidFill>
                  <a:srgbClr val="00507F"/>
                </a:solidFill>
                <a:latin typeface="Arial" panose="020B0604020202020204" pitchFamily="34" charset="0"/>
                <a:cs typeface="Arial" panose="020B0604020202020204" pitchFamily="34" charset="0"/>
              </a:defRPr>
            </a:lvl1pPr>
          </a:lstStyle>
          <a:p>
            <a:pPr lvl="0"/>
            <a:r>
              <a:rPr lang="de-DE" dirty="0" smtClean="0"/>
              <a:t>Sub-Headline</a:t>
            </a:r>
          </a:p>
        </p:txBody>
      </p:sp>
      <p:grpSp>
        <p:nvGrpSpPr>
          <p:cNvPr id="10" name="Gruppieren 9"/>
          <p:cNvGrpSpPr/>
          <p:nvPr userDrawn="1"/>
        </p:nvGrpSpPr>
        <p:grpSpPr>
          <a:xfrm>
            <a:off x="5974726" y="1561673"/>
            <a:ext cx="266215" cy="4572000"/>
            <a:chOff x="6648788" y="1467704"/>
            <a:chExt cx="216000" cy="4680000"/>
          </a:xfrm>
        </p:grpSpPr>
        <p:cxnSp>
          <p:nvCxnSpPr>
            <p:cNvPr id="11" name="Gerader Verbinder 6"/>
            <p:cNvCxnSpPr/>
            <p:nvPr/>
          </p:nvCxnSpPr>
          <p:spPr>
            <a:xfrm>
              <a:off x="6756788" y="1467704"/>
              <a:ext cx="0" cy="4680000"/>
            </a:xfrm>
            <a:prstGeom prst="line">
              <a:avLst/>
            </a:prstGeom>
            <a:noFill/>
            <a:ln w="9525" cap="flat" cmpd="sng" algn="ctr">
              <a:solidFill>
                <a:srgbClr val="00507F">
                  <a:shade val="95000"/>
                  <a:satMod val="105000"/>
                </a:srgbClr>
              </a:solidFill>
              <a:prstDash val="solid"/>
            </a:ln>
            <a:effectLst/>
          </p:spPr>
        </p:cxnSp>
        <p:cxnSp>
          <p:nvCxnSpPr>
            <p:cNvPr id="12" name="Gerader Verbinder 7"/>
            <p:cNvCxnSpPr/>
            <p:nvPr/>
          </p:nvCxnSpPr>
          <p:spPr>
            <a:xfrm rot="5400000">
              <a:off x="6756788" y="6034162"/>
              <a:ext cx="0" cy="216000"/>
            </a:xfrm>
            <a:prstGeom prst="line">
              <a:avLst/>
            </a:prstGeom>
            <a:noFill/>
            <a:ln w="9525" cap="flat" cmpd="sng" algn="ctr">
              <a:solidFill>
                <a:srgbClr val="00507F">
                  <a:shade val="95000"/>
                  <a:satMod val="105000"/>
                </a:srgbClr>
              </a:solidFill>
              <a:prstDash val="solid"/>
            </a:ln>
            <a:effectLst/>
          </p:spPr>
        </p:cxnSp>
        <p:cxnSp>
          <p:nvCxnSpPr>
            <p:cNvPr id="13" name="Gerader Verbinder 8"/>
            <p:cNvCxnSpPr/>
            <p:nvPr/>
          </p:nvCxnSpPr>
          <p:spPr>
            <a:xfrm rot="5400000">
              <a:off x="6756788" y="5814240"/>
              <a:ext cx="0" cy="216000"/>
            </a:xfrm>
            <a:prstGeom prst="line">
              <a:avLst/>
            </a:prstGeom>
            <a:noFill/>
            <a:ln w="9525" cap="flat" cmpd="sng" algn="ctr">
              <a:solidFill>
                <a:srgbClr val="00507F">
                  <a:shade val="95000"/>
                  <a:satMod val="105000"/>
                </a:srgbClr>
              </a:solidFill>
              <a:prstDash val="solid"/>
            </a:ln>
            <a:effectLst/>
          </p:spPr>
        </p:cxnSp>
        <p:cxnSp>
          <p:nvCxnSpPr>
            <p:cNvPr id="14" name="Gerader Verbinder 9"/>
            <p:cNvCxnSpPr/>
            <p:nvPr/>
          </p:nvCxnSpPr>
          <p:spPr>
            <a:xfrm rot="5400000">
              <a:off x="6754948" y="5918282"/>
              <a:ext cx="0" cy="108000"/>
            </a:xfrm>
            <a:prstGeom prst="line">
              <a:avLst/>
            </a:prstGeom>
            <a:noFill/>
            <a:ln w="9525" cap="flat" cmpd="sng" algn="ctr">
              <a:solidFill>
                <a:srgbClr val="00507F">
                  <a:shade val="95000"/>
                  <a:satMod val="105000"/>
                </a:srgbClr>
              </a:solidFill>
              <a:prstDash val="solid"/>
            </a:ln>
            <a:effectLst/>
          </p:spPr>
        </p:cxnSp>
        <p:cxnSp>
          <p:nvCxnSpPr>
            <p:cNvPr id="15" name="Gerader Verbinder 10"/>
            <p:cNvCxnSpPr/>
            <p:nvPr/>
          </p:nvCxnSpPr>
          <p:spPr>
            <a:xfrm rot="5400000">
              <a:off x="6754948" y="6028413"/>
              <a:ext cx="0" cy="108000"/>
            </a:xfrm>
            <a:prstGeom prst="line">
              <a:avLst/>
            </a:prstGeom>
            <a:noFill/>
            <a:ln w="9525" cap="flat" cmpd="sng" algn="ctr">
              <a:solidFill>
                <a:srgbClr val="00507F">
                  <a:shade val="95000"/>
                  <a:satMod val="105000"/>
                </a:srgbClr>
              </a:solidFill>
              <a:prstDash val="solid"/>
            </a:ln>
            <a:effectLst/>
          </p:spPr>
        </p:cxnSp>
        <p:cxnSp>
          <p:nvCxnSpPr>
            <p:cNvPr id="16" name="Gerader Verbinder 11"/>
            <p:cNvCxnSpPr/>
            <p:nvPr/>
          </p:nvCxnSpPr>
          <p:spPr>
            <a:xfrm rot="5400000">
              <a:off x="6754948" y="5971936"/>
              <a:ext cx="0" cy="108000"/>
            </a:xfrm>
            <a:prstGeom prst="line">
              <a:avLst/>
            </a:prstGeom>
            <a:noFill/>
            <a:ln w="9525" cap="flat" cmpd="sng" algn="ctr">
              <a:solidFill>
                <a:srgbClr val="00507F">
                  <a:shade val="95000"/>
                  <a:satMod val="105000"/>
                </a:srgbClr>
              </a:solidFill>
              <a:prstDash val="solid"/>
            </a:ln>
            <a:effectLst/>
          </p:spPr>
        </p:cxnSp>
        <p:cxnSp>
          <p:nvCxnSpPr>
            <p:cNvPr id="17" name="Gerader Verbinder 12"/>
            <p:cNvCxnSpPr/>
            <p:nvPr/>
          </p:nvCxnSpPr>
          <p:spPr>
            <a:xfrm rot="5400000">
              <a:off x="6756788" y="5592134"/>
              <a:ext cx="0" cy="216000"/>
            </a:xfrm>
            <a:prstGeom prst="line">
              <a:avLst/>
            </a:prstGeom>
            <a:noFill/>
            <a:ln w="9525" cap="flat" cmpd="sng" algn="ctr">
              <a:solidFill>
                <a:srgbClr val="00507F">
                  <a:shade val="95000"/>
                  <a:satMod val="105000"/>
                </a:srgbClr>
              </a:solidFill>
              <a:prstDash val="solid"/>
            </a:ln>
            <a:effectLst/>
          </p:spPr>
        </p:cxnSp>
        <p:cxnSp>
          <p:nvCxnSpPr>
            <p:cNvPr id="18" name="Gerader Verbinder 13"/>
            <p:cNvCxnSpPr/>
            <p:nvPr/>
          </p:nvCxnSpPr>
          <p:spPr>
            <a:xfrm rot="5400000">
              <a:off x="6754948" y="5696176"/>
              <a:ext cx="0" cy="108000"/>
            </a:xfrm>
            <a:prstGeom prst="line">
              <a:avLst/>
            </a:prstGeom>
            <a:noFill/>
            <a:ln w="9525" cap="flat" cmpd="sng" algn="ctr">
              <a:solidFill>
                <a:srgbClr val="00507F">
                  <a:shade val="95000"/>
                  <a:satMod val="105000"/>
                </a:srgbClr>
              </a:solidFill>
              <a:prstDash val="solid"/>
            </a:ln>
            <a:effectLst/>
          </p:spPr>
        </p:cxnSp>
        <p:cxnSp>
          <p:nvCxnSpPr>
            <p:cNvPr id="19" name="Gerader Verbinder 14"/>
            <p:cNvCxnSpPr/>
            <p:nvPr/>
          </p:nvCxnSpPr>
          <p:spPr>
            <a:xfrm rot="5400000">
              <a:off x="6754948" y="5806307"/>
              <a:ext cx="0" cy="108000"/>
            </a:xfrm>
            <a:prstGeom prst="line">
              <a:avLst/>
            </a:prstGeom>
            <a:noFill/>
            <a:ln w="9525" cap="flat" cmpd="sng" algn="ctr">
              <a:solidFill>
                <a:srgbClr val="00507F">
                  <a:shade val="95000"/>
                  <a:satMod val="105000"/>
                </a:srgbClr>
              </a:solidFill>
              <a:prstDash val="solid"/>
            </a:ln>
            <a:effectLst/>
          </p:spPr>
        </p:cxnSp>
        <p:cxnSp>
          <p:nvCxnSpPr>
            <p:cNvPr id="20" name="Gerader Verbinder 15"/>
            <p:cNvCxnSpPr/>
            <p:nvPr/>
          </p:nvCxnSpPr>
          <p:spPr>
            <a:xfrm rot="5400000">
              <a:off x="6754948" y="5749830"/>
              <a:ext cx="0" cy="108000"/>
            </a:xfrm>
            <a:prstGeom prst="line">
              <a:avLst/>
            </a:prstGeom>
            <a:noFill/>
            <a:ln w="9525" cap="flat" cmpd="sng" algn="ctr">
              <a:solidFill>
                <a:srgbClr val="00507F">
                  <a:shade val="95000"/>
                  <a:satMod val="105000"/>
                </a:srgbClr>
              </a:solidFill>
              <a:prstDash val="solid"/>
            </a:ln>
            <a:effectLst/>
          </p:spPr>
        </p:cxnSp>
        <p:cxnSp>
          <p:nvCxnSpPr>
            <p:cNvPr id="21" name="Gerader Verbinder 16"/>
            <p:cNvCxnSpPr/>
            <p:nvPr/>
          </p:nvCxnSpPr>
          <p:spPr>
            <a:xfrm rot="5400000">
              <a:off x="6756788" y="5592036"/>
              <a:ext cx="0" cy="216000"/>
            </a:xfrm>
            <a:prstGeom prst="line">
              <a:avLst/>
            </a:prstGeom>
            <a:noFill/>
            <a:ln w="9525" cap="flat" cmpd="sng" algn="ctr">
              <a:solidFill>
                <a:srgbClr val="00507F">
                  <a:shade val="95000"/>
                  <a:satMod val="105000"/>
                </a:srgbClr>
              </a:solidFill>
              <a:prstDash val="solid"/>
            </a:ln>
            <a:effectLst/>
          </p:spPr>
        </p:cxnSp>
        <p:cxnSp>
          <p:nvCxnSpPr>
            <p:cNvPr id="22" name="Gerader Verbinder 17"/>
            <p:cNvCxnSpPr/>
            <p:nvPr/>
          </p:nvCxnSpPr>
          <p:spPr>
            <a:xfrm rot="5400000">
              <a:off x="6756788" y="5372114"/>
              <a:ext cx="0" cy="216000"/>
            </a:xfrm>
            <a:prstGeom prst="line">
              <a:avLst/>
            </a:prstGeom>
            <a:noFill/>
            <a:ln w="9525" cap="flat" cmpd="sng" algn="ctr">
              <a:solidFill>
                <a:srgbClr val="00507F">
                  <a:shade val="95000"/>
                  <a:satMod val="105000"/>
                </a:srgbClr>
              </a:solidFill>
              <a:prstDash val="solid"/>
            </a:ln>
            <a:effectLst/>
          </p:spPr>
        </p:cxnSp>
        <p:cxnSp>
          <p:nvCxnSpPr>
            <p:cNvPr id="23" name="Gerader Verbinder 18"/>
            <p:cNvCxnSpPr/>
            <p:nvPr/>
          </p:nvCxnSpPr>
          <p:spPr>
            <a:xfrm rot="5400000">
              <a:off x="6754948" y="5476156"/>
              <a:ext cx="0" cy="108000"/>
            </a:xfrm>
            <a:prstGeom prst="line">
              <a:avLst/>
            </a:prstGeom>
            <a:noFill/>
            <a:ln w="9525" cap="flat" cmpd="sng" algn="ctr">
              <a:solidFill>
                <a:srgbClr val="00507F">
                  <a:shade val="95000"/>
                  <a:satMod val="105000"/>
                </a:srgbClr>
              </a:solidFill>
              <a:prstDash val="solid"/>
            </a:ln>
            <a:effectLst/>
          </p:spPr>
        </p:cxnSp>
        <p:cxnSp>
          <p:nvCxnSpPr>
            <p:cNvPr id="24" name="Gerader Verbinder 19"/>
            <p:cNvCxnSpPr/>
            <p:nvPr/>
          </p:nvCxnSpPr>
          <p:spPr>
            <a:xfrm rot="5400000">
              <a:off x="6754948" y="5586287"/>
              <a:ext cx="0" cy="108000"/>
            </a:xfrm>
            <a:prstGeom prst="line">
              <a:avLst/>
            </a:prstGeom>
            <a:noFill/>
            <a:ln w="9525" cap="flat" cmpd="sng" algn="ctr">
              <a:solidFill>
                <a:srgbClr val="00507F">
                  <a:shade val="95000"/>
                  <a:satMod val="105000"/>
                </a:srgbClr>
              </a:solidFill>
              <a:prstDash val="solid"/>
            </a:ln>
            <a:effectLst/>
          </p:spPr>
        </p:cxnSp>
        <p:cxnSp>
          <p:nvCxnSpPr>
            <p:cNvPr id="25" name="Gerader Verbinder 20"/>
            <p:cNvCxnSpPr/>
            <p:nvPr/>
          </p:nvCxnSpPr>
          <p:spPr>
            <a:xfrm rot="5400000">
              <a:off x="6754948" y="5529810"/>
              <a:ext cx="0" cy="108000"/>
            </a:xfrm>
            <a:prstGeom prst="line">
              <a:avLst/>
            </a:prstGeom>
            <a:noFill/>
            <a:ln w="9525" cap="flat" cmpd="sng" algn="ctr">
              <a:solidFill>
                <a:srgbClr val="00507F">
                  <a:shade val="95000"/>
                  <a:satMod val="105000"/>
                </a:srgbClr>
              </a:solidFill>
              <a:prstDash val="solid"/>
            </a:ln>
            <a:effectLst/>
          </p:spPr>
        </p:cxnSp>
        <p:cxnSp>
          <p:nvCxnSpPr>
            <p:cNvPr id="26" name="Gerader Verbinder 21"/>
            <p:cNvCxnSpPr/>
            <p:nvPr/>
          </p:nvCxnSpPr>
          <p:spPr>
            <a:xfrm rot="5400000">
              <a:off x="6756788" y="5150008"/>
              <a:ext cx="0" cy="216000"/>
            </a:xfrm>
            <a:prstGeom prst="line">
              <a:avLst/>
            </a:prstGeom>
            <a:noFill/>
            <a:ln w="9525" cap="flat" cmpd="sng" algn="ctr">
              <a:solidFill>
                <a:srgbClr val="00507F">
                  <a:shade val="95000"/>
                  <a:satMod val="105000"/>
                </a:srgbClr>
              </a:solidFill>
              <a:prstDash val="solid"/>
            </a:ln>
            <a:effectLst/>
          </p:spPr>
        </p:cxnSp>
        <p:cxnSp>
          <p:nvCxnSpPr>
            <p:cNvPr id="27" name="Gerader Verbinder 22"/>
            <p:cNvCxnSpPr/>
            <p:nvPr/>
          </p:nvCxnSpPr>
          <p:spPr>
            <a:xfrm rot="5400000">
              <a:off x="6754948" y="5254050"/>
              <a:ext cx="0" cy="108000"/>
            </a:xfrm>
            <a:prstGeom prst="line">
              <a:avLst/>
            </a:prstGeom>
            <a:noFill/>
            <a:ln w="9525" cap="flat" cmpd="sng" algn="ctr">
              <a:solidFill>
                <a:srgbClr val="00507F">
                  <a:shade val="95000"/>
                  <a:satMod val="105000"/>
                </a:srgbClr>
              </a:solidFill>
              <a:prstDash val="solid"/>
            </a:ln>
            <a:effectLst/>
          </p:spPr>
        </p:cxnSp>
        <p:cxnSp>
          <p:nvCxnSpPr>
            <p:cNvPr id="28" name="Gerader Verbinder 23"/>
            <p:cNvCxnSpPr/>
            <p:nvPr/>
          </p:nvCxnSpPr>
          <p:spPr>
            <a:xfrm rot="5400000">
              <a:off x="6754948" y="5364181"/>
              <a:ext cx="0" cy="108000"/>
            </a:xfrm>
            <a:prstGeom prst="line">
              <a:avLst/>
            </a:prstGeom>
            <a:noFill/>
            <a:ln w="9525" cap="flat" cmpd="sng" algn="ctr">
              <a:solidFill>
                <a:srgbClr val="00507F">
                  <a:shade val="95000"/>
                  <a:satMod val="105000"/>
                </a:srgbClr>
              </a:solidFill>
              <a:prstDash val="solid"/>
            </a:ln>
            <a:effectLst/>
          </p:spPr>
        </p:cxnSp>
        <p:cxnSp>
          <p:nvCxnSpPr>
            <p:cNvPr id="29" name="Gerader Verbinder 24"/>
            <p:cNvCxnSpPr/>
            <p:nvPr/>
          </p:nvCxnSpPr>
          <p:spPr>
            <a:xfrm rot="5400000">
              <a:off x="6754948" y="5307704"/>
              <a:ext cx="0" cy="108000"/>
            </a:xfrm>
            <a:prstGeom prst="line">
              <a:avLst/>
            </a:prstGeom>
            <a:noFill/>
            <a:ln w="9525" cap="flat" cmpd="sng" algn="ctr">
              <a:solidFill>
                <a:srgbClr val="00507F">
                  <a:shade val="95000"/>
                  <a:satMod val="105000"/>
                </a:srgbClr>
              </a:solidFill>
              <a:prstDash val="solid"/>
            </a:ln>
            <a:effectLst/>
          </p:spPr>
        </p:cxnSp>
        <p:cxnSp>
          <p:nvCxnSpPr>
            <p:cNvPr id="30" name="Gerader Verbinder 25"/>
            <p:cNvCxnSpPr/>
            <p:nvPr/>
          </p:nvCxnSpPr>
          <p:spPr>
            <a:xfrm rot="5400000">
              <a:off x="6756788" y="4926576"/>
              <a:ext cx="0" cy="216000"/>
            </a:xfrm>
            <a:prstGeom prst="line">
              <a:avLst/>
            </a:prstGeom>
            <a:noFill/>
            <a:ln w="9525" cap="flat" cmpd="sng" algn="ctr">
              <a:solidFill>
                <a:srgbClr val="00507F">
                  <a:shade val="95000"/>
                  <a:satMod val="105000"/>
                </a:srgbClr>
              </a:solidFill>
              <a:prstDash val="solid"/>
            </a:ln>
            <a:effectLst/>
          </p:spPr>
        </p:cxnSp>
        <p:cxnSp>
          <p:nvCxnSpPr>
            <p:cNvPr id="31" name="Gerader Verbinder 26"/>
            <p:cNvCxnSpPr/>
            <p:nvPr/>
          </p:nvCxnSpPr>
          <p:spPr>
            <a:xfrm rot="5400000">
              <a:off x="6754948" y="5030618"/>
              <a:ext cx="0" cy="108000"/>
            </a:xfrm>
            <a:prstGeom prst="line">
              <a:avLst/>
            </a:prstGeom>
            <a:noFill/>
            <a:ln w="9525" cap="flat" cmpd="sng" algn="ctr">
              <a:solidFill>
                <a:srgbClr val="00507F">
                  <a:shade val="95000"/>
                  <a:satMod val="105000"/>
                </a:srgbClr>
              </a:solidFill>
              <a:prstDash val="solid"/>
            </a:ln>
            <a:effectLst/>
          </p:spPr>
        </p:cxnSp>
        <p:cxnSp>
          <p:nvCxnSpPr>
            <p:cNvPr id="32" name="Gerader Verbinder 27"/>
            <p:cNvCxnSpPr/>
            <p:nvPr/>
          </p:nvCxnSpPr>
          <p:spPr>
            <a:xfrm rot="5400000">
              <a:off x="6754948" y="5140749"/>
              <a:ext cx="0" cy="108000"/>
            </a:xfrm>
            <a:prstGeom prst="line">
              <a:avLst/>
            </a:prstGeom>
            <a:noFill/>
            <a:ln w="9525" cap="flat" cmpd="sng" algn="ctr">
              <a:solidFill>
                <a:srgbClr val="00507F">
                  <a:shade val="95000"/>
                  <a:satMod val="105000"/>
                </a:srgbClr>
              </a:solidFill>
              <a:prstDash val="solid"/>
            </a:ln>
            <a:effectLst/>
          </p:spPr>
        </p:cxnSp>
        <p:cxnSp>
          <p:nvCxnSpPr>
            <p:cNvPr id="33" name="Gerader Verbinder 28"/>
            <p:cNvCxnSpPr/>
            <p:nvPr/>
          </p:nvCxnSpPr>
          <p:spPr>
            <a:xfrm rot="5400000">
              <a:off x="6754948" y="5084272"/>
              <a:ext cx="0" cy="108000"/>
            </a:xfrm>
            <a:prstGeom prst="line">
              <a:avLst/>
            </a:prstGeom>
            <a:noFill/>
            <a:ln w="9525" cap="flat" cmpd="sng" algn="ctr">
              <a:solidFill>
                <a:srgbClr val="00507F">
                  <a:shade val="95000"/>
                  <a:satMod val="105000"/>
                </a:srgbClr>
              </a:solidFill>
              <a:prstDash val="solid"/>
            </a:ln>
            <a:effectLst/>
          </p:spPr>
        </p:cxnSp>
        <p:cxnSp>
          <p:nvCxnSpPr>
            <p:cNvPr id="34" name="Gerader Verbinder 29"/>
            <p:cNvCxnSpPr/>
            <p:nvPr/>
          </p:nvCxnSpPr>
          <p:spPr>
            <a:xfrm rot="5400000">
              <a:off x="6756788" y="4704470"/>
              <a:ext cx="0" cy="216000"/>
            </a:xfrm>
            <a:prstGeom prst="line">
              <a:avLst/>
            </a:prstGeom>
            <a:noFill/>
            <a:ln w="9525" cap="flat" cmpd="sng" algn="ctr">
              <a:solidFill>
                <a:srgbClr val="00507F">
                  <a:shade val="95000"/>
                  <a:satMod val="105000"/>
                </a:srgbClr>
              </a:solidFill>
              <a:prstDash val="solid"/>
            </a:ln>
            <a:effectLst/>
          </p:spPr>
        </p:cxnSp>
        <p:cxnSp>
          <p:nvCxnSpPr>
            <p:cNvPr id="35" name="Gerader Verbinder 30"/>
            <p:cNvCxnSpPr/>
            <p:nvPr/>
          </p:nvCxnSpPr>
          <p:spPr>
            <a:xfrm rot="5400000">
              <a:off x="6754948" y="4808512"/>
              <a:ext cx="0" cy="108000"/>
            </a:xfrm>
            <a:prstGeom prst="line">
              <a:avLst/>
            </a:prstGeom>
            <a:noFill/>
            <a:ln w="9525" cap="flat" cmpd="sng" algn="ctr">
              <a:solidFill>
                <a:srgbClr val="00507F">
                  <a:shade val="95000"/>
                  <a:satMod val="105000"/>
                </a:srgbClr>
              </a:solidFill>
              <a:prstDash val="solid"/>
            </a:ln>
            <a:effectLst/>
          </p:spPr>
        </p:cxnSp>
        <p:cxnSp>
          <p:nvCxnSpPr>
            <p:cNvPr id="36" name="Gerader Verbinder 31"/>
            <p:cNvCxnSpPr/>
            <p:nvPr/>
          </p:nvCxnSpPr>
          <p:spPr>
            <a:xfrm rot="5400000">
              <a:off x="6754948" y="4918643"/>
              <a:ext cx="0" cy="108000"/>
            </a:xfrm>
            <a:prstGeom prst="line">
              <a:avLst/>
            </a:prstGeom>
            <a:noFill/>
            <a:ln w="9525" cap="flat" cmpd="sng" algn="ctr">
              <a:solidFill>
                <a:srgbClr val="00507F">
                  <a:shade val="95000"/>
                  <a:satMod val="105000"/>
                </a:srgbClr>
              </a:solidFill>
              <a:prstDash val="solid"/>
            </a:ln>
            <a:effectLst/>
          </p:spPr>
        </p:cxnSp>
        <p:cxnSp>
          <p:nvCxnSpPr>
            <p:cNvPr id="37" name="Gerader Verbinder 32"/>
            <p:cNvCxnSpPr/>
            <p:nvPr/>
          </p:nvCxnSpPr>
          <p:spPr>
            <a:xfrm rot="5400000">
              <a:off x="6754948" y="4862166"/>
              <a:ext cx="0" cy="108000"/>
            </a:xfrm>
            <a:prstGeom prst="line">
              <a:avLst/>
            </a:prstGeom>
            <a:noFill/>
            <a:ln w="9525" cap="flat" cmpd="sng" algn="ctr">
              <a:solidFill>
                <a:srgbClr val="00507F">
                  <a:shade val="95000"/>
                  <a:satMod val="105000"/>
                </a:srgbClr>
              </a:solidFill>
              <a:prstDash val="solid"/>
            </a:ln>
            <a:effectLst/>
          </p:spPr>
        </p:cxnSp>
        <p:cxnSp>
          <p:nvCxnSpPr>
            <p:cNvPr id="38" name="Gerader Verbinder 33"/>
            <p:cNvCxnSpPr/>
            <p:nvPr/>
          </p:nvCxnSpPr>
          <p:spPr>
            <a:xfrm rot="5400000">
              <a:off x="6756788" y="4704372"/>
              <a:ext cx="0" cy="216000"/>
            </a:xfrm>
            <a:prstGeom prst="line">
              <a:avLst/>
            </a:prstGeom>
            <a:noFill/>
            <a:ln w="9525" cap="flat" cmpd="sng" algn="ctr">
              <a:solidFill>
                <a:srgbClr val="00507F">
                  <a:shade val="95000"/>
                  <a:satMod val="105000"/>
                </a:srgbClr>
              </a:solidFill>
              <a:prstDash val="solid"/>
            </a:ln>
            <a:effectLst/>
          </p:spPr>
        </p:cxnSp>
        <p:cxnSp>
          <p:nvCxnSpPr>
            <p:cNvPr id="39" name="Gerader Verbinder 34"/>
            <p:cNvCxnSpPr/>
            <p:nvPr/>
          </p:nvCxnSpPr>
          <p:spPr>
            <a:xfrm rot="5400000">
              <a:off x="6756788" y="4484450"/>
              <a:ext cx="0" cy="216000"/>
            </a:xfrm>
            <a:prstGeom prst="line">
              <a:avLst/>
            </a:prstGeom>
            <a:noFill/>
            <a:ln w="9525" cap="flat" cmpd="sng" algn="ctr">
              <a:solidFill>
                <a:srgbClr val="00507F">
                  <a:shade val="95000"/>
                  <a:satMod val="105000"/>
                </a:srgbClr>
              </a:solidFill>
              <a:prstDash val="solid"/>
            </a:ln>
            <a:effectLst/>
          </p:spPr>
        </p:cxnSp>
        <p:cxnSp>
          <p:nvCxnSpPr>
            <p:cNvPr id="40" name="Gerader Verbinder 35"/>
            <p:cNvCxnSpPr/>
            <p:nvPr/>
          </p:nvCxnSpPr>
          <p:spPr>
            <a:xfrm rot="5400000">
              <a:off x="6754948" y="4588492"/>
              <a:ext cx="0" cy="108000"/>
            </a:xfrm>
            <a:prstGeom prst="line">
              <a:avLst/>
            </a:prstGeom>
            <a:noFill/>
            <a:ln w="9525" cap="flat" cmpd="sng" algn="ctr">
              <a:solidFill>
                <a:srgbClr val="00507F">
                  <a:shade val="95000"/>
                  <a:satMod val="105000"/>
                </a:srgbClr>
              </a:solidFill>
              <a:prstDash val="solid"/>
            </a:ln>
            <a:effectLst/>
          </p:spPr>
        </p:cxnSp>
        <p:cxnSp>
          <p:nvCxnSpPr>
            <p:cNvPr id="41" name="Gerader Verbinder 36"/>
            <p:cNvCxnSpPr/>
            <p:nvPr/>
          </p:nvCxnSpPr>
          <p:spPr>
            <a:xfrm rot="5400000">
              <a:off x="6754948" y="4698623"/>
              <a:ext cx="0" cy="108000"/>
            </a:xfrm>
            <a:prstGeom prst="line">
              <a:avLst/>
            </a:prstGeom>
            <a:noFill/>
            <a:ln w="9525" cap="flat" cmpd="sng" algn="ctr">
              <a:solidFill>
                <a:srgbClr val="00507F">
                  <a:shade val="95000"/>
                  <a:satMod val="105000"/>
                </a:srgbClr>
              </a:solidFill>
              <a:prstDash val="solid"/>
            </a:ln>
            <a:effectLst/>
          </p:spPr>
        </p:cxnSp>
        <p:cxnSp>
          <p:nvCxnSpPr>
            <p:cNvPr id="42" name="Gerader Verbinder 37"/>
            <p:cNvCxnSpPr/>
            <p:nvPr/>
          </p:nvCxnSpPr>
          <p:spPr>
            <a:xfrm rot="5400000">
              <a:off x="6754948" y="4642146"/>
              <a:ext cx="0" cy="108000"/>
            </a:xfrm>
            <a:prstGeom prst="line">
              <a:avLst/>
            </a:prstGeom>
            <a:noFill/>
            <a:ln w="9525" cap="flat" cmpd="sng" algn="ctr">
              <a:solidFill>
                <a:srgbClr val="00507F">
                  <a:shade val="95000"/>
                  <a:satMod val="105000"/>
                </a:srgbClr>
              </a:solidFill>
              <a:prstDash val="solid"/>
            </a:ln>
            <a:effectLst/>
          </p:spPr>
        </p:cxnSp>
        <p:cxnSp>
          <p:nvCxnSpPr>
            <p:cNvPr id="43" name="Gerader Verbinder 38"/>
            <p:cNvCxnSpPr/>
            <p:nvPr/>
          </p:nvCxnSpPr>
          <p:spPr>
            <a:xfrm rot="5400000">
              <a:off x="6756788" y="4262344"/>
              <a:ext cx="0" cy="216000"/>
            </a:xfrm>
            <a:prstGeom prst="line">
              <a:avLst/>
            </a:prstGeom>
            <a:noFill/>
            <a:ln w="9525" cap="flat" cmpd="sng" algn="ctr">
              <a:solidFill>
                <a:srgbClr val="00507F">
                  <a:shade val="95000"/>
                  <a:satMod val="105000"/>
                </a:srgbClr>
              </a:solidFill>
              <a:prstDash val="solid"/>
            </a:ln>
            <a:effectLst/>
          </p:spPr>
        </p:cxnSp>
        <p:cxnSp>
          <p:nvCxnSpPr>
            <p:cNvPr id="44" name="Gerader Verbinder 39"/>
            <p:cNvCxnSpPr/>
            <p:nvPr/>
          </p:nvCxnSpPr>
          <p:spPr>
            <a:xfrm rot="5400000">
              <a:off x="6754948" y="4366386"/>
              <a:ext cx="0" cy="108000"/>
            </a:xfrm>
            <a:prstGeom prst="line">
              <a:avLst/>
            </a:prstGeom>
            <a:noFill/>
            <a:ln w="9525" cap="flat" cmpd="sng" algn="ctr">
              <a:solidFill>
                <a:srgbClr val="00507F">
                  <a:shade val="95000"/>
                  <a:satMod val="105000"/>
                </a:srgbClr>
              </a:solidFill>
              <a:prstDash val="solid"/>
            </a:ln>
            <a:effectLst/>
          </p:spPr>
        </p:cxnSp>
        <p:cxnSp>
          <p:nvCxnSpPr>
            <p:cNvPr id="45" name="Gerader Verbinder 40"/>
            <p:cNvCxnSpPr/>
            <p:nvPr/>
          </p:nvCxnSpPr>
          <p:spPr>
            <a:xfrm rot="5400000">
              <a:off x="6754948" y="4476517"/>
              <a:ext cx="0" cy="108000"/>
            </a:xfrm>
            <a:prstGeom prst="line">
              <a:avLst/>
            </a:prstGeom>
            <a:noFill/>
            <a:ln w="9525" cap="flat" cmpd="sng" algn="ctr">
              <a:solidFill>
                <a:srgbClr val="00507F">
                  <a:shade val="95000"/>
                  <a:satMod val="105000"/>
                </a:srgbClr>
              </a:solidFill>
              <a:prstDash val="solid"/>
            </a:ln>
            <a:effectLst/>
          </p:spPr>
        </p:cxnSp>
        <p:cxnSp>
          <p:nvCxnSpPr>
            <p:cNvPr id="46" name="Gerader Verbinder 41"/>
            <p:cNvCxnSpPr/>
            <p:nvPr/>
          </p:nvCxnSpPr>
          <p:spPr>
            <a:xfrm rot="5400000">
              <a:off x="6754948" y="4420040"/>
              <a:ext cx="0" cy="108000"/>
            </a:xfrm>
            <a:prstGeom prst="line">
              <a:avLst/>
            </a:prstGeom>
            <a:noFill/>
            <a:ln w="9525" cap="flat" cmpd="sng" algn="ctr">
              <a:solidFill>
                <a:srgbClr val="00507F">
                  <a:shade val="95000"/>
                  <a:satMod val="105000"/>
                </a:srgbClr>
              </a:solidFill>
              <a:prstDash val="solid"/>
            </a:ln>
            <a:effectLst/>
          </p:spPr>
        </p:cxnSp>
        <p:cxnSp>
          <p:nvCxnSpPr>
            <p:cNvPr id="47" name="Gerader Verbinder 42"/>
            <p:cNvCxnSpPr/>
            <p:nvPr/>
          </p:nvCxnSpPr>
          <p:spPr>
            <a:xfrm rot="5400000">
              <a:off x="6756788" y="4041905"/>
              <a:ext cx="0" cy="216000"/>
            </a:xfrm>
            <a:prstGeom prst="line">
              <a:avLst/>
            </a:prstGeom>
            <a:noFill/>
            <a:ln w="9525" cap="flat" cmpd="sng" algn="ctr">
              <a:solidFill>
                <a:srgbClr val="00507F">
                  <a:shade val="95000"/>
                  <a:satMod val="105000"/>
                </a:srgbClr>
              </a:solidFill>
              <a:prstDash val="solid"/>
            </a:ln>
            <a:effectLst/>
          </p:spPr>
        </p:cxnSp>
        <p:cxnSp>
          <p:nvCxnSpPr>
            <p:cNvPr id="48" name="Gerader Verbinder 43"/>
            <p:cNvCxnSpPr/>
            <p:nvPr/>
          </p:nvCxnSpPr>
          <p:spPr>
            <a:xfrm rot="5400000">
              <a:off x="6754948" y="4145947"/>
              <a:ext cx="0" cy="108000"/>
            </a:xfrm>
            <a:prstGeom prst="line">
              <a:avLst/>
            </a:prstGeom>
            <a:noFill/>
            <a:ln w="9525" cap="flat" cmpd="sng" algn="ctr">
              <a:solidFill>
                <a:srgbClr val="00507F">
                  <a:shade val="95000"/>
                  <a:satMod val="105000"/>
                </a:srgbClr>
              </a:solidFill>
              <a:prstDash val="solid"/>
            </a:ln>
            <a:effectLst/>
          </p:spPr>
        </p:cxnSp>
        <p:cxnSp>
          <p:nvCxnSpPr>
            <p:cNvPr id="49" name="Gerader Verbinder 44"/>
            <p:cNvCxnSpPr/>
            <p:nvPr/>
          </p:nvCxnSpPr>
          <p:spPr>
            <a:xfrm rot="5400000">
              <a:off x="6754948" y="4256078"/>
              <a:ext cx="0" cy="108000"/>
            </a:xfrm>
            <a:prstGeom prst="line">
              <a:avLst/>
            </a:prstGeom>
            <a:noFill/>
            <a:ln w="9525" cap="flat" cmpd="sng" algn="ctr">
              <a:solidFill>
                <a:srgbClr val="00507F">
                  <a:shade val="95000"/>
                  <a:satMod val="105000"/>
                </a:srgbClr>
              </a:solidFill>
              <a:prstDash val="solid"/>
            </a:ln>
            <a:effectLst/>
          </p:spPr>
        </p:cxnSp>
        <p:cxnSp>
          <p:nvCxnSpPr>
            <p:cNvPr id="50" name="Gerader Verbinder 45"/>
            <p:cNvCxnSpPr/>
            <p:nvPr/>
          </p:nvCxnSpPr>
          <p:spPr>
            <a:xfrm rot="5400000">
              <a:off x="6754948" y="4199601"/>
              <a:ext cx="0" cy="108000"/>
            </a:xfrm>
            <a:prstGeom prst="line">
              <a:avLst/>
            </a:prstGeom>
            <a:noFill/>
            <a:ln w="9525" cap="flat" cmpd="sng" algn="ctr">
              <a:solidFill>
                <a:srgbClr val="00507F">
                  <a:shade val="95000"/>
                  <a:satMod val="105000"/>
                </a:srgbClr>
              </a:solidFill>
              <a:prstDash val="solid"/>
            </a:ln>
            <a:effectLst/>
          </p:spPr>
        </p:cxnSp>
        <p:cxnSp>
          <p:nvCxnSpPr>
            <p:cNvPr id="51" name="Gerader Verbinder 46"/>
            <p:cNvCxnSpPr/>
            <p:nvPr/>
          </p:nvCxnSpPr>
          <p:spPr>
            <a:xfrm rot="5400000">
              <a:off x="6756788" y="3819799"/>
              <a:ext cx="0" cy="216000"/>
            </a:xfrm>
            <a:prstGeom prst="line">
              <a:avLst/>
            </a:prstGeom>
            <a:noFill/>
            <a:ln w="9525" cap="flat" cmpd="sng" algn="ctr">
              <a:solidFill>
                <a:srgbClr val="00507F">
                  <a:shade val="95000"/>
                  <a:satMod val="105000"/>
                </a:srgbClr>
              </a:solidFill>
              <a:prstDash val="solid"/>
            </a:ln>
            <a:effectLst/>
          </p:spPr>
        </p:cxnSp>
        <p:cxnSp>
          <p:nvCxnSpPr>
            <p:cNvPr id="52" name="Gerader Verbinder 47"/>
            <p:cNvCxnSpPr/>
            <p:nvPr/>
          </p:nvCxnSpPr>
          <p:spPr>
            <a:xfrm rot="5400000">
              <a:off x="6754948" y="3923841"/>
              <a:ext cx="0" cy="108000"/>
            </a:xfrm>
            <a:prstGeom prst="line">
              <a:avLst/>
            </a:prstGeom>
            <a:noFill/>
            <a:ln w="9525" cap="flat" cmpd="sng" algn="ctr">
              <a:solidFill>
                <a:srgbClr val="00507F">
                  <a:shade val="95000"/>
                  <a:satMod val="105000"/>
                </a:srgbClr>
              </a:solidFill>
              <a:prstDash val="solid"/>
            </a:ln>
            <a:effectLst/>
          </p:spPr>
        </p:cxnSp>
        <p:cxnSp>
          <p:nvCxnSpPr>
            <p:cNvPr id="53" name="Gerader Verbinder 48"/>
            <p:cNvCxnSpPr/>
            <p:nvPr/>
          </p:nvCxnSpPr>
          <p:spPr>
            <a:xfrm rot="5400000">
              <a:off x="6754948" y="4033972"/>
              <a:ext cx="0" cy="108000"/>
            </a:xfrm>
            <a:prstGeom prst="line">
              <a:avLst/>
            </a:prstGeom>
            <a:noFill/>
            <a:ln w="9525" cap="flat" cmpd="sng" algn="ctr">
              <a:solidFill>
                <a:srgbClr val="00507F">
                  <a:shade val="95000"/>
                  <a:satMod val="105000"/>
                </a:srgbClr>
              </a:solidFill>
              <a:prstDash val="solid"/>
            </a:ln>
            <a:effectLst/>
          </p:spPr>
        </p:cxnSp>
        <p:cxnSp>
          <p:nvCxnSpPr>
            <p:cNvPr id="54" name="Gerader Verbinder 49"/>
            <p:cNvCxnSpPr/>
            <p:nvPr/>
          </p:nvCxnSpPr>
          <p:spPr>
            <a:xfrm rot="5400000">
              <a:off x="6754948" y="3977495"/>
              <a:ext cx="0" cy="108000"/>
            </a:xfrm>
            <a:prstGeom prst="line">
              <a:avLst/>
            </a:prstGeom>
            <a:noFill/>
            <a:ln w="9525" cap="flat" cmpd="sng" algn="ctr">
              <a:solidFill>
                <a:srgbClr val="00507F">
                  <a:shade val="95000"/>
                  <a:satMod val="105000"/>
                </a:srgbClr>
              </a:solidFill>
              <a:prstDash val="solid"/>
            </a:ln>
            <a:effectLst/>
          </p:spPr>
        </p:cxnSp>
        <p:cxnSp>
          <p:nvCxnSpPr>
            <p:cNvPr id="55" name="Gerader Verbinder 50"/>
            <p:cNvCxnSpPr/>
            <p:nvPr/>
          </p:nvCxnSpPr>
          <p:spPr>
            <a:xfrm rot="5400000">
              <a:off x="6756788" y="3819701"/>
              <a:ext cx="0" cy="216000"/>
            </a:xfrm>
            <a:prstGeom prst="line">
              <a:avLst/>
            </a:prstGeom>
            <a:noFill/>
            <a:ln w="9525" cap="flat" cmpd="sng" algn="ctr">
              <a:solidFill>
                <a:srgbClr val="00507F">
                  <a:shade val="95000"/>
                  <a:satMod val="105000"/>
                </a:srgbClr>
              </a:solidFill>
              <a:prstDash val="solid"/>
            </a:ln>
            <a:effectLst/>
          </p:spPr>
        </p:cxnSp>
        <p:cxnSp>
          <p:nvCxnSpPr>
            <p:cNvPr id="56" name="Gerader Verbinder 51"/>
            <p:cNvCxnSpPr/>
            <p:nvPr/>
          </p:nvCxnSpPr>
          <p:spPr>
            <a:xfrm rot="5400000">
              <a:off x="6756788" y="3599779"/>
              <a:ext cx="0" cy="216000"/>
            </a:xfrm>
            <a:prstGeom prst="line">
              <a:avLst/>
            </a:prstGeom>
            <a:noFill/>
            <a:ln w="9525" cap="flat" cmpd="sng" algn="ctr">
              <a:solidFill>
                <a:srgbClr val="00507F">
                  <a:shade val="95000"/>
                  <a:satMod val="105000"/>
                </a:srgbClr>
              </a:solidFill>
              <a:prstDash val="solid"/>
            </a:ln>
            <a:effectLst/>
          </p:spPr>
        </p:cxnSp>
        <p:cxnSp>
          <p:nvCxnSpPr>
            <p:cNvPr id="57" name="Gerader Verbinder 52"/>
            <p:cNvCxnSpPr/>
            <p:nvPr/>
          </p:nvCxnSpPr>
          <p:spPr>
            <a:xfrm rot="5400000">
              <a:off x="6754948" y="3703821"/>
              <a:ext cx="0" cy="108000"/>
            </a:xfrm>
            <a:prstGeom prst="line">
              <a:avLst/>
            </a:prstGeom>
            <a:noFill/>
            <a:ln w="9525" cap="flat" cmpd="sng" algn="ctr">
              <a:solidFill>
                <a:srgbClr val="00507F">
                  <a:shade val="95000"/>
                  <a:satMod val="105000"/>
                </a:srgbClr>
              </a:solidFill>
              <a:prstDash val="solid"/>
            </a:ln>
            <a:effectLst/>
          </p:spPr>
        </p:cxnSp>
        <p:cxnSp>
          <p:nvCxnSpPr>
            <p:cNvPr id="58" name="Gerader Verbinder 53"/>
            <p:cNvCxnSpPr/>
            <p:nvPr/>
          </p:nvCxnSpPr>
          <p:spPr>
            <a:xfrm rot="5400000">
              <a:off x="6754948" y="3813952"/>
              <a:ext cx="0" cy="108000"/>
            </a:xfrm>
            <a:prstGeom prst="line">
              <a:avLst/>
            </a:prstGeom>
            <a:noFill/>
            <a:ln w="9525" cap="flat" cmpd="sng" algn="ctr">
              <a:solidFill>
                <a:srgbClr val="00507F">
                  <a:shade val="95000"/>
                  <a:satMod val="105000"/>
                </a:srgbClr>
              </a:solidFill>
              <a:prstDash val="solid"/>
            </a:ln>
            <a:effectLst/>
          </p:spPr>
        </p:cxnSp>
        <p:cxnSp>
          <p:nvCxnSpPr>
            <p:cNvPr id="59" name="Gerader Verbinder 54"/>
            <p:cNvCxnSpPr/>
            <p:nvPr/>
          </p:nvCxnSpPr>
          <p:spPr>
            <a:xfrm rot="5400000">
              <a:off x="6754948" y="3757475"/>
              <a:ext cx="0" cy="108000"/>
            </a:xfrm>
            <a:prstGeom prst="line">
              <a:avLst/>
            </a:prstGeom>
            <a:noFill/>
            <a:ln w="9525" cap="flat" cmpd="sng" algn="ctr">
              <a:solidFill>
                <a:srgbClr val="00507F">
                  <a:shade val="95000"/>
                  <a:satMod val="105000"/>
                </a:srgbClr>
              </a:solidFill>
              <a:prstDash val="solid"/>
            </a:ln>
            <a:effectLst/>
          </p:spPr>
        </p:cxnSp>
        <p:cxnSp>
          <p:nvCxnSpPr>
            <p:cNvPr id="60" name="Gerader Verbinder 55"/>
            <p:cNvCxnSpPr/>
            <p:nvPr/>
          </p:nvCxnSpPr>
          <p:spPr>
            <a:xfrm rot="5400000">
              <a:off x="6756788" y="3377673"/>
              <a:ext cx="0" cy="216000"/>
            </a:xfrm>
            <a:prstGeom prst="line">
              <a:avLst/>
            </a:prstGeom>
            <a:noFill/>
            <a:ln w="9525" cap="flat" cmpd="sng" algn="ctr">
              <a:solidFill>
                <a:srgbClr val="00507F">
                  <a:shade val="95000"/>
                  <a:satMod val="105000"/>
                </a:srgbClr>
              </a:solidFill>
              <a:prstDash val="solid"/>
            </a:ln>
            <a:effectLst/>
          </p:spPr>
        </p:cxnSp>
        <p:cxnSp>
          <p:nvCxnSpPr>
            <p:cNvPr id="61" name="Gerader Verbinder 56"/>
            <p:cNvCxnSpPr/>
            <p:nvPr/>
          </p:nvCxnSpPr>
          <p:spPr>
            <a:xfrm rot="5400000">
              <a:off x="6754948" y="3481715"/>
              <a:ext cx="0" cy="108000"/>
            </a:xfrm>
            <a:prstGeom prst="line">
              <a:avLst/>
            </a:prstGeom>
            <a:noFill/>
            <a:ln w="9525" cap="flat" cmpd="sng" algn="ctr">
              <a:solidFill>
                <a:srgbClr val="00507F">
                  <a:shade val="95000"/>
                  <a:satMod val="105000"/>
                </a:srgbClr>
              </a:solidFill>
              <a:prstDash val="solid"/>
            </a:ln>
            <a:effectLst/>
          </p:spPr>
        </p:cxnSp>
        <p:cxnSp>
          <p:nvCxnSpPr>
            <p:cNvPr id="62" name="Gerader Verbinder 57"/>
            <p:cNvCxnSpPr/>
            <p:nvPr/>
          </p:nvCxnSpPr>
          <p:spPr>
            <a:xfrm rot="5400000">
              <a:off x="6754948" y="3591846"/>
              <a:ext cx="0" cy="108000"/>
            </a:xfrm>
            <a:prstGeom prst="line">
              <a:avLst/>
            </a:prstGeom>
            <a:noFill/>
            <a:ln w="9525" cap="flat" cmpd="sng" algn="ctr">
              <a:solidFill>
                <a:srgbClr val="00507F">
                  <a:shade val="95000"/>
                  <a:satMod val="105000"/>
                </a:srgbClr>
              </a:solidFill>
              <a:prstDash val="solid"/>
            </a:ln>
            <a:effectLst/>
          </p:spPr>
        </p:cxnSp>
        <p:cxnSp>
          <p:nvCxnSpPr>
            <p:cNvPr id="63" name="Gerader Verbinder 58"/>
            <p:cNvCxnSpPr/>
            <p:nvPr/>
          </p:nvCxnSpPr>
          <p:spPr>
            <a:xfrm rot="5400000">
              <a:off x="6754948" y="3535369"/>
              <a:ext cx="0" cy="108000"/>
            </a:xfrm>
            <a:prstGeom prst="line">
              <a:avLst/>
            </a:prstGeom>
            <a:noFill/>
            <a:ln w="9525" cap="flat" cmpd="sng" algn="ctr">
              <a:solidFill>
                <a:srgbClr val="00507F">
                  <a:shade val="95000"/>
                  <a:satMod val="105000"/>
                </a:srgbClr>
              </a:solidFill>
              <a:prstDash val="solid"/>
            </a:ln>
            <a:effectLst/>
          </p:spPr>
        </p:cxnSp>
        <p:cxnSp>
          <p:nvCxnSpPr>
            <p:cNvPr id="64" name="Gerader Verbinder 59"/>
            <p:cNvCxnSpPr/>
            <p:nvPr/>
          </p:nvCxnSpPr>
          <p:spPr>
            <a:xfrm rot="5400000">
              <a:off x="6756788" y="3154241"/>
              <a:ext cx="0" cy="216000"/>
            </a:xfrm>
            <a:prstGeom prst="line">
              <a:avLst/>
            </a:prstGeom>
            <a:noFill/>
            <a:ln w="9525" cap="flat" cmpd="sng" algn="ctr">
              <a:solidFill>
                <a:srgbClr val="00507F">
                  <a:shade val="95000"/>
                  <a:satMod val="105000"/>
                </a:srgbClr>
              </a:solidFill>
              <a:prstDash val="solid"/>
            </a:ln>
            <a:effectLst/>
          </p:spPr>
        </p:cxnSp>
        <p:cxnSp>
          <p:nvCxnSpPr>
            <p:cNvPr id="65" name="Gerader Verbinder 60"/>
            <p:cNvCxnSpPr/>
            <p:nvPr/>
          </p:nvCxnSpPr>
          <p:spPr>
            <a:xfrm rot="5400000">
              <a:off x="6754948" y="3258283"/>
              <a:ext cx="0" cy="108000"/>
            </a:xfrm>
            <a:prstGeom prst="line">
              <a:avLst/>
            </a:prstGeom>
            <a:noFill/>
            <a:ln w="9525" cap="flat" cmpd="sng" algn="ctr">
              <a:solidFill>
                <a:srgbClr val="00507F">
                  <a:shade val="95000"/>
                  <a:satMod val="105000"/>
                </a:srgbClr>
              </a:solidFill>
              <a:prstDash val="solid"/>
            </a:ln>
            <a:effectLst/>
          </p:spPr>
        </p:cxnSp>
        <p:cxnSp>
          <p:nvCxnSpPr>
            <p:cNvPr id="66" name="Gerader Verbinder 61"/>
            <p:cNvCxnSpPr/>
            <p:nvPr/>
          </p:nvCxnSpPr>
          <p:spPr>
            <a:xfrm rot="5400000">
              <a:off x="6754948" y="3368414"/>
              <a:ext cx="0" cy="108000"/>
            </a:xfrm>
            <a:prstGeom prst="line">
              <a:avLst/>
            </a:prstGeom>
            <a:noFill/>
            <a:ln w="9525" cap="flat" cmpd="sng" algn="ctr">
              <a:solidFill>
                <a:srgbClr val="00507F">
                  <a:shade val="95000"/>
                  <a:satMod val="105000"/>
                </a:srgbClr>
              </a:solidFill>
              <a:prstDash val="solid"/>
            </a:ln>
            <a:effectLst/>
          </p:spPr>
        </p:cxnSp>
        <p:cxnSp>
          <p:nvCxnSpPr>
            <p:cNvPr id="67" name="Gerader Verbinder 62"/>
            <p:cNvCxnSpPr/>
            <p:nvPr/>
          </p:nvCxnSpPr>
          <p:spPr>
            <a:xfrm rot="5400000">
              <a:off x="6754948" y="3311937"/>
              <a:ext cx="0" cy="108000"/>
            </a:xfrm>
            <a:prstGeom prst="line">
              <a:avLst/>
            </a:prstGeom>
            <a:noFill/>
            <a:ln w="9525" cap="flat" cmpd="sng" algn="ctr">
              <a:solidFill>
                <a:srgbClr val="00507F">
                  <a:shade val="95000"/>
                  <a:satMod val="105000"/>
                </a:srgbClr>
              </a:solidFill>
              <a:prstDash val="solid"/>
            </a:ln>
            <a:effectLst/>
          </p:spPr>
        </p:cxnSp>
        <p:cxnSp>
          <p:nvCxnSpPr>
            <p:cNvPr id="68" name="Gerader Verbinder 63"/>
            <p:cNvCxnSpPr/>
            <p:nvPr/>
          </p:nvCxnSpPr>
          <p:spPr>
            <a:xfrm rot="5400000">
              <a:off x="6756788" y="2932135"/>
              <a:ext cx="0" cy="216000"/>
            </a:xfrm>
            <a:prstGeom prst="line">
              <a:avLst/>
            </a:prstGeom>
            <a:noFill/>
            <a:ln w="9525" cap="flat" cmpd="sng" algn="ctr">
              <a:solidFill>
                <a:srgbClr val="00507F">
                  <a:shade val="95000"/>
                  <a:satMod val="105000"/>
                </a:srgbClr>
              </a:solidFill>
              <a:prstDash val="solid"/>
            </a:ln>
            <a:effectLst/>
          </p:spPr>
        </p:cxnSp>
        <p:cxnSp>
          <p:nvCxnSpPr>
            <p:cNvPr id="69" name="Gerader Verbinder 64"/>
            <p:cNvCxnSpPr/>
            <p:nvPr/>
          </p:nvCxnSpPr>
          <p:spPr>
            <a:xfrm rot="5400000">
              <a:off x="6754948" y="3036177"/>
              <a:ext cx="0" cy="108000"/>
            </a:xfrm>
            <a:prstGeom prst="line">
              <a:avLst/>
            </a:prstGeom>
            <a:noFill/>
            <a:ln w="9525" cap="flat" cmpd="sng" algn="ctr">
              <a:solidFill>
                <a:srgbClr val="00507F">
                  <a:shade val="95000"/>
                  <a:satMod val="105000"/>
                </a:srgbClr>
              </a:solidFill>
              <a:prstDash val="solid"/>
            </a:ln>
            <a:effectLst/>
          </p:spPr>
        </p:cxnSp>
        <p:cxnSp>
          <p:nvCxnSpPr>
            <p:cNvPr id="70" name="Gerader Verbinder 65"/>
            <p:cNvCxnSpPr/>
            <p:nvPr/>
          </p:nvCxnSpPr>
          <p:spPr>
            <a:xfrm rot="5400000">
              <a:off x="6754948" y="3146308"/>
              <a:ext cx="0" cy="108000"/>
            </a:xfrm>
            <a:prstGeom prst="line">
              <a:avLst/>
            </a:prstGeom>
            <a:noFill/>
            <a:ln w="9525" cap="flat" cmpd="sng" algn="ctr">
              <a:solidFill>
                <a:srgbClr val="00507F">
                  <a:shade val="95000"/>
                  <a:satMod val="105000"/>
                </a:srgbClr>
              </a:solidFill>
              <a:prstDash val="solid"/>
            </a:ln>
            <a:effectLst/>
          </p:spPr>
        </p:cxnSp>
        <p:cxnSp>
          <p:nvCxnSpPr>
            <p:cNvPr id="71" name="Gerader Verbinder 66"/>
            <p:cNvCxnSpPr/>
            <p:nvPr/>
          </p:nvCxnSpPr>
          <p:spPr>
            <a:xfrm rot="5400000">
              <a:off x="6754948" y="3089831"/>
              <a:ext cx="0" cy="108000"/>
            </a:xfrm>
            <a:prstGeom prst="line">
              <a:avLst/>
            </a:prstGeom>
            <a:noFill/>
            <a:ln w="9525" cap="flat" cmpd="sng" algn="ctr">
              <a:solidFill>
                <a:srgbClr val="00507F">
                  <a:shade val="95000"/>
                  <a:satMod val="105000"/>
                </a:srgbClr>
              </a:solidFill>
              <a:prstDash val="solid"/>
            </a:ln>
            <a:effectLst/>
          </p:spPr>
        </p:cxnSp>
        <p:cxnSp>
          <p:nvCxnSpPr>
            <p:cNvPr id="72" name="Gerader Verbinder 67"/>
            <p:cNvCxnSpPr/>
            <p:nvPr/>
          </p:nvCxnSpPr>
          <p:spPr>
            <a:xfrm rot="5400000">
              <a:off x="6756788" y="2932037"/>
              <a:ext cx="0" cy="216000"/>
            </a:xfrm>
            <a:prstGeom prst="line">
              <a:avLst/>
            </a:prstGeom>
            <a:noFill/>
            <a:ln w="9525" cap="flat" cmpd="sng" algn="ctr">
              <a:solidFill>
                <a:srgbClr val="00507F">
                  <a:shade val="95000"/>
                  <a:satMod val="105000"/>
                </a:srgbClr>
              </a:solidFill>
              <a:prstDash val="solid"/>
            </a:ln>
            <a:effectLst/>
          </p:spPr>
        </p:cxnSp>
        <p:cxnSp>
          <p:nvCxnSpPr>
            <p:cNvPr id="73" name="Gerader Verbinder 68"/>
            <p:cNvCxnSpPr/>
            <p:nvPr/>
          </p:nvCxnSpPr>
          <p:spPr>
            <a:xfrm rot="5400000">
              <a:off x="6756788" y="2712115"/>
              <a:ext cx="0" cy="216000"/>
            </a:xfrm>
            <a:prstGeom prst="line">
              <a:avLst/>
            </a:prstGeom>
            <a:noFill/>
            <a:ln w="9525" cap="flat" cmpd="sng" algn="ctr">
              <a:solidFill>
                <a:srgbClr val="00507F">
                  <a:shade val="95000"/>
                  <a:satMod val="105000"/>
                </a:srgbClr>
              </a:solidFill>
              <a:prstDash val="solid"/>
            </a:ln>
            <a:effectLst/>
          </p:spPr>
        </p:cxnSp>
        <p:cxnSp>
          <p:nvCxnSpPr>
            <p:cNvPr id="74" name="Gerader Verbinder 69"/>
            <p:cNvCxnSpPr/>
            <p:nvPr/>
          </p:nvCxnSpPr>
          <p:spPr>
            <a:xfrm rot="5400000">
              <a:off x="6754948" y="2816157"/>
              <a:ext cx="0" cy="108000"/>
            </a:xfrm>
            <a:prstGeom prst="line">
              <a:avLst/>
            </a:prstGeom>
            <a:noFill/>
            <a:ln w="9525" cap="flat" cmpd="sng" algn="ctr">
              <a:solidFill>
                <a:srgbClr val="00507F">
                  <a:shade val="95000"/>
                  <a:satMod val="105000"/>
                </a:srgbClr>
              </a:solidFill>
              <a:prstDash val="solid"/>
            </a:ln>
            <a:effectLst/>
          </p:spPr>
        </p:cxnSp>
        <p:cxnSp>
          <p:nvCxnSpPr>
            <p:cNvPr id="75" name="Gerader Verbinder 70"/>
            <p:cNvCxnSpPr/>
            <p:nvPr/>
          </p:nvCxnSpPr>
          <p:spPr>
            <a:xfrm rot="5400000">
              <a:off x="6754948" y="2926288"/>
              <a:ext cx="0" cy="108000"/>
            </a:xfrm>
            <a:prstGeom prst="line">
              <a:avLst/>
            </a:prstGeom>
            <a:noFill/>
            <a:ln w="9525" cap="flat" cmpd="sng" algn="ctr">
              <a:solidFill>
                <a:srgbClr val="00507F">
                  <a:shade val="95000"/>
                  <a:satMod val="105000"/>
                </a:srgbClr>
              </a:solidFill>
              <a:prstDash val="solid"/>
            </a:ln>
            <a:effectLst/>
          </p:spPr>
        </p:cxnSp>
        <p:cxnSp>
          <p:nvCxnSpPr>
            <p:cNvPr id="76" name="Gerader Verbinder 71"/>
            <p:cNvCxnSpPr/>
            <p:nvPr/>
          </p:nvCxnSpPr>
          <p:spPr>
            <a:xfrm rot="5400000">
              <a:off x="6754948" y="2869811"/>
              <a:ext cx="0" cy="108000"/>
            </a:xfrm>
            <a:prstGeom prst="line">
              <a:avLst/>
            </a:prstGeom>
            <a:noFill/>
            <a:ln w="9525" cap="flat" cmpd="sng" algn="ctr">
              <a:solidFill>
                <a:srgbClr val="00507F">
                  <a:shade val="95000"/>
                  <a:satMod val="105000"/>
                </a:srgbClr>
              </a:solidFill>
              <a:prstDash val="solid"/>
            </a:ln>
            <a:effectLst/>
          </p:spPr>
        </p:cxnSp>
        <p:cxnSp>
          <p:nvCxnSpPr>
            <p:cNvPr id="77" name="Gerader Verbinder 72"/>
            <p:cNvCxnSpPr/>
            <p:nvPr/>
          </p:nvCxnSpPr>
          <p:spPr>
            <a:xfrm rot="5400000">
              <a:off x="6756788" y="2490009"/>
              <a:ext cx="0" cy="216000"/>
            </a:xfrm>
            <a:prstGeom prst="line">
              <a:avLst/>
            </a:prstGeom>
            <a:noFill/>
            <a:ln w="9525" cap="flat" cmpd="sng" algn="ctr">
              <a:solidFill>
                <a:srgbClr val="00507F">
                  <a:shade val="95000"/>
                  <a:satMod val="105000"/>
                </a:srgbClr>
              </a:solidFill>
              <a:prstDash val="solid"/>
            </a:ln>
            <a:effectLst/>
          </p:spPr>
        </p:cxnSp>
        <p:cxnSp>
          <p:nvCxnSpPr>
            <p:cNvPr id="78" name="Gerader Verbinder 73"/>
            <p:cNvCxnSpPr/>
            <p:nvPr/>
          </p:nvCxnSpPr>
          <p:spPr>
            <a:xfrm rot="5400000">
              <a:off x="6754948" y="2594051"/>
              <a:ext cx="0" cy="108000"/>
            </a:xfrm>
            <a:prstGeom prst="line">
              <a:avLst/>
            </a:prstGeom>
            <a:noFill/>
            <a:ln w="9525" cap="flat" cmpd="sng" algn="ctr">
              <a:solidFill>
                <a:srgbClr val="00507F">
                  <a:shade val="95000"/>
                  <a:satMod val="105000"/>
                </a:srgbClr>
              </a:solidFill>
              <a:prstDash val="solid"/>
            </a:ln>
            <a:effectLst/>
          </p:spPr>
        </p:cxnSp>
        <p:cxnSp>
          <p:nvCxnSpPr>
            <p:cNvPr id="79" name="Gerader Verbinder 74"/>
            <p:cNvCxnSpPr/>
            <p:nvPr/>
          </p:nvCxnSpPr>
          <p:spPr>
            <a:xfrm rot="5400000">
              <a:off x="6754948" y="2704182"/>
              <a:ext cx="0" cy="108000"/>
            </a:xfrm>
            <a:prstGeom prst="line">
              <a:avLst/>
            </a:prstGeom>
            <a:noFill/>
            <a:ln w="9525" cap="flat" cmpd="sng" algn="ctr">
              <a:solidFill>
                <a:srgbClr val="00507F">
                  <a:shade val="95000"/>
                  <a:satMod val="105000"/>
                </a:srgbClr>
              </a:solidFill>
              <a:prstDash val="solid"/>
            </a:ln>
            <a:effectLst/>
          </p:spPr>
        </p:cxnSp>
        <p:cxnSp>
          <p:nvCxnSpPr>
            <p:cNvPr id="80" name="Gerader Verbinder 75"/>
            <p:cNvCxnSpPr/>
            <p:nvPr/>
          </p:nvCxnSpPr>
          <p:spPr>
            <a:xfrm rot="5400000">
              <a:off x="6754948" y="2647705"/>
              <a:ext cx="0" cy="108000"/>
            </a:xfrm>
            <a:prstGeom prst="line">
              <a:avLst/>
            </a:prstGeom>
            <a:noFill/>
            <a:ln w="9525" cap="flat" cmpd="sng" algn="ctr">
              <a:solidFill>
                <a:srgbClr val="00507F">
                  <a:shade val="95000"/>
                  <a:satMod val="105000"/>
                </a:srgbClr>
              </a:solidFill>
              <a:prstDash val="solid"/>
            </a:ln>
            <a:effectLst/>
          </p:spPr>
        </p:cxnSp>
        <p:cxnSp>
          <p:nvCxnSpPr>
            <p:cNvPr id="81" name="Gerader Verbinder 76"/>
            <p:cNvCxnSpPr/>
            <p:nvPr/>
          </p:nvCxnSpPr>
          <p:spPr>
            <a:xfrm rot="5400000">
              <a:off x="6756788" y="2487153"/>
              <a:ext cx="0" cy="216000"/>
            </a:xfrm>
            <a:prstGeom prst="line">
              <a:avLst/>
            </a:prstGeom>
            <a:noFill/>
            <a:ln w="9525" cap="flat" cmpd="sng" algn="ctr">
              <a:solidFill>
                <a:srgbClr val="00507F">
                  <a:shade val="95000"/>
                  <a:satMod val="105000"/>
                </a:srgbClr>
              </a:solidFill>
              <a:prstDash val="solid"/>
            </a:ln>
            <a:effectLst/>
          </p:spPr>
        </p:cxnSp>
        <p:cxnSp>
          <p:nvCxnSpPr>
            <p:cNvPr id="82" name="Gerader Verbinder 77"/>
            <p:cNvCxnSpPr/>
            <p:nvPr/>
          </p:nvCxnSpPr>
          <p:spPr>
            <a:xfrm rot="5400000">
              <a:off x="6756788" y="2267133"/>
              <a:ext cx="0" cy="216000"/>
            </a:xfrm>
            <a:prstGeom prst="line">
              <a:avLst/>
            </a:prstGeom>
            <a:noFill/>
            <a:ln w="9525" cap="flat" cmpd="sng" algn="ctr">
              <a:solidFill>
                <a:srgbClr val="00507F">
                  <a:shade val="95000"/>
                  <a:satMod val="105000"/>
                </a:srgbClr>
              </a:solidFill>
              <a:prstDash val="solid"/>
            </a:ln>
            <a:effectLst/>
          </p:spPr>
        </p:cxnSp>
        <p:cxnSp>
          <p:nvCxnSpPr>
            <p:cNvPr id="83" name="Gerader Verbinder 78"/>
            <p:cNvCxnSpPr/>
            <p:nvPr/>
          </p:nvCxnSpPr>
          <p:spPr>
            <a:xfrm rot="5400000">
              <a:off x="6754948" y="2371175"/>
              <a:ext cx="0" cy="108000"/>
            </a:xfrm>
            <a:prstGeom prst="line">
              <a:avLst/>
            </a:prstGeom>
            <a:noFill/>
            <a:ln w="9525" cap="flat" cmpd="sng" algn="ctr">
              <a:solidFill>
                <a:srgbClr val="00507F">
                  <a:shade val="95000"/>
                  <a:satMod val="105000"/>
                </a:srgbClr>
              </a:solidFill>
              <a:prstDash val="solid"/>
            </a:ln>
            <a:effectLst/>
          </p:spPr>
        </p:cxnSp>
        <p:cxnSp>
          <p:nvCxnSpPr>
            <p:cNvPr id="84" name="Gerader Verbinder 79"/>
            <p:cNvCxnSpPr/>
            <p:nvPr/>
          </p:nvCxnSpPr>
          <p:spPr>
            <a:xfrm rot="5400000">
              <a:off x="6754948" y="2481306"/>
              <a:ext cx="0" cy="108000"/>
            </a:xfrm>
            <a:prstGeom prst="line">
              <a:avLst/>
            </a:prstGeom>
            <a:noFill/>
            <a:ln w="9525" cap="flat" cmpd="sng" algn="ctr">
              <a:solidFill>
                <a:srgbClr val="00507F">
                  <a:shade val="95000"/>
                  <a:satMod val="105000"/>
                </a:srgbClr>
              </a:solidFill>
              <a:prstDash val="solid"/>
            </a:ln>
            <a:effectLst/>
          </p:spPr>
        </p:cxnSp>
        <p:cxnSp>
          <p:nvCxnSpPr>
            <p:cNvPr id="85" name="Gerader Verbinder 80"/>
            <p:cNvCxnSpPr/>
            <p:nvPr/>
          </p:nvCxnSpPr>
          <p:spPr>
            <a:xfrm rot="5400000">
              <a:off x="6754948" y="2424829"/>
              <a:ext cx="0" cy="108000"/>
            </a:xfrm>
            <a:prstGeom prst="line">
              <a:avLst/>
            </a:prstGeom>
            <a:noFill/>
            <a:ln w="9525" cap="flat" cmpd="sng" algn="ctr">
              <a:solidFill>
                <a:srgbClr val="00507F">
                  <a:shade val="95000"/>
                  <a:satMod val="105000"/>
                </a:srgbClr>
              </a:solidFill>
              <a:prstDash val="solid"/>
            </a:ln>
            <a:effectLst/>
          </p:spPr>
        </p:cxnSp>
        <p:cxnSp>
          <p:nvCxnSpPr>
            <p:cNvPr id="86" name="Gerader Verbinder 81"/>
            <p:cNvCxnSpPr/>
            <p:nvPr/>
          </p:nvCxnSpPr>
          <p:spPr>
            <a:xfrm rot="5400000">
              <a:off x="6756788" y="2045027"/>
              <a:ext cx="0" cy="216000"/>
            </a:xfrm>
            <a:prstGeom prst="line">
              <a:avLst/>
            </a:prstGeom>
            <a:noFill/>
            <a:ln w="9525" cap="flat" cmpd="sng" algn="ctr">
              <a:solidFill>
                <a:srgbClr val="00507F">
                  <a:shade val="95000"/>
                  <a:satMod val="105000"/>
                </a:srgbClr>
              </a:solidFill>
              <a:prstDash val="solid"/>
            </a:ln>
            <a:effectLst/>
          </p:spPr>
        </p:cxnSp>
        <p:cxnSp>
          <p:nvCxnSpPr>
            <p:cNvPr id="87" name="Gerader Verbinder 82"/>
            <p:cNvCxnSpPr/>
            <p:nvPr/>
          </p:nvCxnSpPr>
          <p:spPr>
            <a:xfrm rot="5400000">
              <a:off x="6754948" y="2149069"/>
              <a:ext cx="0" cy="108000"/>
            </a:xfrm>
            <a:prstGeom prst="line">
              <a:avLst/>
            </a:prstGeom>
            <a:noFill/>
            <a:ln w="9525" cap="flat" cmpd="sng" algn="ctr">
              <a:solidFill>
                <a:srgbClr val="00507F">
                  <a:shade val="95000"/>
                  <a:satMod val="105000"/>
                </a:srgbClr>
              </a:solidFill>
              <a:prstDash val="solid"/>
            </a:ln>
            <a:effectLst/>
          </p:spPr>
        </p:cxnSp>
        <p:cxnSp>
          <p:nvCxnSpPr>
            <p:cNvPr id="88" name="Gerader Verbinder 83"/>
            <p:cNvCxnSpPr/>
            <p:nvPr/>
          </p:nvCxnSpPr>
          <p:spPr>
            <a:xfrm rot="5400000">
              <a:off x="6754948" y="2259200"/>
              <a:ext cx="0" cy="108000"/>
            </a:xfrm>
            <a:prstGeom prst="line">
              <a:avLst/>
            </a:prstGeom>
            <a:noFill/>
            <a:ln w="9525" cap="flat" cmpd="sng" algn="ctr">
              <a:solidFill>
                <a:srgbClr val="00507F">
                  <a:shade val="95000"/>
                  <a:satMod val="105000"/>
                </a:srgbClr>
              </a:solidFill>
              <a:prstDash val="solid"/>
            </a:ln>
            <a:effectLst/>
          </p:spPr>
        </p:cxnSp>
        <p:cxnSp>
          <p:nvCxnSpPr>
            <p:cNvPr id="89" name="Gerader Verbinder 84"/>
            <p:cNvCxnSpPr/>
            <p:nvPr/>
          </p:nvCxnSpPr>
          <p:spPr>
            <a:xfrm rot="5400000">
              <a:off x="6754948" y="2202723"/>
              <a:ext cx="0" cy="108000"/>
            </a:xfrm>
            <a:prstGeom prst="line">
              <a:avLst/>
            </a:prstGeom>
            <a:noFill/>
            <a:ln w="9525" cap="flat" cmpd="sng" algn="ctr">
              <a:solidFill>
                <a:srgbClr val="00507F">
                  <a:shade val="95000"/>
                  <a:satMod val="105000"/>
                </a:srgbClr>
              </a:solidFill>
              <a:prstDash val="solid"/>
            </a:ln>
            <a:effectLst/>
          </p:spPr>
        </p:cxnSp>
        <p:cxnSp>
          <p:nvCxnSpPr>
            <p:cNvPr id="90" name="Gerader Verbinder 85"/>
            <p:cNvCxnSpPr/>
            <p:nvPr/>
          </p:nvCxnSpPr>
          <p:spPr>
            <a:xfrm rot="5400000">
              <a:off x="6756788" y="1821595"/>
              <a:ext cx="0" cy="216000"/>
            </a:xfrm>
            <a:prstGeom prst="line">
              <a:avLst/>
            </a:prstGeom>
            <a:noFill/>
            <a:ln w="9525" cap="flat" cmpd="sng" algn="ctr">
              <a:solidFill>
                <a:srgbClr val="00507F">
                  <a:shade val="95000"/>
                  <a:satMod val="105000"/>
                </a:srgbClr>
              </a:solidFill>
              <a:prstDash val="solid"/>
            </a:ln>
            <a:effectLst/>
          </p:spPr>
        </p:cxnSp>
        <p:cxnSp>
          <p:nvCxnSpPr>
            <p:cNvPr id="91" name="Gerader Verbinder 86"/>
            <p:cNvCxnSpPr/>
            <p:nvPr/>
          </p:nvCxnSpPr>
          <p:spPr>
            <a:xfrm rot="5400000">
              <a:off x="6754948" y="1925637"/>
              <a:ext cx="0" cy="108000"/>
            </a:xfrm>
            <a:prstGeom prst="line">
              <a:avLst/>
            </a:prstGeom>
            <a:noFill/>
            <a:ln w="9525" cap="flat" cmpd="sng" algn="ctr">
              <a:solidFill>
                <a:srgbClr val="00507F">
                  <a:shade val="95000"/>
                  <a:satMod val="105000"/>
                </a:srgbClr>
              </a:solidFill>
              <a:prstDash val="solid"/>
            </a:ln>
            <a:effectLst/>
          </p:spPr>
        </p:cxnSp>
        <p:cxnSp>
          <p:nvCxnSpPr>
            <p:cNvPr id="92" name="Gerader Verbinder 87"/>
            <p:cNvCxnSpPr/>
            <p:nvPr/>
          </p:nvCxnSpPr>
          <p:spPr>
            <a:xfrm rot="5400000">
              <a:off x="6754948" y="2035768"/>
              <a:ext cx="0" cy="108000"/>
            </a:xfrm>
            <a:prstGeom prst="line">
              <a:avLst/>
            </a:prstGeom>
            <a:noFill/>
            <a:ln w="9525" cap="flat" cmpd="sng" algn="ctr">
              <a:solidFill>
                <a:srgbClr val="00507F">
                  <a:shade val="95000"/>
                  <a:satMod val="105000"/>
                </a:srgbClr>
              </a:solidFill>
              <a:prstDash val="solid"/>
            </a:ln>
            <a:effectLst/>
          </p:spPr>
        </p:cxnSp>
        <p:cxnSp>
          <p:nvCxnSpPr>
            <p:cNvPr id="93" name="Gerader Verbinder 88"/>
            <p:cNvCxnSpPr/>
            <p:nvPr/>
          </p:nvCxnSpPr>
          <p:spPr>
            <a:xfrm rot="5400000">
              <a:off x="6754948" y="1979291"/>
              <a:ext cx="0" cy="108000"/>
            </a:xfrm>
            <a:prstGeom prst="line">
              <a:avLst/>
            </a:prstGeom>
            <a:noFill/>
            <a:ln w="9525" cap="flat" cmpd="sng" algn="ctr">
              <a:solidFill>
                <a:srgbClr val="00507F">
                  <a:shade val="95000"/>
                  <a:satMod val="105000"/>
                </a:srgbClr>
              </a:solidFill>
              <a:prstDash val="solid"/>
            </a:ln>
            <a:effectLst/>
          </p:spPr>
        </p:cxnSp>
        <p:cxnSp>
          <p:nvCxnSpPr>
            <p:cNvPr id="94" name="Gerader Verbinder 89"/>
            <p:cNvCxnSpPr/>
            <p:nvPr/>
          </p:nvCxnSpPr>
          <p:spPr>
            <a:xfrm rot="5400000">
              <a:off x="6756788" y="1599489"/>
              <a:ext cx="0" cy="216000"/>
            </a:xfrm>
            <a:prstGeom prst="line">
              <a:avLst/>
            </a:prstGeom>
            <a:noFill/>
            <a:ln w="9525" cap="flat" cmpd="sng" algn="ctr">
              <a:solidFill>
                <a:srgbClr val="00507F">
                  <a:shade val="95000"/>
                  <a:satMod val="105000"/>
                </a:srgbClr>
              </a:solidFill>
              <a:prstDash val="solid"/>
            </a:ln>
            <a:effectLst/>
          </p:spPr>
        </p:cxnSp>
        <p:cxnSp>
          <p:nvCxnSpPr>
            <p:cNvPr id="95" name="Gerader Verbinder 90"/>
            <p:cNvCxnSpPr/>
            <p:nvPr/>
          </p:nvCxnSpPr>
          <p:spPr>
            <a:xfrm rot="5400000">
              <a:off x="6754948" y="1703531"/>
              <a:ext cx="0" cy="108000"/>
            </a:xfrm>
            <a:prstGeom prst="line">
              <a:avLst/>
            </a:prstGeom>
            <a:noFill/>
            <a:ln w="9525" cap="flat" cmpd="sng" algn="ctr">
              <a:solidFill>
                <a:srgbClr val="00507F">
                  <a:shade val="95000"/>
                  <a:satMod val="105000"/>
                </a:srgbClr>
              </a:solidFill>
              <a:prstDash val="solid"/>
            </a:ln>
            <a:effectLst/>
          </p:spPr>
        </p:cxnSp>
        <p:cxnSp>
          <p:nvCxnSpPr>
            <p:cNvPr id="96" name="Gerader Verbinder 91"/>
            <p:cNvCxnSpPr/>
            <p:nvPr/>
          </p:nvCxnSpPr>
          <p:spPr>
            <a:xfrm rot="5400000">
              <a:off x="6754948" y="1813662"/>
              <a:ext cx="0" cy="108000"/>
            </a:xfrm>
            <a:prstGeom prst="line">
              <a:avLst/>
            </a:prstGeom>
            <a:noFill/>
            <a:ln w="9525" cap="flat" cmpd="sng" algn="ctr">
              <a:solidFill>
                <a:srgbClr val="00507F">
                  <a:shade val="95000"/>
                  <a:satMod val="105000"/>
                </a:srgbClr>
              </a:solidFill>
              <a:prstDash val="solid"/>
            </a:ln>
            <a:effectLst/>
          </p:spPr>
        </p:cxnSp>
        <p:cxnSp>
          <p:nvCxnSpPr>
            <p:cNvPr id="97" name="Gerader Verbinder 92"/>
            <p:cNvCxnSpPr/>
            <p:nvPr/>
          </p:nvCxnSpPr>
          <p:spPr>
            <a:xfrm rot="5400000">
              <a:off x="6754948" y="1757185"/>
              <a:ext cx="0" cy="108000"/>
            </a:xfrm>
            <a:prstGeom prst="line">
              <a:avLst/>
            </a:prstGeom>
            <a:noFill/>
            <a:ln w="9525" cap="flat" cmpd="sng" algn="ctr">
              <a:solidFill>
                <a:srgbClr val="00507F">
                  <a:shade val="95000"/>
                  <a:satMod val="105000"/>
                </a:srgbClr>
              </a:solidFill>
              <a:prstDash val="solid"/>
            </a:ln>
            <a:effectLst/>
          </p:spPr>
        </p:cxnSp>
        <p:cxnSp>
          <p:nvCxnSpPr>
            <p:cNvPr id="98" name="Gerader Verbinder 93"/>
            <p:cNvCxnSpPr/>
            <p:nvPr/>
          </p:nvCxnSpPr>
          <p:spPr>
            <a:xfrm rot="5400000">
              <a:off x="6756788" y="1599391"/>
              <a:ext cx="0" cy="216000"/>
            </a:xfrm>
            <a:prstGeom prst="line">
              <a:avLst/>
            </a:prstGeom>
            <a:noFill/>
            <a:ln w="9525" cap="flat" cmpd="sng" algn="ctr">
              <a:solidFill>
                <a:srgbClr val="00507F">
                  <a:shade val="95000"/>
                  <a:satMod val="105000"/>
                </a:srgbClr>
              </a:solidFill>
              <a:prstDash val="solid"/>
            </a:ln>
            <a:effectLst/>
          </p:spPr>
        </p:cxnSp>
        <p:cxnSp>
          <p:nvCxnSpPr>
            <p:cNvPr id="99" name="Gerader Verbinder 94"/>
            <p:cNvCxnSpPr/>
            <p:nvPr/>
          </p:nvCxnSpPr>
          <p:spPr>
            <a:xfrm rot="5400000">
              <a:off x="6754948" y="1483511"/>
              <a:ext cx="0" cy="108000"/>
            </a:xfrm>
            <a:prstGeom prst="line">
              <a:avLst/>
            </a:prstGeom>
            <a:noFill/>
            <a:ln w="9525" cap="flat" cmpd="sng" algn="ctr">
              <a:solidFill>
                <a:srgbClr val="00507F">
                  <a:shade val="95000"/>
                  <a:satMod val="105000"/>
                </a:srgbClr>
              </a:solidFill>
              <a:prstDash val="solid"/>
            </a:ln>
            <a:effectLst/>
          </p:spPr>
        </p:cxnSp>
        <p:cxnSp>
          <p:nvCxnSpPr>
            <p:cNvPr id="100" name="Gerader Verbinder 95"/>
            <p:cNvCxnSpPr/>
            <p:nvPr/>
          </p:nvCxnSpPr>
          <p:spPr>
            <a:xfrm rot="5400000">
              <a:off x="6754948" y="1593642"/>
              <a:ext cx="0" cy="108000"/>
            </a:xfrm>
            <a:prstGeom prst="line">
              <a:avLst/>
            </a:prstGeom>
            <a:noFill/>
            <a:ln w="9525" cap="flat" cmpd="sng" algn="ctr">
              <a:solidFill>
                <a:srgbClr val="00507F">
                  <a:shade val="95000"/>
                  <a:satMod val="105000"/>
                </a:srgbClr>
              </a:solidFill>
              <a:prstDash val="solid"/>
            </a:ln>
            <a:effectLst/>
          </p:spPr>
        </p:cxnSp>
        <p:cxnSp>
          <p:nvCxnSpPr>
            <p:cNvPr id="101" name="Gerader Verbinder 96"/>
            <p:cNvCxnSpPr/>
            <p:nvPr/>
          </p:nvCxnSpPr>
          <p:spPr>
            <a:xfrm rot="5400000">
              <a:off x="6754948" y="1537165"/>
              <a:ext cx="0" cy="108000"/>
            </a:xfrm>
            <a:prstGeom prst="line">
              <a:avLst/>
            </a:prstGeom>
            <a:noFill/>
            <a:ln w="9525" cap="flat" cmpd="sng" algn="ctr">
              <a:solidFill>
                <a:srgbClr val="00507F">
                  <a:shade val="95000"/>
                  <a:satMod val="105000"/>
                </a:srgbClr>
              </a:solidFill>
              <a:prstDash val="solid"/>
            </a:ln>
            <a:effectLst/>
          </p:spPr>
        </p:cxnSp>
        <p:cxnSp>
          <p:nvCxnSpPr>
            <p:cNvPr id="102" name="Gerader Verbinder 97"/>
            <p:cNvCxnSpPr/>
            <p:nvPr/>
          </p:nvCxnSpPr>
          <p:spPr>
            <a:xfrm rot="5400000">
              <a:off x="6756788" y="1359704"/>
              <a:ext cx="0" cy="216000"/>
            </a:xfrm>
            <a:prstGeom prst="line">
              <a:avLst/>
            </a:prstGeom>
            <a:noFill/>
            <a:ln w="9525" cap="flat" cmpd="sng" algn="ctr">
              <a:solidFill>
                <a:srgbClr val="00507F">
                  <a:shade val="95000"/>
                  <a:satMod val="105000"/>
                </a:srgbClr>
              </a:solidFill>
              <a:prstDash val="solid"/>
            </a:ln>
            <a:effectLst/>
          </p:spPr>
        </p:cxnSp>
      </p:grpSp>
    </p:spTree>
    <p:extLst>
      <p:ext uri="{BB962C8B-B14F-4D97-AF65-F5344CB8AC3E}">
        <p14:creationId xmlns:p14="http://schemas.microsoft.com/office/powerpoint/2010/main" val="11367632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1 Spalte">
    <p:spTree>
      <p:nvGrpSpPr>
        <p:cNvPr id="1" name=""/>
        <p:cNvGrpSpPr/>
        <p:nvPr/>
      </p:nvGrpSpPr>
      <p:grpSpPr>
        <a:xfrm>
          <a:off x="0" y="0"/>
          <a:ext cx="0" cy="0"/>
          <a:chOff x="0" y="0"/>
          <a:chExt cx="0" cy="0"/>
        </a:xfrm>
      </p:grpSpPr>
      <p:pic>
        <p:nvPicPr>
          <p:cNvPr id="8" name="Grafik 7"/>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5" name="Titel 1"/>
          <p:cNvSpPr>
            <a:spLocks noGrp="1"/>
          </p:cNvSpPr>
          <p:nvPr>
            <p:ph type="title"/>
          </p:nvPr>
        </p:nvSpPr>
        <p:spPr>
          <a:xfrm>
            <a:off x="334567" y="274638"/>
            <a:ext cx="7920880" cy="634876"/>
          </a:xfrm>
          <a:prstGeom prst="rect">
            <a:avLst/>
          </a:prstGeom>
        </p:spPr>
        <p:txBody>
          <a:bodyPr/>
          <a:lstStyle/>
          <a:p>
            <a:r>
              <a:rPr lang="de-DE" dirty="0" smtClean="0"/>
              <a:t>Titelmasterformat durch Klicken bearbeiten</a:t>
            </a:r>
            <a:endParaRPr lang="de-DE" dirty="0"/>
          </a:p>
        </p:txBody>
      </p:sp>
      <p:sp>
        <p:nvSpPr>
          <p:cNvPr id="7" name="Textplatzhalter 6"/>
          <p:cNvSpPr>
            <a:spLocks noGrp="1"/>
          </p:cNvSpPr>
          <p:nvPr>
            <p:ph type="body" sz="quarter" idx="10" hasCustomPrompt="1"/>
          </p:nvPr>
        </p:nvSpPr>
        <p:spPr>
          <a:xfrm>
            <a:off x="349200" y="964800"/>
            <a:ext cx="7448400" cy="439200"/>
          </a:xfrm>
          <a:prstGeom prst="rect">
            <a:avLst/>
          </a:prstGeom>
        </p:spPr>
        <p:txBody>
          <a:bodyPr>
            <a:normAutofit/>
          </a:bodyPr>
          <a:lstStyle>
            <a:lvl1pPr>
              <a:defRPr sz="2000" b="0" i="1" baseline="0">
                <a:solidFill>
                  <a:srgbClr val="00507F"/>
                </a:solidFill>
                <a:latin typeface="Arial" panose="020B0604020202020204" pitchFamily="34" charset="0"/>
                <a:cs typeface="Arial" panose="020B0604020202020204" pitchFamily="34" charset="0"/>
              </a:defRPr>
            </a:lvl1pPr>
          </a:lstStyle>
          <a:p>
            <a:pPr lvl="0"/>
            <a:r>
              <a:rPr lang="de-DE" dirty="0" smtClean="0"/>
              <a:t>Sub-Headline</a:t>
            </a:r>
            <a:endParaRPr lang="de-DE" dirty="0"/>
          </a:p>
        </p:txBody>
      </p:sp>
      <p:sp>
        <p:nvSpPr>
          <p:cNvPr id="9" name="Textplatzhalter 8"/>
          <p:cNvSpPr>
            <a:spLocks noGrp="1"/>
          </p:cNvSpPr>
          <p:nvPr>
            <p:ph type="body" sz="quarter" idx="11"/>
          </p:nvPr>
        </p:nvSpPr>
        <p:spPr>
          <a:xfrm>
            <a:off x="349200" y="1562400"/>
            <a:ext cx="9028800" cy="4572000"/>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2000">
                <a:solidFill>
                  <a:srgbClr val="00507F"/>
                </a:solidFill>
                <a:latin typeface="Arial" panose="020B0604020202020204" pitchFamily="34" charset="0"/>
                <a:cs typeface="Arial" panose="020B0604020202020204" pitchFamily="34" charset="0"/>
              </a:defRPr>
            </a:lvl2pPr>
            <a:lvl3pPr>
              <a:defRPr sz="1800">
                <a:solidFill>
                  <a:srgbClr val="00507F"/>
                </a:solidFill>
                <a:latin typeface="Arial" panose="020B0604020202020204" pitchFamily="34" charset="0"/>
                <a:cs typeface="Arial" panose="020B0604020202020204" pitchFamily="34" charset="0"/>
              </a:defRPr>
            </a:lvl3pPr>
            <a:lvl4pPr>
              <a:defRPr sz="18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2430988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4149874"/>
            <a:ext cx="10242579" cy="723797"/>
          </a:xfrm>
          <a:prstGeom prst="rect">
            <a:avLst/>
          </a:prstGeom>
          <a:solidFill>
            <a:sysClr val="window" lastClr="FFFFFF"/>
          </a:solidFill>
        </p:spPr>
      </p:pic>
      <p:sp>
        <p:nvSpPr>
          <p:cNvPr id="14" name="Titel 13"/>
          <p:cNvSpPr>
            <a:spLocks noGrp="1"/>
          </p:cNvSpPr>
          <p:nvPr>
            <p:ph type="title" hasCustomPrompt="1"/>
          </p:nvPr>
        </p:nvSpPr>
        <p:spPr>
          <a:xfrm>
            <a:off x="321995" y="4120165"/>
            <a:ext cx="8975526" cy="648072"/>
          </a:xfrm>
          <a:prstGeom prst="rect">
            <a:avLst/>
          </a:prstGeom>
        </p:spPr>
        <p:txBody>
          <a:bodyPr anchor="ctr"/>
          <a:lstStyle>
            <a:lvl1pPr algn="l">
              <a:defRPr sz="2400">
                <a:solidFill>
                  <a:schemeClr val="bg1"/>
                </a:solidFill>
              </a:defRPr>
            </a:lvl1pPr>
          </a:lstStyle>
          <a:p>
            <a:r>
              <a:rPr lang="de-DE" dirty="0" smtClean="0"/>
              <a:t>Danke für Ihre Aufmerksamkeit!</a:t>
            </a:r>
            <a:endParaRPr lang="de-DE" dirty="0"/>
          </a:p>
        </p:txBody>
      </p:sp>
      <p:sp>
        <p:nvSpPr>
          <p:cNvPr id="11" name="Textplatzhalter 10"/>
          <p:cNvSpPr>
            <a:spLocks noGrp="1"/>
          </p:cNvSpPr>
          <p:nvPr>
            <p:ph type="body" sz="quarter" idx="11" hasCustomPrompt="1"/>
          </p:nvPr>
        </p:nvSpPr>
        <p:spPr>
          <a:xfrm>
            <a:off x="321995" y="4873417"/>
            <a:ext cx="4327200" cy="12636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1600" baseline="0">
                <a:solidFill>
                  <a:srgbClr val="00507F"/>
                </a:solidFill>
                <a:latin typeface="Arial" panose="020B0604020202020204" pitchFamily="34" charset="0"/>
                <a:cs typeface="Arial" panose="020B0604020202020204" pitchFamily="34" charset="0"/>
              </a:defRPr>
            </a:lvl1pPr>
          </a:lstStyle>
          <a:p>
            <a:pPr lvl="0"/>
            <a:r>
              <a:rPr lang="en-GB" noProof="0" dirty="0" smtClean="0"/>
              <a:t>Please insert your name</a:t>
            </a:r>
          </a:p>
          <a:p>
            <a:pPr lvl="0"/>
            <a:r>
              <a:rPr lang="en-GB" noProof="0" dirty="0" smtClean="0"/>
              <a:t>Please insert your position</a:t>
            </a:r>
          </a:p>
          <a:p>
            <a:pPr lvl="0"/>
            <a:r>
              <a:rPr lang="en-GB" noProof="0" dirty="0" smtClean="0"/>
              <a:t>Please insert your company</a:t>
            </a:r>
            <a:endParaRPr lang="en-GB" noProof="0" dirty="0"/>
          </a:p>
        </p:txBody>
      </p:sp>
      <p:pic>
        <p:nvPicPr>
          <p:cNvPr id="10" name="Grafik 9"/>
          <p:cNvPicPr>
            <a:picLocks noChangeAspect="1"/>
          </p:cNvPicPr>
          <p:nvPr userDrawn="1"/>
        </p:nvPicPr>
        <p:blipFill>
          <a:blip r:embed="rId4"/>
          <a:stretch>
            <a:fillRect/>
          </a:stretch>
        </p:blipFill>
        <p:spPr>
          <a:xfrm>
            <a:off x="321995" y="250257"/>
            <a:ext cx="11525250" cy="3724221"/>
          </a:xfrm>
          <a:prstGeom prst="rect">
            <a:avLst/>
          </a:prstGeom>
        </p:spPr>
      </p:pic>
      <p:sp>
        <p:nvSpPr>
          <p:cNvPr id="8" name="Textplatzhalter 16"/>
          <p:cNvSpPr>
            <a:spLocks noGrp="1"/>
          </p:cNvSpPr>
          <p:nvPr>
            <p:ph type="body" sz="quarter" idx="13" hasCustomPrompt="1"/>
          </p:nvPr>
        </p:nvSpPr>
        <p:spPr>
          <a:xfrm>
            <a:off x="5140866" y="6310114"/>
            <a:ext cx="2448272" cy="360362"/>
          </a:xfrm>
          <a:prstGeom prst="rect">
            <a:avLst/>
          </a:prstGeom>
          <a:noFill/>
        </p:spPr>
        <p:txBody>
          <a:bodyPr>
            <a:noAutofit/>
          </a:bodyPr>
          <a:lstStyle>
            <a:lvl1pPr algn="ctr">
              <a:defRPr sz="1600" baseline="0">
                <a:solidFill>
                  <a:srgbClr val="00507F"/>
                </a:solidFill>
                <a:latin typeface="Arial" panose="020B0604020202020204" pitchFamily="34" charset="0"/>
                <a:cs typeface="Arial" panose="020B0604020202020204" pitchFamily="34" charset="0"/>
              </a:defRPr>
            </a:lvl1pPr>
          </a:lstStyle>
          <a:p>
            <a:pPr lvl="0"/>
            <a:r>
              <a:rPr lang="en-GB" noProof="0" dirty="0" smtClean="0"/>
              <a:t>Please insert venue</a:t>
            </a:r>
          </a:p>
        </p:txBody>
      </p:sp>
      <p:pic>
        <p:nvPicPr>
          <p:cNvPr id="9" name="Grafik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42579" y="4201789"/>
            <a:ext cx="1251163" cy="540000"/>
          </a:xfrm>
          <a:prstGeom prst="rect">
            <a:avLst/>
          </a:prstGeom>
        </p:spPr>
      </p:pic>
      <p:sp>
        <p:nvSpPr>
          <p:cNvPr id="12" name="Textfeld 3"/>
          <p:cNvSpPr txBox="1"/>
          <p:nvPr userDrawn="1"/>
        </p:nvSpPr>
        <p:spPr>
          <a:xfrm>
            <a:off x="10216391" y="3697479"/>
            <a:ext cx="1881351"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ysClr val="window" lastClr="FFFFFF">
                    <a:lumMod val="95000"/>
                  </a:sysClr>
                </a:solidFill>
                <a:effectLst/>
                <a:uLnTx/>
                <a:uFillTx/>
                <a:latin typeface="Arial"/>
                <a:ea typeface="+mn-ea"/>
                <a:cs typeface="+mn-cs"/>
              </a:rPr>
              <a:t>Copyright: S. Werner</a:t>
            </a:r>
            <a:endParaRPr kumimoji="0" lang="de-DE" sz="1200" b="0" i="0" u="none" strike="noStrike" kern="1200" cap="none" spc="0" normalizeH="0" baseline="0" noProof="0" dirty="0">
              <a:ln>
                <a:noFill/>
              </a:ln>
              <a:solidFill>
                <a:sysClr val="window" lastClr="FFFFFF">
                  <a:lumMod val="95000"/>
                </a:sysClr>
              </a:solidFill>
              <a:effectLst/>
              <a:uLnTx/>
              <a:uFillTx/>
              <a:latin typeface="Arial"/>
              <a:ea typeface="+mn-ea"/>
              <a:cs typeface="+mn-cs"/>
            </a:endParaRPr>
          </a:p>
        </p:txBody>
      </p:sp>
      <p:pic>
        <p:nvPicPr>
          <p:cNvPr id="13" name="Grafik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033056">
            <a:off x="158566" y="150506"/>
            <a:ext cx="1257475" cy="1267002"/>
          </a:xfrm>
          <a:prstGeom prst="rect">
            <a:avLst/>
          </a:prstGeom>
        </p:spPr>
      </p:pic>
    </p:spTree>
    <p:extLst>
      <p:ext uri="{BB962C8B-B14F-4D97-AF65-F5344CB8AC3E}">
        <p14:creationId xmlns:p14="http://schemas.microsoft.com/office/powerpoint/2010/main" val="873578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liennummernplatzhalter 7"/>
          <p:cNvSpPr txBox="1">
            <a:spLocks/>
          </p:cNvSpPr>
          <p:nvPr userDrawn="1"/>
        </p:nvSpPr>
        <p:spPr>
          <a:xfrm>
            <a:off x="11405507" y="6335859"/>
            <a:ext cx="536121" cy="365125"/>
          </a:xfrm>
          <a:prstGeom prst="rect">
            <a:avLst/>
          </a:prstGeom>
        </p:spPr>
        <p:txBody>
          <a:bodyPr vert="horz" lIns="91440" tIns="45720" rIns="91440" bIns="45720" rtlCol="0" anchor="ctr"/>
          <a:lstStyle>
            <a:defPPr>
              <a:defRPr lang="de-DE"/>
            </a:defPPr>
            <a:lvl1pPr marL="0" algn="r" defTabSz="1219170" rtl="0" eaLnBrk="1" latinLnBrk="0" hangingPunct="1">
              <a:defRPr sz="1000" kern="1200">
                <a:solidFill>
                  <a:srgbClr val="00507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400"/>
            <a:fld id="{71A9DFA6-AD67-4B6A-A890-1E1267FFEBA8}" type="slidenum">
              <a:rPr lang="de-DE" smtClean="0">
                <a:latin typeface="Arial"/>
              </a:rPr>
              <a:pPr defTabSz="914400"/>
              <a:t>‹Nr.›</a:t>
            </a:fld>
            <a:endParaRPr lang="de-DE" dirty="0">
              <a:latin typeface="Arial"/>
            </a:endParaRPr>
          </a:p>
        </p:txBody>
      </p:sp>
      <p:pic>
        <p:nvPicPr>
          <p:cNvPr id="11" name="Grafik 1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795125" y="6228000"/>
            <a:ext cx="1759938" cy="520320"/>
          </a:xfrm>
          <a:prstGeom prst="rect">
            <a:avLst/>
          </a:prstGeom>
        </p:spPr>
      </p:pic>
      <p:pic>
        <p:nvPicPr>
          <p:cNvPr id="6" name="Grafik 5" descr="C:\Users\Breitenbach.HAFEN-HAMBURG\AppData\Local\Microsoft\Windows\INetCache\Content.Word\InterregBSR_logo_75x26mm_rgb.jp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73279" y="6227999"/>
            <a:ext cx="1339057" cy="465759"/>
          </a:xfrm>
          <a:prstGeom prst="rect">
            <a:avLst/>
          </a:prstGeom>
          <a:noFill/>
          <a:ln>
            <a:noFill/>
          </a:ln>
        </p:spPr>
      </p:pic>
      <p:pic>
        <p:nvPicPr>
          <p:cNvPr id="8" name="Grafik 7" descr="bsrp_EU-supplement_horizontal_50x20mm_rgb"/>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702718" y="6227999"/>
            <a:ext cx="1520000" cy="608000"/>
          </a:xfrm>
          <a:prstGeom prst="rect">
            <a:avLst/>
          </a:prstGeom>
          <a:noFill/>
          <a:ln>
            <a:noFill/>
          </a:ln>
        </p:spPr>
      </p:pic>
      <p:pic>
        <p:nvPicPr>
          <p:cNvPr id="12" name="Grafik 11"/>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240352" y="333450"/>
            <a:ext cx="1165155" cy="502879"/>
          </a:xfrm>
          <a:prstGeom prst="rect">
            <a:avLst/>
          </a:prstGeom>
        </p:spPr>
      </p:pic>
    </p:spTree>
    <p:extLst>
      <p:ext uri="{BB962C8B-B14F-4D97-AF65-F5344CB8AC3E}">
        <p14:creationId xmlns:p14="http://schemas.microsoft.com/office/powerpoint/2010/main" val="257170742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57" r:id="rId3"/>
    <p:sldLayoutId id="2147483655" r:id="rId4"/>
    <p:sldLayoutId id="2147483658" r:id="rId5"/>
    <p:sldLayoutId id="2147483665" r:id="rId6"/>
  </p:sldLayoutIdLst>
  <p:timing>
    <p:tnLst>
      <p:par>
        <p:cTn id="1" dur="indefinite" restart="never" nodeType="tmRoot"/>
      </p:par>
    </p:tnLst>
  </p:timing>
  <p:txStyles>
    <p:titleStyle>
      <a:lvl1pPr algn="l" defTabSz="914400" rtl="0" eaLnBrk="1" latinLnBrk="0" hangingPunct="1">
        <a:spcBef>
          <a:spcPct val="0"/>
        </a:spcBef>
        <a:buNone/>
        <a:defRPr sz="2400" kern="1200">
          <a:solidFill>
            <a:schemeClr val="bg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base" latinLnBrk="0" hangingPunct="1">
        <a:lnSpc>
          <a:spcPct val="100000"/>
        </a:lnSpc>
        <a:spcBef>
          <a:spcPct val="20000"/>
        </a:spcBef>
        <a:spcAft>
          <a:spcPct val="0"/>
        </a:spcAft>
        <a:buClrTx/>
        <a:buSzTx/>
        <a:buFontTx/>
        <a:buNone/>
        <a:tabLst/>
        <a:defRPr sz="3200" kern="1200">
          <a:solidFill>
            <a:schemeClr val="tx1"/>
          </a:solidFill>
          <a:latin typeface="+mn-lt"/>
          <a:ea typeface="+mn-ea"/>
          <a:cs typeface="+mn-cs"/>
        </a:defRPr>
      </a:lvl1pPr>
      <a:lvl2pPr marL="179388" marR="0" indent="-17780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2800" kern="1200">
          <a:solidFill>
            <a:schemeClr val="tx1"/>
          </a:solidFill>
          <a:latin typeface="+mn-lt"/>
          <a:ea typeface="+mn-ea"/>
          <a:cs typeface="+mn-cs"/>
        </a:defRPr>
      </a:lvl2pPr>
      <a:lvl3pPr marL="565150" marR="0" indent="-12065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2400" kern="1200">
          <a:solidFill>
            <a:schemeClr val="tx1"/>
          </a:solidFill>
          <a:latin typeface="+mn-lt"/>
          <a:ea typeface="+mn-ea"/>
          <a:cs typeface="+mn-cs"/>
        </a:defRPr>
      </a:lvl3pPr>
      <a:lvl4pPr marL="855663" marR="0" indent="-111125"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gif"/><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jpeg"/><Relationship Id="rId2" Type="http://schemas.openxmlformats.org/officeDocument/2006/relationships/notesSlide" Target="../notesSlides/notesSlide4.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jpeg"/><Relationship Id="rId24" Type="http://schemas.openxmlformats.org/officeDocument/2006/relationships/image" Target="../media/image36.png"/><Relationship Id="rId5" Type="http://schemas.openxmlformats.org/officeDocument/2006/relationships/image" Target="../media/image17.jpeg"/><Relationship Id="rId15" Type="http://schemas.openxmlformats.org/officeDocument/2006/relationships/image" Target="../media/image27.png"/><Relationship Id="rId23" Type="http://schemas.openxmlformats.org/officeDocument/2006/relationships/image" Target="../media/image35.jpeg"/><Relationship Id="rId10" Type="http://schemas.openxmlformats.org/officeDocument/2006/relationships/image" Target="../media/image22.png"/><Relationship Id="rId19" Type="http://schemas.openxmlformats.org/officeDocument/2006/relationships/image" Target="../media/image31.gif"/><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3"/>
          </p:nvPr>
        </p:nvSpPr>
        <p:spPr/>
        <p:txBody>
          <a:bodyPr/>
          <a:lstStyle/>
          <a:p>
            <a:endParaRPr lang="de-DE"/>
          </a:p>
        </p:txBody>
      </p:sp>
      <p:sp>
        <p:nvSpPr>
          <p:cNvPr id="8" name="Titel 1"/>
          <p:cNvSpPr txBox="1">
            <a:spLocks/>
          </p:cNvSpPr>
          <p:nvPr/>
        </p:nvSpPr>
        <p:spPr>
          <a:xfrm>
            <a:off x="334566" y="4005858"/>
            <a:ext cx="10036680" cy="89430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de-DE" sz="2200" dirty="0" smtClean="0"/>
              <a:t>Stärkung der Europäischen Binnenschifffahrt im Ostseeraum: </a:t>
            </a:r>
            <a:br>
              <a:rPr lang="de-DE" sz="2200" dirty="0" smtClean="0"/>
            </a:br>
            <a:r>
              <a:rPr lang="de-DE" sz="2200" dirty="0" smtClean="0"/>
              <a:t>das INTERREG Projekt EMMA</a:t>
            </a:r>
            <a:endParaRPr lang="de-DE" sz="2200" dirty="0"/>
          </a:p>
        </p:txBody>
      </p:sp>
      <p:sp>
        <p:nvSpPr>
          <p:cNvPr id="9" name="Textplatzhalter 8"/>
          <p:cNvSpPr txBox="1">
            <a:spLocks noGrp="1"/>
          </p:cNvSpPr>
          <p:nvPr>
            <p:ph type="body" sz="quarter" idx="14"/>
          </p:nvPr>
        </p:nvSpPr>
        <p:spPr>
          <a:prstGeom prst="rect">
            <a:avLst/>
          </a:prstGeom>
          <a:noFill/>
        </p:spPr>
        <p:txBody>
          <a:bodyPr wrap="none" rtlCol="0">
            <a:spAutoFit/>
          </a:bodyPr>
          <a:lstStyle/>
          <a:p>
            <a:r>
              <a:rPr lang="de-DE" sz="1800" dirty="0">
                <a:solidFill>
                  <a:srgbClr val="00507F"/>
                </a:solidFill>
              </a:rPr>
              <a:t>Stefan Breitenbach</a:t>
            </a:r>
          </a:p>
          <a:p>
            <a:r>
              <a:rPr lang="de-DE" sz="1400" dirty="0">
                <a:solidFill>
                  <a:srgbClr val="00507F"/>
                </a:solidFill>
              </a:rPr>
              <a:t>Leiter Projektentwicklung</a:t>
            </a:r>
          </a:p>
          <a:p>
            <a:r>
              <a:rPr lang="de-DE" sz="1400" dirty="0">
                <a:solidFill>
                  <a:srgbClr val="00507F"/>
                </a:solidFill>
              </a:rPr>
              <a:t>Hafen Hamburg Marketing e.V.</a:t>
            </a:r>
          </a:p>
          <a:p>
            <a:endParaRPr lang="de-DE" dirty="0"/>
          </a:p>
        </p:txBody>
      </p:sp>
    </p:spTree>
    <p:extLst>
      <p:ext uri="{BB962C8B-B14F-4D97-AF65-F5344CB8AC3E}">
        <p14:creationId xmlns:p14="http://schemas.microsoft.com/office/powerpoint/2010/main" val="763776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Das EMMA Projekt</a:t>
            </a:r>
          </a:p>
        </p:txBody>
      </p:sp>
      <p:sp>
        <p:nvSpPr>
          <p:cNvPr id="6" name="Inhaltsplatzhalter 5"/>
          <p:cNvSpPr>
            <a:spLocks noGrp="1"/>
          </p:cNvSpPr>
          <p:nvPr>
            <p:ph sz="half" idx="1"/>
          </p:nvPr>
        </p:nvSpPr>
        <p:spPr/>
        <p:txBody>
          <a:bodyPr>
            <a:normAutofit fontScale="92500" lnSpcReduction="10000"/>
          </a:bodyPr>
          <a:lstStyle/>
          <a:p>
            <a:r>
              <a:rPr lang="de-DE" sz="2200" b="1" dirty="0">
                <a:solidFill>
                  <a:srgbClr val="2CAAE1"/>
                </a:solidFill>
              </a:rPr>
              <a:t>Steigerung der Wettbewerbsfähigkeit </a:t>
            </a:r>
          </a:p>
          <a:p>
            <a:pPr marL="342900" indent="-342900">
              <a:buFont typeface="Courier New" panose="02070309020205020404" pitchFamily="49" charset="0"/>
              <a:buChar char="o"/>
            </a:pPr>
            <a:r>
              <a:rPr lang="de-DE" sz="1900" dirty="0"/>
              <a:t>Analyse wirtschaftlicher Transportkonzepte und deren Übertragbarkeit auf die Ostseeregion (Best Practices)</a:t>
            </a:r>
          </a:p>
          <a:p>
            <a:pPr marL="342900" indent="-342900">
              <a:buFont typeface="Courier New" panose="02070309020205020404" pitchFamily="49" charset="0"/>
              <a:buChar char="o"/>
            </a:pPr>
            <a:r>
              <a:rPr lang="de-DE" sz="1900" dirty="0"/>
              <a:t>Entwicklung des </a:t>
            </a:r>
            <a:r>
              <a:rPr lang="de-DE" sz="1900" dirty="0" smtClean="0"/>
              <a:t>„</a:t>
            </a:r>
            <a:r>
              <a:rPr lang="en-GB" sz="1900" dirty="0" smtClean="0"/>
              <a:t>Competitive Improvement Plans</a:t>
            </a:r>
            <a:r>
              <a:rPr lang="de-DE" sz="1900" dirty="0" smtClean="0"/>
              <a:t>“</a:t>
            </a:r>
            <a:endParaRPr lang="de-DE" sz="1900" dirty="0"/>
          </a:p>
          <a:p>
            <a:pPr marL="342900" indent="-342900">
              <a:buFont typeface="Courier New" panose="02070309020205020404" pitchFamily="49" charset="0"/>
              <a:buChar char="o"/>
            </a:pPr>
            <a:r>
              <a:rPr lang="de-DE" sz="1900" dirty="0"/>
              <a:t>Pilotanwendungen zur Steigerung des Modal Split</a:t>
            </a:r>
          </a:p>
          <a:p>
            <a:endParaRPr lang="de-DE" sz="1050" dirty="0"/>
          </a:p>
          <a:p>
            <a:r>
              <a:rPr lang="de-DE" sz="2200" b="1" dirty="0">
                <a:solidFill>
                  <a:srgbClr val="2CAAE1"/>
                </a:solidFill>
              </a:rPr>
              <a:t>Abbau bürokratischer und regulatorischer Hemmnisse</a:t>
            </a:r>
          </a:p>
          <a:p>
            <a:pPr marL="285750" indent="-285750">
              <a:buFont typeface="Courier New" panose="02070309020205020404" pitchFamily="49" charset="0"/>
              <a:buChar char="o"/>
            </a:pPr>
            <a:r>
              <a:rPr lang="de-DE" sz="1900" dirty="0"/>
              <a:t>Analyse und Empfehlungen zu administrativen Strukturen in den einzelnen Ländern</a:t>
            </a:r>
          </a:p>
          <a:p>
            <a:pPr marL="285750" indent="-285750">
              <a:buFont typeface="Courier New" panose="02070309020205020404" pitchFamily="49" charset="0"/>
              <a:buChar char="o"/>
            </a:pPr>
            <a:r>
              <a:rPr lang="de-DE" sz="1900" dirty="0"/>
              <a:t>Analyse und Empfehlungen zu politischen Entscheidungsprozessen in Ostseeraum </a:t>
            </a:r>
            <a:br>
              <a:rPr lang="de-DE" sz="1900" dirty="0"/>
            </a:br>
            <a:r>
              <a:rPr lang="de-DE" sz="1900" dirty="0"/>
              <a:t>und der EU</a:t>
            </a:r>
          </a:p>
          <a:p>
            <a:endParaRPr lang="de-DE" dirty="0"/>
          </a:p>
          <a:p>
            <a:endParaRPr lang="de-DE" dirty="0"/>
          </a:p>
        </p:txBody>
      </p:sp>
      <p:sp>
        <p:nvSpPr>
          <p:cNvPr id="7" name="Inhaltsplatzhalter 6"/>
          <p:cNvSpPr>
            <a:spLocks noGrp="1"/>
          </p:cNvSpPr>
          <p:nvPr>
            <p:ph sz="half" idx="2"/>
          </p:nvPr>
        </p:nvSpPr>
        <p:spPr/>
        <p:txBody>
          <a:bodyPr>
            <a:normAutofit fontScale="92500" lnSpcReduction="20000"/>
          </a:bodyPr>
          <a:lstStyle/>
          <a:p>
            <a:r>
              <a:rPr lang="de-DE" sz="2200" b="1" dirty="0">
                <a:solidFill>
                  <a:srgbClr val="2CAAE1"/>
                </a:solidFill>
              </a:rPr>
              <a:t>Potentialhebung</a:t>
            </a:r>
          </a:p>
          <a:p>
            <a:pPr marL="342900" indent="-342900">
              <a:buFont typeface="Courier New" panose="02070309020205020404" pitchFamily="49" charset="0"/>
              <a:buChar char="o"/>
            </a:pPr>
            <a:r>
              <a:rPr lang="de-DE" sz="1900" dirty="0"/>
              <a:t>Identifikation von potentiellen Verladern und Ermittlung der Bedürfnisse</a:t>
            </a:r>
          </a:p>
          <a:p>
            <a:pPr marL="342900" indent="-342900">
              <a:buFont typeface="Courier New" panose="02070309020205020404" pitchFamily="49" charset="0"/>
              <a:buChar char="o"/>
            </a:pPr>
            <a:r>
              <a:rPr lang="de-DE" sz="1900" dirty="0"/>
              <a:t>Best Practice Anwendungen und Transportkettenplanung (Markterschließung)</a:t>
            </a:r>
          </a:p>
          <a:p>
            <a:pPr marL="342900" indent="-342900">
              <a:buFont typeface="Courier New" panose="02070309020205020404" pitchFamily="49" charset="0"/>
              <a:buChar char="o"/>
            </a:pPr>
            <a:r>
              <a:rPr lang="de-DE" sz="1900" dirty="0"/>
              <a:t>Ergebniskommunikation (Messebesuche)</a:t>
            </a:r>
          </a:p>
          <a:p>
            <a:endParaRPr lang="de-DE" sz="1050" dirty="0"/>
          </a:p>
          <a:p>
            <a:r>
              <a:rPr lang="de-DE" sz="2200" b="1" dirty="0">
                <a:solidFill>
                  <a:srgbClr val="2CAAE1"/>
                </a:solidFill>
              </a:rPr>
              <a:t>Stärkung der Binnen-/Küstenseeschifffahrt in der Öffentlichkeit</a:t>
            </a:r>
          </a:p>
          <a:p>
            <a:pPr marL="342900" indent="-342900">
              <a:buFont typeface="Courier New" panose="02070309020205020404" pitchFamily="49" charset="0"/>
              <a:buChar char="o"/>
            </a:pPr>
            <a:r>
              <a:rPr lang="de-DE" sz="2200" dirty="0"/>
              <a:t>Analyse, Bewertung und Stärkung der Lobbystrukturen in der Ostseeregion (Verbände, Vereine, SPCs)</a:t>
            </a:r>
          </a:p>
          <a:p>
            <a:pPr marL="342900" indent="-342900">
              <a:buFont typeface="Courier New" panose="02070309020205020404" pitchFamily="49" charset="0"/>
              <a:buChar char="o"/>
            </a:pPr>
            <a:r>
              <a:rPr lang="de-DE" sz="2200" dirty="0"/>
              <a:t>Arbeitskreise (Industrie | Verbände &amp; Vereine)</a:t>
            </a:r>
          </a:p>
          <a:p>
            <a:pPr marL="342900" indent="-342900">
              <a:buFont typeface="Courier New" panose="02070309020205020404" pitchFamily="49" charset="0"/>
              <a:buChar char="o"/>
            </a:pPr>
            <a:r>
              <a:rPr lang="de-DE" sz="2200" dirty="0"/>
              <a:t>Öffentlichkeitsarbeit (Besuchergruppen Binnenhäfen)</a:t>
            </a:r>
          </a:p>
          <a:p>
            <a:pPr marL="342900" indent="-342900">
              <a:buFont typeface="Courier New" panose="02070309020205020404" pitchFamily="49" charset="0"/>
              <a:buChar char="o"/>
            </a:pPr>
            <a:endParaRPr lang="de-DE" dirty="0"/>
          </a:p>
          <a:p>
            <a:pPr marL="342900" indent="-342900">
              <a:buFont typeface="Courier New" panose="02070309020205020404" pitchFamily="49" charset="0"/>
              <a:buChar char="o"/>
            </a:pPr>
            <a:endParaRPr lang="de-DE" dirty="0"/>
          </a:p>
          <a:p>
            <a:endParaRPr lang="de-DE" dirty="0"/>
          </a:p>
          <a:p>
            <a:pPr marL="342900" indent="-342900">
              <a:buFont typeface="Courier New" panose="02070309020205020404" pitchFamily="49" charset="0"/>
              <a:buChar char="o"/>
            </a:pPr>
            <a:endParaRPr lang="de-DE" dirty="0"/>
          </a:p>
          <a:p>
            <a:endParaRPr lang="de-DE" dirty="0"/>
          </a:p>
        </p:txBody>
      </p:sp>
      <p:sp>
        <p:nvSpPr>
          <p:cNvPr id="8" name="Textplatzhalter 7"/>
          <p:cNvSpPr>
            <a:spLocks noGrp="1"/>
          </p:cNvSpPr>
          <p:nvPr>
            <p:ph type="body" sz="quarter" idx="10"/>
          </p:nvPr>
        </p:nvSpPr>
        <p:spPr/>
        <p:txBody>
          <a:bodyPr/>
          <a:lstStyle/>
          <a:p>
            <a:r>
              <a:rPr lang="de-DE" dirty="0"/>
              <a:t>Arbeitspakete und Schwerpunkte</a:t>
            </a:r>
          </a:p>
          <a:p>
            <a:endParaRPr lang="de-DE" dirty="0"/>
          </a:p>
        </p:txBody>
      </p:sp>
    </p:spTree>
    <p:extLst>
      <p:ext uri="{BB962C8B-B14F-4D97-AF65-F5344CB8AC3E}">
        <p14:creationId xmlns:p14="http://schemas.microsoft.com/office/powerpoint/2010/main" val="2486296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Das EMMA Projekt</a:t>
            </a:r>
          </a:p>
        </p:txBody>
      </p:sp>
      <p:sp>
        <p:nvSpPr>
          <p:cNvPr id="6" name="Inhaltsplatzhalter 5"/>
          <p:cNvSpPr>
            <a:spLocks noGrp="1"/>
          </p:cNvSpPr>
          <p:nvPr>
            <p:ph sz="half" idx="1"/>
          </p:nvPr>
        </p:nvSpPr>
        <p:spPr/>
        <p:txBody>
          <a:bodyPr>
            <a:normAutofit fontScale="77500" lnSpcReduction="20000"/>
          </a:bodyPr>
          <a:lstStyle/>
          <a:p>
            <a:pPr>
              <a:spcBef>
                <a:spcPts val="480"/>
              </a:spcBef>
              <a:spcAft>
                <a:spcPts val="600"/>
              </a:spcAft>
            </a:pPr>
            <a:r>
              <a:rPr lang="de-DE" b="1" dirty="0">
                <a:solidFill>
                  <a:srgbClr val="2CAAE1"/>
                </a:solidFill>
              </a:rPr>
              <a:t>Polen – Gdansk (Weichsel Fluss)</a:t>
            </a:r>
          </a:p>
          <a:p>
            <a:pPr>
              <a:spcBef>
                <a:spcPts val="480"/>
              </a:spcBef>
              <a:spcAft>
                <a:spcPts val="600"/>
              </a:spcAft>
            </a:pPr>
            <a:r>
              <a:rPr lang="de-DE" dirty="0"/>
              <a:t>Machbarkeitsstudie zur Binnen-Supply Chain.</a:t>
            </a:r>
            <a:br>
              <a:rPr lang="de-DE" dirty="0"/>
            </a:br>
            <a:r>
              <a:rPr lang="de-DE" dirty="0"/>
              <a:t>Transportketten vom Hafen Gdansk ins Hinterland</a:t>
            </a:r>
          </a:p>
          <a:p>
            <a:pPr>
              <a:spcBef>
                <a:spcPts val="480"/>
              </a:spcBef>
              <a:spcAft>
                <a:spcPts val="600"/>
              </a:spcAft>
            </a:pPr>
            <a:r>
              <a:rPr lang="de-DE" b="1" dirty="0">
                <a:solidFill>
                  <a:srgbClr val="2CAAE1"/>
                </a:solidFill>
              </a:rPr>
              <a:t>Litauen – </a:t>
            </a:r>
            <a:r>
              <a:rPr lang="de-DE" b="1" dirty="0" err="1">
                <a:solidFill>
                  <a:srgbClr val="2CAAE1"/>
                </a:solidFill>
              </a:rPr>
              <a:t>Klaipeda</a:t>
            </a:r>
            <a:r>
              <a:rPr lang="de-DE" b="1" dirty="0">
                <a:solidFill>
                  <a:srgbClr val="2CAAE1"/>
                </a:solidFill>
              </a:rPr>
              <a:t> (</a:t>
            </a:r>
            <a:r>
              <a:rPr lang="de-DE" b="1" dirty="0" err="1">
                <a:solidFill>
                  <a:srgbClr val="2CAAE1"/>
                </a:solidFill>
              </a:rPr>
              <a:t>Neumanas</a:t>
            </a:r>
            <a:r>
              <a:rPr lang="de-DE" b="1" dirty="0">
                <a:solidFill>
                  <a:srgbClr val="2CAAE1"/>
                </a:solidFill>
              </a:rPr>
              <a:t> Fluss)</a:t>
            </a:r>
          </a:p>
          <a:p>
            <a:pPr>
              <a:spcBef>
                <a:spcPts val="480"/>
              </a:spcBef>
              <a:spcAft>
                <a:spcPts val="600"/>
              </a:spcAft>
            </a:pPr>
            <a:r>
              <a:rPr lang="de-DE" dirty="0"/>
              <a:t>Schwerlastverbindung vom Hafen </a:t>
            </a:r>
            <a:r>
              <a:rPr lang="de-DE" dirty="0" err="1"/>
              <a:t>Klaipeda</a:t>
            </a:r>
            <a:r>
              <a:rPr lang="de-DE" dirty="0"/>
              <a:t> in das Hinterland</a:t>
            </a:r>
          </a:p>
          <a:p>
            <a:pPr>
              <a:spcBef>
                <a:spcPts val="480"/>
              </a:spcBef>
              <a:spcAft>
                <a:spcPts val="600"/>
              </a:spcAft>
            </a:pPr>
            <a:r>
              <a:rPr lang="de-DE" b="1" dirty="0">
                <a:solidFill>
                  <a:srgbClr val="2CAAE1"/>
                </a:solidFill>
              </a:rPr>
              <a:t>Deutschland (Norddeutsches Stromgebiet)</a:t>
            </a:r>
            <a:r>
              <a:rPr lang="de-DE" dirty="0">
                <a:solidFill>
                  <a:srgbClr val="2CAAE1"/>
                </a:solidFill>
              </a:rPr>
              <a:t> </a:t>
            </a:r>
          </a:p>
          <a:p>
            <a:pPr>
              <a:spcBef>
                <a:spcPts val="480"/>
              </a:spcBef>
              <a:spcAft>
                <a:spcPts val="600"/>
              </a:spcAft>
            </a:pPr>
            <a:r>
              <a:rPr lang="de-DE" dirty="0"/>
              <a:t>Digitale Karte mit  Statusinformationen </a:t>
            </a:r>
            <a:r>
              <a:rPr lang="de-DE"/>
              <a:t>zu </a:t>
            </a:r>
            <a:r>
              <a:rPr lang="de-DE" smtClean="0"/>
              <a:t>Binnenwasserstraßen</a:t>
            </a:r>
            <a:endParaRPr lang="de-DE" dirty="0"/>
          </a:p>
          <a:p>
            <a:pPr>
              <a:spcBef>
                <a:spcPts val="480"/>
              </a:spcBef>
              <a:spcAft>
                <a:spcPts val="600"/>
              </a:spcAft>
            </a:pPr>
            <a:r>
              <a:rPr lang="de-DE" b="1" dirty="0">
                <a:solidFill>
                  <a:srgbClr val="2CAAE1"/>
                </a:solidFill>
              </a:rPr>
              <a:t>Schweden - Stockholm (</a:t>
            </a:r>
            <a:r>
              <a:rPr lang="de-DE" b="1" dirty="0" err="1">
                <a:solidFill>
                  <a:srgbClr val="2CAAE1"/>
                </a:solidFill>
              </a:rPr>
              <a:t>Mälaren</a:t>
            </a:r>
            <a:r>
              <a:rPr lang="de-DE" b="1" dirty="0">
                <a:solidFill>
                  <a:srgbClr val="2CAAE1"/>
                </a:solidFill>
              </a:rPr>
              <a:t> Seengebiet)</a:t>
            </a:r>
          </a:p>
          <a:p>
            <a:pPr>
              <a:spcBef>
                <a:spcPts val="480"/>
              </a:spcBef>
              <a:spcAft>
                <a:spcPts val="600"/>
              </a:spcAft>
            </a:pPr>
            <a:r>
              <a:rPr lang="de-DE" dirty="0"/>
              <a:t>„</a:t>
            </a:r>
            <a:r>
              <a:rPr lang="de-DE" dirty="0" smtClean="0"/>
              <a:t>Dynamic </a:t>
            </a:r>
            <a:r>
              <a:rPr lang="de-DE" dirty="0"/>
              <a:t>Zone Management System“ &amp;  Transportverlagerung von der Straße auf die Binnenwasserstraße</a:t>
            </a:r>
          </a:p>
          <a:p>
            <a:pPr>
              <a:spcBef>
                <a:spcPts val="480"/>
              </a:spcBef>
              <a:spcAft>
                <a:spcPts val="600"/>
              </a:spcAft>
            </a:pPr>
            <a:r>
              <a:rPr lang="de-DE" b="1" dirty="0">
                <a:solidFill>
                  <a:srgbClr val="2CAAE1"/>
                </a:solidFill>
              </a:rPr>
              <a:t>Finnland – Nord </a:t>
            </a:r>
            <a:r>
              <a:rPr lang="de-DE" b="1" dirty="0" err="1">
                <a:solidFill>
                  <a:srgbClr val="2CAAE1"/>
                </a:solidFill>
              </a:rPr>
              <a:t>Kerelia</a:t>
            </a:r>
            <a:r>
              <a:rPr lang="de-DE" b="1" dirty="0">
                <a:solidFill>
                  <a:srgbClr val="2CAAE1"/>
                </a:solidFill>
              </a:rPr>
              <a:t> (</a:t>
            </a:r>
            <a:r>
              <a:rPr lang="de-DE" b="1" dirty="0" err="1">
                <a:solidFill>
                  <a:srgbClr val="2CAAE1"/>
                </a:solidFill>
              </a:rPr>
              <a:t>Saimaa</a:t>
            </a:r>
            <a:r>
              <a:rPr lang="de-DE" b="1" dirty="0">
                <a:solidFill>
                  <a:srgbClr val="2CAAE1"/>
                </a:solidFill>
              </a:rPr>
              <a:t> Kanal und Seengebiet)</a:t>
            </a:r>
          </a:p>
          <a:p>
            <a:pPr>
              <a:spcBef>
                <a:spcPts val="480"/>
              </a:spcBef>
              <a:spcAft>
                <a:spcPts val="600"/>
              </a:spcAft>
            </a:pPr>
            <a:r>
              <a:rPr lang="de-DE" dirty="0"/>
              <a:t>Informationssystem zur Transportoptimierung von Holzprodukten über die Binnenwasserstraße</a:t>
            </a:r>
          </a:p>
          <a:p>
            <a:endParaRPr lang="de-DE" dirty="0"/>
          </a:p>
        </p:txBody>
      </p:sp>
      <p:sp>
        <p:nvSpPr>
          <p:cNvPr id="8" name="Textplatzhalter 7"/>
          <p:cNvSpPr>
            <a:spLocks noGrp="1"/>
          </p:cNvSpPr>
          <p:nvPr>
            <p:ph type="body" sz="quarter" idx="10"/>
          </p:nvPr>
        </p:nvSpPr>
        <p:spPr/>
        <p:txBody>
          <a:bodyPr/>
          <a:lstStyle/>
          <a:p>
            <a:r>
              <a:rPr lang="de-DE" dirty="0"/>
              <a:t>Pilotanwendungen und Demonstratoren</a:t>
            </a:r>
          </a:p>
          <a:p>
            <a:endParaRPr lang="de-DE"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70773" y="1565858"/>
            <a:ext cx="4786312"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617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Pilotprojekt 1 – Polen (Gdansk)</a:t>
            </a:r>
          </a:p>
        </p:txBody>
      </p:sp>
      <p:sp>
        <p:nvSpPr>
          <p:cNvPr id="3" name="Inhaltsplatzhalter 2"/>
          <p:cNvSpPr>
            <a:spLocks noGrp="1"/>
          </p:cNvSpPr>
          <p:nvPr>
            <p:ph sz="half" idx="1"/>
          </p:nvPr>
        </p:nvSpPr>
        <p:spPr/>
        <p:txBody>
          <a:bodyPr>
            <a:normAutofit/>
          </a:bodyPr>
          <a:lstStyle/>
          <a:p>
            <a:pPr>
              <a:spcBef>
                <a:spcPts val="480"/>
              </a:spcBef>
              <a:spcAft>
                <a:spcPts val="600"/>
              </a:spcAft>
            </a:pPr>
            <a:r>
              <a:rPr lang="de-DE" b="1" dirty="0">
                <a:solidFill>
                  <a:srgbClr val="2CAAE1"/>
                </a:solidFill>
              </a:rPr>
              <a:t>Machbarkeitsstudie zum Thema </a:t>
            </a:r>
            <a:br>
              <a:rPr lang="de-DE" b="1" dirty="0">
                <a:solidFill>
                  <a:srgbClr val="2CAAE1"/>
                </a:solidFill>
              </a:rPr>
            </a:br>
            <a:r>
              <a:rPr lang="de-DE" b="1" dirty="0">
                <a:solidFill>
                  <a:srgbClr val="2CAAE1"/>
                </a:solidFill>
              </a:rPr>
              <a:t>Binnen-Supply Chain Navigation vom Hafen Gdansk ins Hinterland </a:t>
            </a:r>
          </a:p>
          <a:p>
            <a:pPr marL="342900" indent="-342900">
              <a:spcBef>
                <a:spcPts val="480"/>
              </a:spcBef>
              <a:spcAft>
                <a:spcPts val="600"/>
              </a:spcAft>
              <a:buFont typeface="Courier New" panose="02070309020205020404" pitchFamily="49" charset="0"/>
              <a:buChar char="o"/>
            </a:pPr>
            <a:r>
              <a:rPr lang="de-DE" dirty="0"/>
              <a:t>Darstellung der hydrotechnischen Bedingungen auf der Weichsel</a:t>
            </a:r>
          </a:p>
          <a:p>
            <a:pPr marL="342900" indent="-342900">
              <a:spcBef>
                <a:spcPts val="480"/>
              </a:spcBef>
              <a:spcAft>
                <a:spcPts val="600"/>
              </a:spcAft>
              <a:buFont typeface="Courier New" panose="02070309020205020404" pitchFamily="49" charset="0"/>
              <a:buChar char="o"/>
            </a:pPr>
            <a:r>
              <a:rPr lang="de-DE" dirty="0"/>
              <a:t>Containerbinnenschiff soll zwischen Gdansk und Warschau pendeln</a:t>
            </a:r>
          </a:p>
          <a:p>
            <a:pPr marL="342900" indent="-342900">
              <a:spcBef>
                <a:spcPts val="480"/>
              </a:spcBef>
              <a:spcAft>
                <a:spcPts val="600"/>
              </a:spcAft>
              <a:buFont typeface="Courier New" panose="02070309020205020404" pitchFamily="49" charset="0"/>
              <a:buChar char="o"/>
            </a:pPr>
            <a:r>
              <a:rPr lang="de-DE" dirty="0"/>
              <a:t>Moderne Binnenumschlaghäfen sollen genutzt werden</a:t>
            </a:r>
          </a:p>
          <a:p>
            <a:pPr>
              <a:spcBef>
                <a:spcPts val="480"/>
              </a:spcBef>
              <a:spcAft>
                <a:spcPts val="600"/>
              </a:spcAft>
            </a:pPr>
            <a:endParaRPr lang="de-DE" u="sng" dirty="0"/>
          </a:p>
          <a:p>
            <a:pPr>
              <a:spcBef>
                <a:spcPts val="480"/>
              </a:spcBef>
              <a:spcAft>
                <a:spcPts val="600"/>
              </a:spcAft>
            </a:pPr>
            <a:endParaRPr lang="de-DE" dirty="0"/>
          </a:p>
          <a:p>
            <a:endParaRPr lang="de-DE" dirty="0"/>
          </a:p>
        </p:txBody>
      </p:sp>
      <p:grpSp>
        <p:nvGrpSpPr>
          <p:cNvPr id="6" name="Gruppieren 5"/>
          <p:cNvGrpSpPr/>
          <p:nvPr/>
        </p:nvGrpSpPr>
        <p:grpSpPr>
          <a:xfrm>
            <a:off x="6614824" y="1086962"/>
            <a:ext cx="3604846" cy="3826305"/>
            <a:chOff x="150843" y="1087631"/>
            <a:chExt cx="4284546" cy="4141915"/>
          </a:xfrm>
        </p:grpSpPr>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0843" y="1087631"/>
              <a:ext cx="4284546" cy="4141915"/>
            </a:xfrm>
            <a:prstGeom prst="rect">
              <a:avLst/>
            </a:prstGeom>
            <a:ln>
              <a:solidFill>
                <a:schemeClr val="tx1"/>
              </a:solidFill>
            </a:ln>
          </p:spPr>
        </p:pic>
        <p:sp>
          <p:nvSpPr>
            <p:cNvPr id="8" name="Ellipse 7"/>
            <p:cNvSpPr/>
            <p:nvPr/>
          </p:nvSpPr>
          <p:spPr>
            <a:xfrm rot="4560771">
              <a:off x="964297" y="1972610"/>
              <a:ext cx="2298393" cy="607001"/>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9" name="Grafik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26896" y="1363383"/>
            <a:ext cx="2154354" cy="4728240"/>
          </a:xfrm>
          <a:prstGeom prst="rect">
            <a:avLst/>
          </a:prstGeom>
          <a:ln>
            <a:solidFill>
              <a:schemeClr val="accent3">
                <a:lumMod val="50000"/>
              </a:schemeClr>
            </a:solidFill>
          </a:ln>
        </p:spPr>
      </p:pic>
      <p:sp>
        <p:nvSpPr>
          <p:cNvPr id="10" name="Textplatzhalter 2"/>
          <p:cNvSpPr>
            <a:spLocks noGrp="1"/>
          </p:cNvSpPr>
          <p:nvPr>
            <p:ph type="body" sz="quarter" idx="10"/>
          </p:nvPr>
        </p:nvSpPr>
        <p:spPr>
          <a:xfrm>
            <a:off x="349200" y="964800"/>
            <a:ext cx="7448400" cy="439200"/>
          </a:xfrm>
        </p:spPr>
        <p:txBody>
          <a:bodyPr/>
          <a:lstStyle/>
          <a:p>
            <a:endParaRPr lang="de-DE" dirty="0"/>
          </a:p>
        </p:txBody>
      </p:sp>
    </p:spTree>
    <p:extLst>
      <p:ext uri="{BB962C8B-B14F-4D97-AF65-F5344CB8AC3E}">
        <p14:creationId xmlns:p14="http://schemas.microsoft.com/office/powerpoint/2010/main" val="2048298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Pilotprojekt 2 - Litauen</a:t>
            </a:r>
          </a:p>
        </p:txBody>
      </p:sp>
      <p:sp>
        <p:nvSpPr>
          <p:cNvPr id="3" name="Inhaltsplatzhalter 2"/>
          <p:cNvSpPr>
            <a:spLocks noGrp="1"/>
          </p:cNvSpPr>
          <p:nvPr>
            <p:ph sz="half" idx="1"/>
          </p:nvPr>
        </p:nvSpPr>
        <p:spPr/>
        <p:txBody>
          <a:bodyPr/>
          <a:lstStyle/>
          <a:p>
            <a:pPr>
              <a:spcBef>
                <a:spcPts val="480"/>
              </a:spcBef>
              <a:spcAft>
                <a:spcPts val="600"/>
              </a:spcAft>
            </a:pPr>
            <a:r>
              <a:rPr lang="de-DE" b="1" dirty="0">
                <a:solidFill>
                  <a:srgbClr val="2CAAE1"/>
                </a:solidFill>
              </a:rPr>
              <a:t>Schwerlastverbindung vom Hafen </a:t>
            </a:r>
            <a:r>
              <a:rPr lang="de-DE" b="1" dirty="0" err="1">
                <a:solidFill>
                  <a:srgbClr val="2CAAE1"/>
                </a:solidFill>
              </a:rPr>
              <a:t>Klaipeda</a:t>
            </a:r>
            <a:r>
              <a:rPr lang="de-DE" b="1" dirty="0">
                <a:solidFill>
                  <a:srgbClr val="2CAAE1"/>
                </a:solidFill>
              </a:rPr>
              <a:t> </a:t>
            </a:r>
            <a:br>
              <a:rPr lang="de-DE" b="1" dirty="0">
                <a:solidFill>
                  <a:srgbClr val="2CAAE1"/>
                </a:solidFill>
              </a:rPr>
            </a:br>
            <a:r>
              <a:rPr lang="de-DE" b="1" dirty="0">
                <a:solidFill>
                  <a:srgbClr val="2CAAE1"/>
                </a:solidFill>
              </a:rPr>
              <a:t>in das Hinterland</a:t>
            </a:r>
          </a:p>
          <a:p>
            <a:pPr marL="342900" indent="-342900">
              <a:spcBef>
                <a:spcPts val="480"/>
              </a:spcBef>
              <a:spcAft>
                <a:spcPts val="600"/>
              </a:spcAft>
              <a:buFont typeface="Courier New" panose="02070309020205020404" pitchFamily="49" charset="0"/>
              <a:buChar char="o"/>
            </a:pPr>
            <a:r>
              <a:rPr lang="de-DE" dirty="0"/>
              <a:t>Traglast vieler Brücken liegt bei maximal 200 Tonnen</a:t>
            </a:r>
          </a:p>
          <a:p>
            <a:pPr marL="342900" indent="-342900">
              <a:spcBef>
                <a:spcPts val="480"/>
              </a:spcBef>
              <a:spcAft>
                <a:spcPts val="600"/>
              </a:spcAft>
              <a:buFont typeface="Courier New" panose="02070309020205020404" pitchFamily="49" charset="0"/>
              <a:buChar char="o"/>
            </a:pPr>
            <a:r>
              <a:rPr lang="de-DE" dirty="0"/>
              <a:t>Zu niedrig für viele Schwerlasttransporte</a:t>
            </a:r>
          </a:p>
          <a:p>
            <a:pPr marL="342900" indent="-342900">
              <a:spcBef>
                <a:spcPts val="480"/>
              </a:spcBef>
              <a:spcAft>
                <a:spcPts val="600"/>
              </a:spcAft>
              <a:buFont typeface="Courier New" panose="02070309020205020404" pitchFamily="49" charset="0"/>
              <a:buChar char="o"/>
            </a:pPr>
            <a:r>
              <a:rPr lang="de-DE" dirty="0"/>
              <a:t>Nutzung von Binnenwasserstraßen würde Problem lösen</a:t>
            </a:r>
          </a:p>
          <a:p>
            <a:pPr>
              <a:spcBef>
                <a:spcPts val="0"/>
              </a:spcBef>
            </a:pPr>
            <a:endParaRPr lang="de-DE" sz="1800" u="sng" dirty="0"/>
          </a:p>
          <a:p>
            <a:endParaRPr lang="de-DE" sz="1400" dirty="0"/>
          </a:p>
          <a:p>
            <a:endParaRPr lang="de-DE" dirty="0"/>
          </a:p>
        </p:txBody>
      </p:sp>
      <p:grpSp>
        <p:nvGrpSpPr>
          <p:cNvPr id="6" name="Gruppieren 5"/>
          <p:cNvGrpSpPr/>
          <p:nvPr/>
        </p:nvGrpSpPr>
        <p:grpSpPr>
          <a:xfrm>
            <a:off x="6444666" y="1067056"/>
            <a:ext cx="4622137" cy="2991820"/>
            <a:chOff x="144783" y="1087631"/>
            <a:chExt cx="4252151" cy="3063129"/>
          </a:xfrm>
        </p:grpSpPr>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675" y="1087631"/>
              <a:ext cx="4165259" cy="3063129"/>
            </a:xfrm>
            <a:prstGeom prst="rect">
              <a:avLst/>
            </a:prstGeom>
            <a:ln>
              <a:solidFill>
                <a:schemeClr val="tx1"/>
              </a:solidFill>
            </a:ln>
          </p:spPr>
        </p:pic>
        <p:sp>
          <p:nvSpPr>
            <p:cNvPr id="8" name="Ellipse 7"/>
            <p:cNvSpPr/>
            <p:nvPr/>
          </p:nvSpPr>
          <p:spPr>
            <a:xfrm rot="1659879">
              <a:off x="144783" y="2180341"/>
              <a:ext cx="2620272" cy="882480"/>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9" name="Gruppieren 8"/>
          <p:cNvGrpSpPr/>
          <p:nvPr/>
        </p:nvGrpSpPr>
        <p:grpSpPr>
          <a:xfrm>
            <a:off x="7021107" y="3608215"/>
            <a:ext cx="4476792" cy="2271911"/>
            <a:chOff x="327403" y="3831235"/>
            <a:chExt cx="4442280" cy="2251470"/>
          </a:xfrm>
        </p:grpSpPr>
        <p:pic>
          <p:nvPicPr>
            <p:cNvPr id="10" name="Grafik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403" y="3831235"/>
              <a:ext cx="4419991" cy="2251470"/>
            </a:xfrm>
            <a:prstGeom prst="rect">
              <a:avLst/>
            </a:prstGeom>
            <a:ln>
              <a:solidFill>
                <a:schemeClr val="tx1"/>
              </a:solidFill>
            </a:ln>
          </p:spPr>
        </p:pic>
        <p:sp>
          <p:nvSpPr>
            <p:cNvPr id="11" name="Ellipse 10"/>
            <p:cNvSpPr/>
            <p:nvPr/>
          </p:nvSpPr>
          <p:spPr>
            <a:xfrm rot="472860">
              <a:off x="477969" y="5126403"/>
              <a:ext cx="4291714" cy="737527"/>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2" name="Textplatzhalter 2"/>
          <p:cNvSpPr>
            <a:spLocks noGrp="1"/>
          </p:cNvSpPr>
          <p:nvPr>
            <p:ph type="body" sz="quarter" idx="10"/>
          </p:nvPr>
        </p:nvSpPr>
        <p:spPr>
          <a:xfrm>
            <a:off x="349200" y="964800"/>
            <a:ext cx="7448400" cy="439200"/>
          </a:xfrm>
        </p:spPr>
        <p:txBody>
          <a:bodyPr/>
          <a:lstStyle/>
          <a:p>
            <a:endParaRPr lang="de-DE" dirty="0"/>
          </a:p>
        </p:txBody>
      </p:sp>
    </p:spTree>
    <p:extLst>
      <p:ext uri="{BB962C8B-B14F-4D97-AF65-F5344CB8AC3E}">
        <p14:creationId xmlns:p14="http://schemas.microsoft.com/office/powerpoint/2010/main" val="4190668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Pilotprojekt 3 - Deutschland</a:t>
            </a:r>
          </a:p>
        </p:txBody>
      </p:sp>
      <p:sp>
        <p:nvSpPr>
          <p:cNvPr id="3" name="Inhaltsplatzhalter 2"/>
          <p:cNvSpPr>
            <a:spLocks noGrp="1"/>
          </p:cNvSpPr>
          <p:nvPr>
            <p:ph sz="half" idx="1"/>
          </p:nvPr>
        </p:nvSpPr>
        <p:spPr/>
        <p:txBody>
          <a:bodyPr/>
          <a:lstStyle/>
          <a:p>
            <a:pPr>
              <a:spcBef>
                <a:spcPts val="480"/>
              </a:spcBef>
              <a:spcAft>
                <a:spcPts val="600"/>
              </a:spcAft>
            </a:pPr>
            <a:r>
              <a:rPr lang="de-DE" b="1" dirty="0">
                <a:solidFill>
                  <a:srgbClr val="2CAAE1"/>
                </a:solidFill>
              </a:rPr>
              <a:t>Digitale Karte mit  Statusinformationen zu Binnenwasserstraßen</a:t>
            </a:r>
          </a:p>
          <a:p>
            <a:pPr marL="342900" indent="-342900">
              <a:spcBef>
                <a:spcPts val="480"/>
              </a:spcBef>
              <a:spcAft>
                <a:spcPts val="600"/>
              </a:spcAft>
              <a:buFont typeface="Courier New" panose="02070309020205020404" pitchFamily="49" charset="0"/>
              <a:buChar char="o"/>
            </a:pPr>
            <a:r>
              <a:rPr lang="de-DE" dirty="0"/>
              <a:t>Fokus: Norddeutsches Kanal-/</a:t>
            </a:r>
            <a:r>
              <a:rPr lang="de-DE" dirty="0" err="1"/>
              <a:t>Flußsystem</a:t>
            </a:r>
            <a:r>
              <a:rPr lang="de-DE" dirty="0"/>
              <a:t/>
            </a:r>
            <a:br>
              <a:rPr lang="de-DE" dirty="0"/>
            </a:br>
            <a:r>
              <a:rPr lang="de-DE" sz="1500" i="1" dirty="0"/>
              <a:t>(u.a. Mittelelandkanal, Elbe-Seitenkanal, Elbe, Weser, </a:t>
            </a:r>
            <a:br>
              <a:rPr lang="de-DE" sz="1500" i="1" dirty="0"/>
            </a:br>
            <a:r>
              <a:rPr lang="de-DE" sz="1500" i="1" dirty="0"/>
              <a:t>Berliner Kanalgebiet)</a:t>
            </a:r>
          </a:p>
          <a:p>
            <a:pPr marL="342900" indent="-342900">
              <a:spcBef>
                <a:spcPts val="480"/>
              </a:spcBef>
              <a:spcAft>
                <a:spcPts val="600"/>
              </a:spcAft>
              <a:buFont typeface="Courier New" panose="02070309020205020404" pitchFamily="49" charset="0"/>
              <a:buChar char="o"/>
            </a:pPr>
            <a:r>
              <a:rPr lang="de-DE" dirty="0" smtClean="0"/>
              <a:t>Informationen zur Infrastruktur</a:t>
            </a:r>
          </a:p>
          <a:p>
            <a:pPr marL="342900" indent="-342900">
              <a:spcBef>
                <a:spcPts val="480"/>
              </a:spcBef>
              <a:spcAft>
                <a:spcPts val="600"/>
              </a:spcAft>
              <a:buFont typeface="Courier New" panose="02070309020205020404" pitchFamily="49" charset="0"/>
              <a:buChar char="o"/>
            </a:pPr>
            <a:r>
              <a:rPr lang="de-DE" dirty="0" smtClean="0"/>
              <a:t>Informationen </a:t>
            </a:r>
            <a:r>
              <a:rPr lang="de-DE" dirty="0"/>
              <a:t>an </a:t>
            </a:r>
            <a:r>
              <a:rPr lang="de-DE" dirty="0" smtClean="0"/>
              <a:t>Schiffsführer (z.B. Wasserstände, Brückendurchfahrtshöhen, Sperrungen, Eiswarnungen etc.)</a:t>
            </a:r>
            <a:endParaRPr lang="de-DE" dirty="0"/>
          </a:p>
          <a:p>
            <a:pPr marL="342900" indent="-342900">
              <a:spcBef>
                <a:spcPts val="480"/>
              </a:spcBef>
              <a:spcAft>
                <a:spcPts val="600"/>
              </a:spcAft>
              <a:buFont typeface="Courier New" panose="02070309020205020404" pitchFamily="49" charset="0"/>
              <a:buChar char="o"/>
            </a:pPr>
            <a:r>
              <a:rPr lang="de-DE" dirty="0" smtClean="0"/>
              <a:t>Schiffspositionen (AIS) </a:t>
            </a:r>
            <a:r>
              <a:rPr lang="de-DE" dirty="0"/>
              <a:t>und </a:t>
            </a:r>
            <a:r>
              <a:rPr lang="de-DE" dirty="0" smtClean="0"/>
              <a:t>Verkehrsaufkommen</a:t>
            </a:r>
          </a:p>
          <a:p>
            <a:pPr>
              <a:spcBef>
                <a:spcPts val="480"/>
              </a:spcBef>
              <a:spcAft>
                <a:spcPts val="600"/>
              </a:spcAft>
            </a:pPr>
            <a:r>
              <a:rPr lang="de-DE" i="1" dirty="0" smtClean="0"/>
              <a:t>…</a:t>
            </a:r>
            <a:r>
              <a:rPr lang="de-DE" i="1" dirty="0"/>
              <a:t>weitere RIS basierte Services möglich</a:t>
            </a:r>
            <a:r>
              <a:rPr lang="de-DE" i="1" dirty="0" smtClean="0"/>
              <a:t>.</a:t>
            </a:r>
            <a:endParaRPr lang="de-DE" i="1" dirty="0"/>
          </a:p>
          <a:p>
            <a:endParaRPr lang="de-DE" dirty="0"/>
          </a:p>
        </p:txBody>
      </p:sp>
      <p:grpSp>
        <p:nvGrpSpPr>
          <p:cNvPr id="6" name="Gruppieren 5"/>
          <p:cNvGrpSpPr/>
          <p:nvPr/>
        </p:nvGrpSpPr>
        <p:grpSpPr>
          <a:xfrm>
            <a:off x="8186556" y="1086424"/>
            <a:ext cx="3944361" cy="4955112"/>
            <a:chOff x="129676" y="1011024"/>
            <a:chExt cx="4106178" cy="5143196"/>
          </a:xfrm>
        </p:grpSpPr>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676" y="1011024"/>
              <a:ext cx="3947654" cy="5143196"/>
            </a:xfrm>
            <a:prstGeom prst="rect">
              <a:avLst/>
            </a:prstGeom>
            <a:ln>
              <a:solidFill>
                <a:schemeClr val="tx1"/>
              </a:solidFill>
            </a:ln>
          </p:spPr>
        </p:pic>
        <p:sp>
          <p:nvSpPr>
            <p:cNvPr id="8" name="Ellipse 7"/>
            <p:cNvSpPr/>
            <p:nvPr/>
          </p:nvSpPr>
          <p:spPr>
            <a:xfrm rot="2654139">
              <a:off x="926505" y="1283742"/>
              <a:ext cx="3309349" cy="2638125"/>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9" name="Grafik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6007" y="3249778"/>
            <a:ext cx="3195606" cy="3064511"/>
          </a:xfrm>
          <a:prstGeom prst="rect">
            <a:avLst/>
          </a:prstGeom>
          <a:ln>
            <a:solidFill>
              <a:schemeClr val="tx1"/>
            </a:solidFill>
          </a:ln>
        </p:spPr>
      </p:pic>
      <p:sp>
        <p:nvSpPr>
          <p:cNvPr id="10" name="Ellipse 9"/>
          <p:cNvSpPr/>
          <p:nvPr/>
        </p:nvSpPr>
        <p:spPr>
          <a:xfrm rot="1119531">
            <a:off x="6571828" y="3276069"/>
            <a:ext cx="3217335" cy="2916445"/>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platzhalter 2"/>
          <p:cNvSpPr>
            <a:spLocks noGrp="1"/>
          </p:cNvSpPr>
          <p:nvPr>
            <p:ph type="body" sz="quarter" idx="10"/>
          </p:nvPr>
        </p:nvSpPr>
        <p:spPr>
          <a:xfrm>
            <a:off x="349200" y="964800"/>
            <a:ext cx="7448400" cy="439200"/>
          </a:xfrm>
        </p:spPr>
        <p:txBody>
          <a:bodyPr/>
          <a:lstStyle/>
          <a:p>
            <a:endParaRPr lang="de-DE" dirty="0"/>
          </a:p>
        </p:txBody>
      </p:sp>
    </p:spTree>
    <p:extLst>
      <p:ext uri="{BB962C8B-B14F-4D97-AF65-F5344CB8AC3E}">
        <p14:creationId xmlns:p14="http://schemas.microsoft.com/office/powerpoint/2010/main" val="1268905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Pilotprojekt 4 – Schweden (Lake </a:t>
            </a:r>
            <a:r>
              <a:rPr lang="de-DE" dirty="0" err="1"/>
              <a:t>Mälaren</a:t>
            </a:r>
            <a:r>
              <a:rPr lang="de-DE" dirty="0"/>
              <a:t>)</a:t>
            </a:r>
          </a:p>
        </p:txBody>
      </p:sp>
      <p:sp>
        <p:nvSpPr>
          <p:cNvPr id="3" name="Inhaltsplatzhalter 2"/>
          <p:cNvSpPr>
            <a:spLocks noGrp="1"/>
          </p:cNvSpPr>
          <p:nvPr>
            <p:ph sz="half" idx="1"/>
          </p:nvPr>
        </p:nvSpPr>
        <p:spPr/>
        <p:txBody>
          <a:bodyPr/>
          <a:lstStyle/>
          <a:p>
            <a:pPr>
              <a:spcBef>
                <a:spcPts val="0"/>
              </a:spcBef>
            </a:pPr>
            <a:r>
              <a:rPr lang="de-DE" b="1" dirty="0">
                <a:solidFill>
                  <a:srgbClr val="2CAAE1"/>
                </a:solidFill>
              </a:rPr>
              <a:t>„Dynamic Zone Management System“ und  Verlagerung von insb. Tanktransporten von der Straße auf die Binnenwasserstraße</a:t>
            </a:r>
          </a:p>
          <a:p>
            <a:pPr marL="342900" indent="-342900">
              <a:buFont typeface="Courier New" panose="02070309020205020404" pitchFamily="49" charset="0"/>
              <a:buChar char="o"/>
            </a:pPr>
            <a:r>
              <a:rPr lang="de-DE" dirty="0"/>
              <a:t>System unterstützt bei Entscheidungen bezüglich Zustand der Wasserstraßen</a:t>
            </a:r>
          </a:p>
          <a:p>
            <a:pPr marL="342900" indent="-342900">
              <a:buFont typeface="Courier New" panose="02070309020205020404" pitchFamily="49" charset="0"/>
              <a:buChar char="o"/>
            </a:pPr>
            <a:r>
              <a:rPr lang="de-DE" dirty="0"/>
              <a:t>Erleichterte Disposition von Binnenschiffen in Zone 1 und Zone 2 (Restriktionen bzgl. Tiefgang)</a:t>
            </a:r>
          </a:p>
          <a:p>
            <a:pPr marL="342900" indent="-342900">
              <a:buFont typeface="Courier New" panose="02070309020205020404" pitchFamily="49" charset="0"/>
              <a:buChar char="o"/>
            </a:pPr>
            <a:r>
              <a:rPr lang="de-DE" dirty="0"/>
              <a:t>Flüssigladung, Baumaterial und Recyclingprodukte von der Straße auf die Wasserstraße</a:t>
            </a:r>
          </a:p>
          <a:p>
            <a:pPr marL="342900" indent="-342900">
              <a:buFont typeface="Courier New" panose="02070309020205020404" pitchFamily="49" charset="0"/>
              <a:buChar char="o"/>
            </a:pPr>
            <a:r>
              <a:rPr lang="de-DE" dirty="0"/>
              <a:t>Entwicklung eines nachhaltigen Distributionsmodells auf dem Lake </a:t>
            </a:r>
            <a:r>
              <a:rPr lang="de-DE" dirty="0" err="1"/>
              <a:t>Mälaren</a:t>
            </a:r>
            <a:endParaRPr lang="de-DE" dirty="0"/>
          </a:p>
          <a:p>
            <a:endParaRPr lang="de-DE" dirty="0"/>
          </a:p>
        </p:txBody>
      </p:sp>
      <p:pic>
        <p:nvPicPr>
          <p:cNvPr id="9" name="Grafik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8155" y="1300157"/>
            <a:ext cx="1966995" cy="5014132"/>
          </a:xfrm>
          <a:prstGeom prst="rect">
            <a:avLst/>
          </a:prstGeom>
          <a:ln>
            <a:solidFill>
              <a:schemeClr val="tx1"/>
            </a:solidFill>
          </a:ln>
        </p:spPr>
      </p:pic>
      <p:grpSp>
        <p:nvGrpSpPr>
          <p:cNvPr id="6" name="Gruppieren 5"/>
          <p:cNvGrpSpPr/>
          <p:nvPr/>
        </p:nvGrpSpPr>
        <p:grpSpPr>
          <a:xfrm>
            <a:off x="6863696" y="1131146"/>
            <a:ext cx="5147635" cy="2487839"/>
            <a:chOff x="615296" y="939105"/>
            <a:chExt cx="5147635" cy="2487839"/>
          </a:xfrm>
        </p:grpSpPr>
        <p:pic>
          <p:nvPicPr>
            <p:cNvPr id="7" name="Grafik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296" y="939105"/>
              <a:ext cx="5117354" cy="2487839"/>
            </a:xfrm>
            <a:prstGeom prst="rect">
              <a:avLst/>
            </a:prstGeom>
            <a:ln>
              <a:solidFill>
                <a:schemeClr val="tx1"/>
              </a:solidFill>
            </a:ln>
          </p:spPr>
        </p:pic>
        <p:sp>
          <p:nvSpPr>
            <p:cNvPr id="8" name="Ellipse 7"/>
            <p:cNvSpPr/>
            <p:nvPr/>
          </p:nvSpPr>
          <p:spPr>
            <a:xfrm rot="472860">
              <a:off x="688555" y="1553631"/>
              <a:ext cx="5074376" cy="1233532"/>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0" name="Textplatzhalter 2"/>
          <p:cNvSpPr>
            <a:spLocks noGrp="1"/>
          </p:cNvSpPr>
          <p:nvPr>
            <p:ph type="body" sz="quarter" idx="10"/>
          </p:nvPr>
        </p:nvSpPr>
        <p:spPr>
          <a:xfrm>
            <a:off x="349200" y="964800"/>
            <a:ext cx="7448400" cy="439200"/>
          </a:xfrm>
        </p:spPr>
        <p:txBody>
          <a:bodyPr/>
          <a:lstStyle/>
          <a:p>
            <a:endParaRPr lang="de-DE" dirty="0"/>
          </a:p>
        </p:txBody>
      </p:sp>
    </p:spTree>
    <p:extLst>
      <p:ext uri="{BB962C8B-B14F-4D97-AF65-F5344CB8AC3E}">
        <p14:creationId xmlns:p14="http://schemas.microsoft.com/office/powerpoint/2010/main" val="1371235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Pilotprojekt 5 – Finnland (</a:t>
            </a:r>
            <a:r>
              <a:rPr lang="de-DE" dirty="0" smtClean="0"/>
              <a:t>Lake </a:t>
            </a:r>
            <a:r>
              <a:rPr lang="de-DE" dirty="0" err="1"/>
              <a:t>Saimaa</a:t>
            </a:r>
            <a:r>
              <a:rPr lang="de-DE" dirty="0"/>
              <a:t>)</a:t>
            </a:r>
          </a:p>
        </p:txBody>
      </p:sp>
      <p:sp>
        <p:nvSpPr>
          <p:cNvPr id="3" name="Inhaltsplatzhalter 2"/>
          <p:cNvSpPr>
            <a:spLocks noGrp="1"/>
          </p:cNvSpPr>
          <p:nvPr>
            <p:ph sz="half" idx="1"/>
          </p:nvPr>
        </p:nvSpPr>
        <p:spPr/>
        <p:txBody>
          <a:bodyPr/>
          <a:lstStyle/>
          <a:p>
            <a:pPr>
              <a:spcBef>
                <a:spcPts val="0"/>
              </a:spcBef>
            </a:pPr>
            <a:r>
              <a:rPr lang="de-DE" b="1" dirty="0">
                <a:solidFill>
                  <a:srgbClr val="2CAAE1"/>
                </a:solidFill>
              </a:rPr>
              <a:t>Informationssystem für den optimieren Transport von Holzprodukten über die Binnenwasserstraße</a:t>
            </a:r>
          </a:p>
          <a:p>
            <a:pPr marL="342900" indent="-342900">
              <a:buFont typeface="Courier New" panose="02070309020205020404" pitchFamily="49" charset="0"/>
              <a:buChar char="o"/>
            </a:pPr>
            <a:r>
              <a:rPr lang="de-DE" dirty="0"/>
              <a:t>Via </a:t>
            </a:r>
            <a:r>
              <a:rPr lang="de-DE" dirty="0" err="1"/>
              <a:t>Saimaa</a:t>
            </a:r>
            <a:r>
              <a:rPr lang="de-DE" dirty="0"/>
              <a:t> Kanal in die Ostsee</a:t>
            </a:r>
          </a:p>
          <a:p>
            <a:pPr marL="342900" indent="-342900">
              <a:buFont typeface="Courier New" panose="02070309020205020404" pitchFamily="49" charset="0"/>
              <a:buChar char="o"/>
            </a:pPr>
            <a:r>
              <a:rPr lang="de-DE" dirty="0"/>
              <a:t>Herausforderungen aufgrund extremer Wetterbedingungen</a:t>
            </a:r>
          </a:p>
          <a:p>
            <a:pPr marL="342900" indent="-342900">
              <a:buFont typeface="Courier New" panose="02070309020205020404" pitchFamily="49" charset="0"/>
              <a:buChar char="o"/>
            </a:pPr>
            <a:r>
              <a:rPr lang="de-DE" dirty="0"/>
              <a:t>Lange Eis-Saison</a:t>
            </a:r>
          </a:p>
          <a:p>
            <a:pPr marL="342900" indent="-342900">
              <a:buFont typeface="Courier New" panose="02070309020205020404" pitchFamily="49" charset="0"/>
              <a:buChar char="o"/>
            </a:pPr>
            <a:r>
              <a:rPr lang="de-DE" dirty="0"/>
              <a:t>Empfindliche Flora &amp; Fauna</a:t>
            </a:r>
          </a:p>
          <a:p>
            <a:pPr marL="342900" indent="-342900">
              <a:buFont typeface="Wingdings" panose="05000000000000000000" pitchFamily="2" charset="2"/>
              <a:buChar char="Ø"/>
            </a:pPr>
            <a:r>
              <a:rPr lang="de-DE" dirty="0"/>
              <a:t>Sensoren-System für Umwelt- und Transportdaten</a:t>
            </a:r>
          </a:p>
          <a:p>
            <a:pPr marL="285750" indent="-285750">
              <a:buFont typeface="Wingdings" panose="05000000000000000000" pitchFamily="2" charset="2"/>
              <a:buChar char="Ø"/>
            </a:pPr>
            <a:r>
              <a:rPr lang="de-DE" dirty="0"/>
              <a:t>Digitalisierung</a:t>
            </a:r>
          </a:p>
          <a:p>
            <a:endParaRPr lang="de-DE" dirty="0"/>
          </a:p>
        </p:txBody>
      </p:sp>
      <p:pic>
        <p:nvPicPr>
          <p:cNvPr id="6" name="Grafik 5"/>
          <p:cNvPicPr>
            <a:picLocks noChangeAspect="1"/>
          </p:cNvPicPr>
          <p:nvPr/>
        </p:nvPicPr>
        <p:blipFill>
          <a:blip r:embed="rId3"/>
          <a:stretch>
            <a:fillRect/>
          </a:stretch>
        </p:blipFill>
        <p:spPr>
          <a:xfrm>
            <a:off x="6487045" y="1191641"/>
            <a:ext cx="2622080" cy="5122648"/>
          </a:xfrm>
          <a:prstGeom prst="rect">
            <a:avLst/>
          </a:prstGeom>
          <a:ln>
            <a:solidFill>
              <a:schemeClr val="tx1"/>
            </a:solidFill>
          </a:ln>
        </p:spPr>
      </p:pic>
      <p:grpSp>
        <p:nvGrpSpPr>
          <p:cNvPr id="7" name="Gruppieren 6"/>
          <p:cNvGrpSpPr/>
          <p:nvPr/>
        </p:nvGrpSpPr>
        <p:grpSpPr>
          <a:xfrm>
            <a:off x="7387537" y="1257970"/>
            <a:ext cx="4179040" cy="2588931"/>
            <a:chOff x="1132168" y="1005434"/>
            <a:chExt cx="4179040" cy="2588931"/>
          </a:xfrm>
        </p:grpSpPr>
        <p:pic>
          <p:nvPicPr>
            <p:cNvPr id="8" name="Grafik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2168" y="1060536"/>
              <a:ext cx="4179040" cy="2533829"/>
            </a:xfrm>
            <a:prstGeom prst="rect">
              <a:avLst/>
            </a:prstGeom>
            <a:ln>
              <a:solidFill>
                <a:schemeClr val="tx1"/>
              </a:solidFill>
            </a:ln>
          </p:spPr>
        </p:pic>
        <p:sp>
          <p:nvSpPr>
            <p:cNvPr id="9" name="Ellipse 8"/>
            <p:cNvSpPr/>
            <p:nvPr/>
          </p:nvSpPr>
          <p:spPr>
            <a:xfrm rot="4235589">
              <a:off x="3694896" y="1679265"/>
              <a:ext cx="1979259" cy="631597"/>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0" name="Gruppieren 9"/>
          <p:cNvGrpSpPr/>
          <p:nvPr/>
        </p:nvGrpSpPr>
        <p:grpSpPr>
          <a:xfrm>
            <a:off x="8966277" y="3752965"/>
            <a:ext cx="2063972" cy="2239766"/>
            <a:chOff x="2645594" y="3319214"/>
            <a:chExt cx="2063972" cy="2239766"/>
          </a:xfrm>
        </p:grpSpPr>
        <p:pic>
          <p:nvPicPr>
            <p:cNvPr id="11" name="Grafik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45594" y="3319214"/>
              <a:ext cx="2063697" cy="2239766"/>
            </a:xfrm>
            <a:prstGeom prst="rect">
              <a:avLst/>
            </a:prstGeom>
            <a:ln>
              <a:solidFill>
                <a:schemeClr val="tx1"/>
              </a:solidFill>
            </a:ln>
          </p:spPr>
        </p:pic>
        <p:sp>
          <p:nvSpPr>
            <p:cNvPr id="12" name="Ellipse 11"/>
            <p:cNvSpPr/>
            <p:nvPr/>
          </p:nvSpPr>
          <p:spPr>
            <a:xfrm rot="2358956">
              <a:off x="3274882" y="4894663"/>
              <a:ext cx="1434684" cy="236586"/>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3" name="Textplatzhalter 2"/>
          <p:cNvSpPr>
            <a:spLocks noGrp="1"/>
          </p:cNvSpPr>
          <p:nvPr>
            <p:ph type="body" sz="quarter" idx="10"/>
          </p:nvPr>
        </p:nvSpPr>
        <p:spPr>
          <a:xfrm>
            <a:off x="349200" y="964800"/>
            <a:ext cx="7448400" cy="439200"/>
          </a:xfrm>
        </p:spPr>
        <p:txBody>
          <a:bodyPr/>
          <a:lstStyle/>
          <a:p>
            <a:endParaRPr lang="de-DE" dirty="0"/>
          </a:p>
        </p:txBody>
      </p:sp>
    </p:spTree>
    <p:extLst>
      <p:ext uri="{BB962C8B-B14F-4D97-AF65-F5344CB8AC3E}">
        <p14:creationId xmlns:p14="http://schemas.microsoft.com/office/powerpoint/2010/main" val="4264712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Das EMMA Projekt</a:t>
            </a:r>
          </a:p>
        </p:txBody>
      </p:sp>
      <p:sp>
        <p:nvSpPr>
          <p:cNvPr id="7" name="Textplatzhalter 6"/>
          <p:cNvSpPr>
            <a:spLocks noGrp="1"/>
          </p:cNvSpPr>
          <p:nvPr>
            <p:ph type="body" sz="quarter" idx="10"/>
          </p:nvPr>
        </p:nvSpPr>
        <p:spPr/>
        <p:txBody>
          <a:bodyPr/>
          <a:lstStyle/>
          <a:p>
            <a:r>
              <a:rPr lang="de-DE" dirty="0"/>
              <a:t>Ergebnisse</a:t>
            </a:r>
          </a:p>
          <a:p>
            <a:endParaRPr lang="de-DE" dirty="0"/>
          </a:p>
        </p:txBody>
      </p:sp>
      <p:sp>
        <p:nvSpPr>
          <p:cNvPr id="8" name="Textplatzhalter 7"/>
          <p:cNvSpPr>
            <a:spLocks noGrp="1"/>
          </p:cNvSpPr>
          <p:nvPr>
            <p:ph type="body" sz="quarter" idx="11"/>
          </p:nvPr>
        </p:nvSpPr>
        <p:spPr/>
        <p:txBody>
          <a:bodyPr>
            <a:normAutofit fontScale="92500"/>
          </a:bodyPr>
          <a:lstStyle/>
          <a:p>
            <a:pPr marL="342900" indent="-342900">
              <a:spcAft>
                <a:spcPts val="600"/>
              </a:spcAft>
              <a:buFont typeface="Courier New" panose="02070309020205020404" pitchFamily="49" charset="0"/>
              <a:buChar char="o"/>
            </a:pPr>
            <a:r>
              <a:rPr lang="de-DE" sz="2200" dirty="0"/>
              <a:t>Die Binnen- und Küstenseeschifffahrt hat maßgeschneiderte und wirtschaftliche Transportlösungen entwickelt und deren Durchführbarkeit demonstriert</a:t>
            </a:r>
          </a:p>
          <a:p>
            <a:pPr marL="342900" indent="-342900">
              <a:spcAft>
                <a:spcPts val="600"/>
              </a:spcAft>
              <a:buFont typeface="Courier New" panose="02070309020205020404" pitchFamily="49" charset="0"/>
              <a:buChar char="o"/>
            </a:pPr>
            <a:r>
              <a:rPr lang="de-DE" sz="2200" dirty="0"/>
              <a:t>Wirtschaftliche Transportketten inkl. Binnen- und Küstenseeschifffahrt sind bei Verladern bekannt und werden in Erwägung gezogen</a:t>
            </a:r>
          </a:p>
          <a:p>
            <a:pPr marL="342900" indent="-342900">
              <a:spcAft>
                <a:spcPts val="600"/>
              </a:spcAft>
              <a:buFont typeface="Courier New" panose="02070309020205020404" pitchFamily="49" charset="0"/>
              <a:buChar char="o"/>
            </a:pPr>
            <a:r>
              <a:rPr lang="de-DE" sz="2200" dirty="0"/>
              <a:t>Eine gestärkte Interessensvertretung der Branche</a:t>
            </a:r>
          </a:p>
          <a:p>
            <a:pPr marL="908050" lvl="2" indent="-342900"/>
            <a:r>
              <a:rPr lang="de-DE" sz="1900" dirty="0"/>
              <a:t>Gestärkte Zusammenarbeit der regionalen und nationalen Verbände und Vereine mit europäischen Institutionen</a:t>
            </a:r>
          </a:p>
          <a:p>
            <a:pPr marL="908050" lvl="2" indent="-342900"/>
            <a:r>
              <a:rPr lang="de-DE" sz="1900" dirty="0"/>
              <a:t>Die Struktur der SPCs unterstützt die weitere Entwicklung</a:t>
            </a:r>
          </a:p>
          <a:p>
            <a:pPr marL="342900" indent="-342900">
              <a:spcAft>
                <a:spcPts val="600"/>
              </a:spcAft>
              <a:buFont typeface="Courier New" panose="02070309020205020404" pitchFamily="49" charset="0"/>
              <a:buChar char="o"/>
            </a:pPr>
            <a:r>
              <a:rPr lang="de-DE" sz="2200" dirty="0"/>
              <a:t>Eine Wissensdatenbank für weitere Initiativen steht bereit</a:t>
            </a:r>
          </a:p>
          <a:p>
            <a:pPr marL="342900" indent="-342900"/>
            <a:endParaRPr lang="de-DE" dirty="0"/>
          </a:p>
          <a:p>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422" y="1989634"/>
            <a:ext cx="2809875" cy="2809875"/>
          </a:xfrm>
          <a:prstGeom prst="rect">
            <a:avLst/>
          </a:prstGeom>
        </p:spPr>
      </p:pic>
    </p:spTree>
    <p:extLst>
      <p:ext uri="{BB962C8B-B14F-4D97-AF65-F5344CB8AC3E}">
        <p14:creationId xmlns:p14="http://schemas.microsoft.com/office/powerpoint/2010/main" val="2573809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Danke für Ihre Aufmerksamkeit!</a:t>
            </a:r>
          </a:p>
        </p:txBody>
      </p:sp>
      <p:sp>
        <p:nvSpPr>
          <p:cNvPr id="6" name="Textplatzhalter 6"/>
          <p:cNvSpPr>
            <a:spLocks noGrp="1"/>
          </p:cNvSpPr>
          <p:nvPr>
            <p:ph type="body" sz="quarter" idx="11"/>
          </p:nvPr>
        </p:nvSpPr>
        <p:spPr/>
        <p:txBody>
          <a:bodyPr/>
          <a:lstStyle/>
          <a:p>
            <a:r>
              <a:rPr lang="de-DE" sz="2000" dirty="0"/>
              <a:t>Stefan Breitenbach</a:t>
            </a:r>
          </a:p>
          <a:p>
            <a:r>
              <a:rPr lang="de-DE" sz="1400" dirty="0"/>
              <a:t>Leiter Projektentwicklung</a:t>
            </a:r>
          </a:p>
          <a:p>
            <a:r>
              <a:rPr lang="de-DE" sz="1400" dirty="0"/>
              <a:t>Hafen Hamburg Marketing e.V.</a:t>
            </a:r>
          </a:p>
          <a:p>
            <a:endParaRPr lang="de-DE" dirty="0"/>
          </a:p>
        </p:txBody>
      </p:sp>
      <p:sp>
        <p:nvSpPr>
          <p:cNvPr id="2" name="Textplatzhalter 1"/>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207816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Tagesordnung</a:t>
            </a:r>
          </a:p>
        </p:txBody>
      </p:sp>
      <p:sp>
        <p:nvSpPr>
          <p:cNvPr id="12" name="Textplatzhalter 11"/>
          <p:cNvSpPr>
            <a:spLocks noGrp="1"/>
          </p:cNvSpPr>
          <p:nvPr>
            <p:ph type="body" sz="quarter" idx="11"/>
          </p:nvPr>
        </p:nvSpPr>
        <p:spPr/>
        <p:txBody>
          <a:bodyPr/>
          <a:lstStyle/>
          <a:p>
            <a:pPr marL="457200" indent="-457200">
              <a:lnSpc>
                <a:spcPct val="200000"/>
              </a:lnSpc>
              <a:buFont typeface="+mj-lt"/>
              <a:buAutoNum type="arabicPeriod"/>
            </a:pPr>
            <a:r>
              <a:rPr lang="de-DE" dirty="0"/>
              <a:t>Hintergrund zur Projektbeantragung „EMMA</a:t>
            </a:r>
            <a:r>
              <a:rPr lang="de-DE" dirty="0" smtClean="0"/>
              <a:t>“</a:t>
            </a:r>
            <a:endParaRPr lang="de-DE" dirty="0"/>
          </a:p>
          <a:p>
            <a:pPr marL="457200" indent="-457200">
              <a:lnSpc>
                <a:spcPct val="200000"/>
              </a:lnSpc>
              <a:buFont typeface="+mj-lt"/>
              <a:buAutoNum type="arabicPeriod"/>
            </a:pPr>
            <a:r>
              <a:rPr lang="de-DE" dirty="0"/>
              <a:t>Das EMMA Projekt im Detail</a:t>
            </a:r>
          </a:p>
          <a:p>
            <a:pPr marL="457200" indent="-457200">
              <a:lnSpc>
                <a:spcPct val="200000"/>
              </a:lnSpc>
              <a:buFont typeface="+mj-lt"/>
              <a:buAutoNum type="arabicPeriod"/>
            </a:pPr>
            <a:r>
              <a:rPr lang="de-DE" dirty="0" smtClean="0"/>
              <a:t>Der Mehrwert des Projektes</a:t>
            </a:r>
            <a:endParaRPr lang="de-DE" dirty="0"/>
          </a:p>
          <a:p>
            <a:pPr marL="457200" indent="-457200">
              <a:lnSpc>
                <a:spcPct val="200000"/>
              </a:lnSpc>
              <a:buFont typeface="+mj-lt"/>
              <a:buAutoNum type="arabicPeriod"/>
            </a:pPr>
            <a:endParaRPr lang="de-DE" dirty="0"/>
          </a:p>
          <a:p>
            <a:endParaRPr lang="de-DE" dirty="0"/>
          </a:p>
        </p:txBody>
      </p:sp>
      <p:cxnSp>
        <p:nvCxnSpPr>
          <p:cNvPr id="5" name="Gerader Verbinder 6"/>
          <p:cNvCxnSpPr/>
          <p:nvPr/>
        </p:nvCxnSpPr>
        <p:spPr>
          <a:xfrm>
            <a:off x="360867" y="2277666"/>
            <a:ext cx="7353242" cy="11850"/>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 name="Gerader Verbinder 6"/>
          <p:cNvCxnSpPr/>
          <p:nvPr/>
        </p:nvCxnSpPr>
        <p:spPr>
          <a:xfrm>
            <a:off x="371717" y="3069754"/>
            <a:ext cx="7353242" cy="11850"/>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 name="Gerader Verbinder 6"/>
          <p:cNvCxnSpPr/>
          <p:nvPr/>
        </p:nvCxnSpPr>
        <p:spPr>
          <a:xfrm>
            <a:off x="339844" y="3861842"/>
            <a:ext cx="7353242" cy="11850"/>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pic>
        <p:nvPicPr>
          <p:cNvPr id="11" name="Grafik 5"/>
          <p:cNvPicPr>
            <a:picLocks noChangeAspect="1"/>
          </p:cNvPicPr>
          <p:nvPr/>
        </p:nvPicPr>
        <p:blipFill rotWithShape="1">
          <a:blip r:embed="rId2" cstate="screen">
            <a:extLst>
              <a:ext uri="{28A0092B-C50C-407E-A947-70E740481C1C}">
                <a14:useLocalDpi xmlns:a14="http://schemas.microsoft.com/office/drawing/2010/main"/>
              </a:ext>
            </a:extLst>
          </a:blip>
          <a:srcRect t="-1143" b="-1"/>
          <a:stretch/>
        </p:blipFill>
        <p:spPr>
          <a:xfrm>
            <a:off x="9385593" y="1561671"/>
            <a:ext cx="2483747" cy="4572001"/>
          </a:xfrm>
          <a:prstGeom prst="rect">
            <a:avLst/>
          </a:prstGeom>
        </p:spPr>
      </p:pic>
    </p:spTree>
    <p:extLst>
      <p:ext uri="{BB962C8B-B14F-4D97-AF65-F5344CB8AC3E}">
        <p14:creationId xmlns:p14="http://schemas.microsoft.com/office/powerpoint/2010/main" val="1644660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p:cNvPicPr>
          <p:nvPr/>
        </p:nvPicPr>
        <p:blipFill>
          <a:blip r:embed="rId3"/>
          <a:stretch>
            <a:fillRect/>
          </a:stretch>
        </p:blipFill>
        <p:spPr>
          <a:xfrm>
            <a:off x="126000" y="1069200"/>
            <a:ext cx="11919600" cy="5079600"/>
          </a:xfrm>
          <a:prstGeom prst="rect">
            <a:avLst/>
          </a:prstGeom>
          <a:ln>
            <a:noFill/>
          </a:ln>
          <a:effectLst>
            <a:softEdge rad="112500"/>
          </a:effectLst>
        </p:spPr>
      </p:pic>
      <p:sp>
        <p:nvSpPr>
          <p:cNvPr id="6" name="Text Box 288"/>
          <p:cNvSpPr txBox="1">
            <a:spLocks noChangeArrowheads="1"/>
          </p:cNvSpPr>
          <p:nvPr/>
        </p:nvSpPr>
        <p:spPr bwMode="auto">
          <a:xfrm>
            <a:off x="1568521" y="1269554"/>
            <a:ext cx="9144000" cy="461665"/>
          </a:xfrm>
          <a:prstGeom prst="rect">
            <a:avLst/>
          </a:prstGeom>
          <a:solidFill>
            <a:srgbClr val="00B0F0"/>
          </a:solidFill>
          <a:ln w="9525">
            <a:solidFill>
              <a:srgbClr val="00507F"/>
            </a:solidFill>
            <a:prstDash val="solid"/>
          </a:ln>
        </p:spPr>
        <p:txBody>
          <a:bodyPr wrap="square" lIns="0" rIns="0" rtlCol="0">
            <a:spAutoFit/>
          </a:bodyPr>
          <a:lstStyle>
            <a:defPPr>
              <a:defRPr lang="de-DE"/>
            </a:defPPr>
            <a:lvl1pPr marL="0" algn="ctr" defTabSz="914400" eaLnBrk="1" latinLnBrk="0" hangingPunct="1">
              <a:defRPr sz="1800" b="1">
                <a:solidFill>
                  <a:srgbClr val="FFFFFF"/>
                </a:solidFill>
                <a:latin typeface="+mn-lt"/>
                <a:ea typeface="ＭＳ Ｐゴシック" pitchFamily="34" charset="-128"/>
              </a:defRPr>
            </a:lvl1pPr>
            <a:lvl2pPr defTabSz="914400" eaLnBrk="1" latinLnBrk="0" hangingPunct="1">
              <a:defRPr sz="1800">
                <a:latin typeface="+mn-lt"/>
                <a:ea typeface="+mn-ea"/>
                <a:cs typeface="+mn-cs"/>
              </a:defRPr>
            </a:lvl2pPr>
            <a:lvl3pPr defTabSz="914400" eaLnBrk="1" latinLnBrk="0" hangingPunct="1">
              <a:defRPr sz="1800">
                <a:latin typeface="+mn-lt"/>
                <a:ea typeface="+mn-ea"/>
                <a:cs typeface="+mn-cs"/>
              </a:defRPr>
            </a:lvl3pPr>
            <a:lvl4pPr defTabSz="914400" eaLnBrk="1" latinLnBrk="0" hangingPunct="1">
              <a:defRPr sz="1800">
                <a:latin typeface="+mn-lt"/>
                <a:ea typeface="+mn-ea"/>
                <a:cs typeface="+mn-cs"/>
              </a:defRPr>
            </a:lvl4pPr>
            <a:lvl5pPr defTabSz="914400" eaLnBrk="1" latinLnBrk="0" hangingPunct="1">
              <a:defRPr sz="1800">
                <a:latin typeface="+mn-lt"/>
                <a:ea typeface="+mn-ea"/>
                <a:cs typeface="+mn-cs"/>
              </a:defRPr>
            </a:lvl5pPr>
            <a:lvl6pPr defTabSz="914400">
              <a:defRPr sz="1800">
                <a:latin typeface="+mn-lt"/>
                <a:ea typeface="+mn-ea"/>
                <a:cs typeface="+mn-cs"/>
              </a:defRPr>
            </a:lvl6pPr>
            <a:lvl7pPr defTabSz="914400">
              <a:defRPr sz="1800">
                <a:latin typeface="+mn-lt"/>
                <a:ea typeface="+mn-ea"/>
                <a:cs typeface="+mn-cs"/>
              </a:defRPr>
            </a:lvl7pPr>
            <a:lvl8pPr defTabSz="914400">
              <a:defRPr sz="1800">
                <a:latin typeface="+mn-lt"/>
                <a:ea typeface="+mn-ea"/>
                <a:cs typeface="+mn-cs"/>
              </a:defRPr>
            </a:lvl8pPr>
            <a:lvl9pPr defTabSz="914400">
              <a:defRPr sz="1800">
                <a:latin typeface="+mn-lt"/>
                <a:ea typeface="+mn-ea"/>
                <a:cs typeface="+mn-cs"/>
              </a:defRPr>
            </a:lvl9pPr>
          </a:lstStyle>
          <a:p>
            <a:r>
              <a:rPr lang="de-DE" altLang="de-DE" sz="2400" b="0" dirty="0" smtClean="0"/>
              <a:t>Vor jeder Fahrt sind zwei Fragen von entscheidender Bedeutung:</a:t>
            </a:r>
            <a:endParaRPr lang="de-DE" altLang="de-DE" sz="2400" b="0" dirty="0"/>
          </a:p>
        </p:txBody>
      </p:sp>
      <p:sp>
        <p:nvSpPr>
          <p:cNvPr id="8" name="Text Box 289"/>
          <p:cNvSpPr txBox="1">
            <a:spLocks noChangeArrowheads="1"/>
          </p:cNvSpPr>
          <p:nvPr/>
        </p:nvSpPr>
        <p:spPr bwMode="auto">
          <a:xfrm>
            <a:off x="5736109" y="1979577"/>
            <a:ext cx="6019800" cy="677108"/>
          </a:xfrm>
          <a:prstGeom prst="rect">
            <a:avLst/>
          </a:prstGeom>
          <a:solidFill>
            <a:srgbClr val="2CAAE1"/>
          </a:solidFill>
          <a:ln w="9525">
            <a:solidFill>
              <a:srgbClr val="00507F"/>
            </a:solidFill>
            <a:prstDash val="solid"/>
          </a:ln>
        </p:spPr>
        <p:txBody>
          <a:bodyPr wrap="square" lIns="108000" rIns="108000" rtlCol="0">
            <a:spAutoFit/>
          </a:bodyPr>
          <a:lstStyle>
            <a:defPPr>
              <a:defRPr lang="de-DE"/>
            </a:defPPr>
            <a:lvl1pPr marL="0" algn="ctr" defTabSz="914400" eaLnBrk="1" latinLnBrk="0" hangingPunct="1">
              <a:defRPr sz="2400" b="0">
                <a:solidFill>
                  <a:srgbClr val="FFFFFF"/>
                </a:solidFill>
                <a:latin typeface="+mn-lt"/>
                <a:ea typeface="ＭＳ Ｐゴシック" pitchFamily="34" charset="-128"/>
              </a:defRPr>
            </a:lvl1pPr>
            <a:lvl2pPr defTabSz="914400" eaLnBrk="1" latinLnBrk="0" hangingPunct="1">
              <a:defRPr sz="1800">
                <a:latin typeface="+mn-lt"/>
                <a:ea typeface="+mn-ea"/>
                <a:cs typeface="+mn-cs"/>
              </a:defRPr>
            </a:lvl2pPr>
            <a:lvl3pPr defTabSz="914400" eaLnBrk="1" latinLnBrk="0" hangingPunct="1">
              <a:defRPr sz="1800">
                <a:latin typeface="+mn-lt"/>
                <a:ea typeface="+mn-ea"/>
                <a:cs typeface="+mn-cs"/>
              </a:defRPr>
            </a:lvl3pPr>
            <a:lvl4pPr defTabSz="914400" eaLnBrk="1" latinLnBrk="0" hangingPunct="1">
              <a:defRPr sz="1800">
                <a:latin typeface="+mn-lt"/>
                <a:ea typeface="+mn-ea"/>
                <a:cs typeface="+mn-cs"/>
              </a:defRPr>
            </a:lvl4pPr>
            <a:lvl5pPr defTabSz="914400" eaLnBrk="1" latinLnBrk="0" hangingPunct="1">
              <a:defRPr sz="1800">
                <a:latin typeface="+mn-lt"/>
                <a:ea typeface="+mn-ea"/>
                <a:cs typeface="+mn-cs"/>
              </a:defRPr>
            </a:lvl5pPr>
            <a:lvl6pPr defTabSz="914400">
              <a:defRPr sz="1800">
                <a:latin typeface="+mn-lt"/>
                <a:ea typeface="+mn-ea"/>
                <a:cs typeface="+mn-cs"/>
              </a:defRPr>
            </a:lvl6pPr>
            <a:lvl7pPr defTabSz="914400">
              <a:defRPr sz="1800">
                <a:latin typeface="+mn-lt"/>
                <a:ea typeface="+mn-ea"/>
                <a:cs typeface="+mn-cs"/>
              </a:defRPr>
            </a:lvl7pPr>
            <a:lvl8pPr defTabSz="914400">
              <a:defRPr sz="1800">
                <a:latin typeface="+mn-lt"/>
                <a:ea typeface="+mn-ea"/>
                <a:cs typeface="+mn-cs"/>
              </a:defRPr>
            </a:lvl8pPr>
            <a:lvl9pPr defTabSz="914400">
              <a:defRPr sz="1800">
                <a:latin typeface="+mn-lt"/>
                <a:ea typeface="+mn-ea"/>
                <a:cs typeface="+mn-cs"/>
              </a:defRPr>
            </a:lvl9pPr>
          </a:lstStyle>
          <a:p>
            <a:pPr algn="l"/>
            <a:r>
              <a:rPr lang="de-DE" altLang="de-DE" sz="2000" b="1" dirty="0"/>
              <a:t>Wann werde ich ankommen? </a:t>
            </a:r>
          </a:p>
          <a:p>
            <a:pPr lvl="1"/>
            <a:r>
              <a:rPr lang="de-DE" altLang="de-DE" dirty="0" smtClean="0">
                <a:solidFill>
                  <a:srgbClr val="CDCDCD"/>
                </a:solidFill>
              </a:rPr>
              <a:t>Gibt </a:t>
            </a:r>
            <a:r>
              <a:rPr lang="de-DE" altLang="de-DE" dirty="0">
                <a:solidFill>
                  <a:srgbClr val="CDCDCD"/>
                </a:solidFill>
              </a:rPr>
              <a:t>es auf der Strecke </a:t>
            </a:r>
            <a:r>
              <a:rPr lang="de-DE" altLang="de-DE" dirty="0" smtClean="0">
                <a:solidFill>
                  <a:srgbClr val="CDCDCD"/>
                </a:solidFill>
              </a:rPr>
              <a:t>Behinderungen…</a:t>
            </a:r>
            <a:endParaRPr lang="de-DE" altLang="de-DE" dirty="0">
              <a:solidFill>
                <a:srgbClr val="CDCDCD"/>
              </a:solidFill>
            </a:endParaRPr>
          </a:p>
        </p:txBody>
      </p:sp>
      <p:sp>
        <p:nvSpPr>
          <p:cNvPr id="9" name="Text Box 290"/>
          <p:cNvSpPr txBox="1">
            <a:spLocks noChangeArrowheads="1"/>
          </p:cNvSpPr>
          <p:nvPr/>
        </p:nvSpPr>
        <p:spPr bwMode="auto">
          <a:xfrm>
            <a:off x="349320" y="5121147"/>
            <a:ext cx="6681990" cy="677108"/>
          </a:xfrm>
          <a:prstGeom prst="rect">
            <a:avLst/>
          </a:prstGeom>
          <a:solidFill>
            <a:srgbClr val="00B0F0"/>
          </a:solidFill>
          <a:ln w="9525">
            <a:solidFill>
              <a:srgbClr val="00507F"/>
            </a:solidFill>
            <a:prstDash val="solid"/>
          </a:ln>
        </p:spPr>
        <p:txBody>
          <a:bodyPr wrap="square" lIns="108000" rIns="108000" rtlCol="0">
            <a:spAutoFit/>
          </a:bodyPr>
          <a:lstStyle>
            <a:defPPr>
              <a:defRPr lang="de-DE"/>
            </a:defPPr>
            <a:lvl1pPr marL="0" algn="ctr" defTabSz="914400" eaLnBrk="1" latinLnBrk="0" hangingPunct="1">
              <a:defRPr sz="2400" b="0">
                <a:solidFill>
                  <a:srgbClr val="FFFFFF"/>
                </a:solidFill>
                <a:latin typeface="+mn-lt"/>
                <a:ea typeface="ＭＳ Ｐゴシック" pitchFamily="34" charset="-128"/>
              </a:defRPr>
            </a:lvl1pPr>
            <a:lvl2pPr lvl="1" defTabSz="914400" eaLnBrk="1" latinLnBrk="0" hangingPunct="1">
              <a:defRPr sz="1800">
                <a:latin typeface="+mn-lt"/>
                <a:ea typeface="+mn-ea"/>
                <a:cs typeface="+mn-cs"/>
              </a:defRPr>
            </a:lvl2pPr>
            <a:lvl3pPr defTabSz="914400" eaLnBrk="1" latinLnBrk="0" hangingPunct="1">
              <a:defRPr sz="1800">
                <a:latin typeface="+mn-lt"/>
                <a:ea typeface="+mn-ea"/>
                <a:cs typeface="+mn-cs"/>
              </a:defRPr>
            </a:lvl3pPr>
            <a:lvl4pPr defTabSz="914400" eaLnBrk="1" latinLnBrk="0" hangingPunct="1">
              <a:defRPr sz="1800">
                <a:latin typeface="+mn-lt"/>
                <a:ea typeface="+mn-ea"/>
                <a:cs typeface="+mn-cs"/>
              </a:defRPr>
            </a:lvl4pPr>
            <a:lvl5pPr defTabSz="914400" eaLnBrk="1" latinLnBrk="0" hangingPunct="1">
              <a:defRPr sz="1800">
                <a:latin typeface="+mn-lt"/>
                <a:ea typeface="+mn-ea"/>
                <a:cs typeface="+mn-cs"/>
              </a:defRPr>
            </a:lvl5pPr>
            <a:lvl6pPr defTabSz="914400">
              <a:defRPr sz="1800">
                <a:latin typeface="+mn-lt"/>
                <a:ea typeface="+mn-ea"/>
                <a:cs typeface="+mn-cs"/>
              </a:defRPr>
            </a:lvl6pPr>
            <a:lvl7pPr defTabSz="914400">
              <a:defRPr sz="1800">
                <a:latin typeface="+mn-lt"/>
                <a:ea typeface="+mn-ea"/>
                <a:cs typeface="+mn-cs"/>
              </a:defRPr>
            </a:lvl7pPr>
            <a:lvl8pPr defTabSz="914400">
              <a:defRPr sz="1800">
                <a:latin typeface="+mn-lt"/>
                <a:ea typeface="+mn-ea"/>
                <a:cs typeface="+mn-cs"/>
              </a:defRPr>
            </a:lvl8pPr>
            <a:lvl9pPr defTabSz="914400">
              <a:defRPr sz="1800">
                <a:latin typeface="+mn-lt"/>
                <a:ea typeface="+mn-ea"/>
                <a:cs typeface="+mn-cs"/>
              </a:defRPr>
            </a:lvl9pPr>
          </a:lstStyle>
          <a:p>
            <a:pPr algn="l"/>
            <a:r>
              <a:rPr lang="de-DE" altLang="de-DE" sz="2000" b="1" dirty="0"/>
              <a:t>Wie tief kann ich mein Schiff abladen?</a:t>
            </a:r>
          </a:p>
          <a:p>
            <a:pPr lvl="1"/>
            <a:r>
              <a:rPr lang="de-DE" altLang="de-DE" dirty="0">
                <a:solidFill>
                  <a:srgbClr val="CDCDCD"/>
                </a:solidFill>
              </a:rPr>
              <a:t>W</a:t>
            </a:r>
            <a:r>
              <a:rPr lang="de-DE" altLang="de-DE" dirty="0" smtClean="0">
                <a:solidFill>
                  <a:srgbClr val="CDCDCD"/>
                </a:solidFill>
              </a:rPr>
              <a:t>as </a:t>
            </a:r>
            <a:r>
              <a:rPr lang="de-DE" altLang="de-DE" dirty="0">
                <a:solidFill>
                  <a:srgbClr val="CDCDCD"/>
                </a:solidFill>
              </a:rPr>
              <a:t>für eine Wassertiefe steht auf der Strecke </a:t>
            </a:r>
            <a:r>
              <a:rPr lang="de-DE" altLang="de-DE" dirty="0" smtClean="0">
                <a:solidFill>
                  <a:srgbClr val="CDCDCD"/>
                </a:solidFill>
              </a:rPr>
              <a:t>zur Verfügung…</a:t>
            </a:r>
            <a:endParaRPr lang="de-DE" altLang="de-DE" dirty="0">
              <a:solidFill>
                <a:srgbClr val="CDCDCD"/>
              </a:solidFill>
            </a:endParaRPr>
          </a:p>
        </p:txBody>
      </p:sp>
    </p:spTree>
    <p:extLst>
      <p:ext uri="{BB962C8B-B14F-4D97-AF65-F5344CB8AC3E}">
        <p14:creationId xmlns:p14="http://schemas.microsoft.com/office/powerpoint/2010/main" val="4058234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Herausforderungen Binnenschifffahrt</a:t>
            </a:r>
          </a:p>
        </p:txBody>
      </p:sp>
      <p:sp>
        <p:nvSpPr>
          <p:cNvPr id="4" name="Textplatzhalter 3"/>
          <p:cNvSpPr>
            <a:spLocks noGrp="1"/>
          </p:cNvSpPr>
          <p:nvPr>
            <p:ph type="body" sz="quarter" idx="11"/>
          </p:nvPr>
        </p:nvSpPr>
        <p:spPr/>
        <p:txBody>
          <a:bodyPr>
            <a:normAutofit/>
          </a:bodyPr>
          <a:lstStyle/>
          <a:p>
            <a:pPr marL="342900" indent="-342900">
              <a:spcAft>
                <a:spcPts val="600"/>
              </a:spcAft>
              <a:buFont typeface="Courier New" panose="02070309020205020404" pitchFamily="49" charset="0"/>
              <a:buChar char="o"/>
            </a:pPr>
            <a:r>
              <a:rPr lang="de-DE" sz="2000" dirty="0"/>
              <a:t>Optimierungswürdige Einbindung der Binnenschifffahrt in Transportketten</a:t>
            </a:r>
          </a:p>
          <a:p>
            <a:pPr marL="342900" indent="-342900">
              <a:spcAft>
                <a:spcPts val="600"/>
              </a:spcAft>
              <a:buFont typeface="Courier New" panose="02070309020205020404" pitchFamily="49" charset="0"/>
              <a:buChar char="o"/>
            </a:pPr>
            <a:r>
              <a:rPr lang="de-DE" sz="2000" dirty="0"/>
              <a:t>Investitions- und Innovationsstau</a:t>
            </a:r>
          </a:p>
          <a:p>
            <a:pPr marL="342900" indent="-342900">
              <a:spcAft>
                <a:spcPts val="600"/>
              </a:spcAft>
              <a:buFont typeface="Courier New" panose="02070309020205020404" pitchFamily="49" charset="0"/>
              <a:buChar char="o"/>
            </a:pPr>
            <a:r>
              <a:rPr lang="de-DE" sz="2000" dirty="0"/>
              <a:t>Stärkere Interessensvertretung durch Vernetzung aller Akteure im Kanal- und Elbstromgebiet</a:t>
            </a:r>
          </a:p>
          <a:p>
            <a:endParaRPr lang="de-DE" sz="2000" dirty="0"/>
          </a:p>
          <a:p>
            <a:endParaRPr lang="de-DE" sz="2000" dirty="0"/>
          </a:p>
        </p:txBody>
      </p:sp>
      <p:graphicFrame>
        <p:nvGraphicFramePr>
          <p:cNvPr id="6" name="Diagramm 5"/>
          <p:cNvGraphicFramePr/>
          <p:nvPr>
            <p:extLst>
              <p:ext uri="{D42A27DB-BD31-4B8C-83A1-F6EECF244321}">
                <p14:modId xmlns:p14="http://schemas.microsoft.com/office/powerpoint/2010/main" val="1331003453"/>
              </p:ext>
            </p:extLst>
          </p:nvPr>
        </p:nvGraphicFramePr>
        <p:xfrm>
          <a:off x="403378" y="3893081"/>
          <a:ext cx="3365294" cy="1791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feld 6"/>
          <p:cNvSpPr txBox="1"/>
          <p:nvPr/>
        </p:nvSpPr>
        <p:spPr>
          <a:xfrm>
            <a:off x="3646934" y="4221882"/>
            <a:ext cx="4279826" cy="1682512"/>
          </a:xfrm>
          <a:prstGeom prst="rect">
            <a:avLst/>
          </a:prstGeom>
          <a:noFill/>
        </p:spPr>
        <p:txBody>
          <a:bodyPr wrap="none" rtlCol="0">
            <a:spAutoFit/>
          </a:bodyPr>
          <a:lstStyle/>
          <a:p>
            <a:pPr marL="285750" indent="-285750">
              <a:spcBef>
                <a:spcPts val="480"/>
              </a:spcBef>
              <a:spcAft>
                <a:spcPts val="600"/>
              </a:spcAft>
              <a:buFont typeface="Wingdings" panose="05000000000000000000" pitchFamily="2" charset="2"/>
              <a:buChar char="ü"/>
            </a:pPr>
            <a:r>
              <a:rPr lang="de-DE" sz="2000" dirty="0">
                <a:solidFill>
                  <a:srgbClr val="00507F"/>
                </a:solidFill>
              </a:rPr>
              <a:t>Förderanträge</a:t>
            </a:r>
          </a:p>
          <a:p>
            <a:pPr marL="285750" indent="-285750">
              <a:spcBef>
                <a:spcPts val="480"/>
              </a:spcBef>
              <a:spcAft>
                <a:spcPts val="600"/>
              </a:spcAft>
              <a:buFont typeface="Wingdings" panose="05000000000000000000" pitchFamily="2" charset="2"/>
              <a:buChar char="ü"/>
            </a:pPr>
            <a:r>
              <a:rPr lang="de-DE" sz="2000" dirty="0">
                <a:solidFill>
                  <a:srgbClr val="00507F"/>
                </a:solidFill>
              </a:rPr>
              <a:t>ITS-Strategie Binnenschifffahrt (HPA)</a:t>
            </a:r>
          </a:p>
          <a:p>
            <a:pPr marL="285750" indent="-285750">
              <a:spcBef>
                <a:spcPts val="480"/>
              </a:spcBef>
              <a:spcAft>
                <a:spcPts val="600"/>
              </a:spcAft>
              <a:buFont typeface="Wingdings" panose="05000000000000000000" pitchFamily="2" charset="2"/>
              <a:buChar char="ü"/>
            </a:pPr>
            <a:r>
              <a:rPr lang="de-DE" sz="2000" dirty="0">
                <a:solidFill>
                  <a:srgbClr val="00507F"/>
                </a:solidFill>
              </a:rPr>
              <a:t>Initiativen von Industriepartnern</a:t>
            </a:r>
          </a:p>
          <a:p>
            <a:endParaRPr lang="de-DE" sz="2000" dirty="0"/>
          </a:p>
        </p:txBody>
      </p:sp>
      <p:pic>
        <p:nvPicPr>
          <p:cNvPr id="8" name="Grafik 7"/>
          <p:cNvPicPr>
            <a:picLocks noChangeAspect="1"/>
          </p:cNvPicPr>
          <p:nvPr/>
        </p:nvPicPr>
        <p:blipFill>
          <a:blip r:embed="rId8"/>
          <a:stretch>
            <a:fillRect/>
          </a:stretch>
        </p:blipFill>
        <p:spPr>
          <a:xfrm>
            <a:off x="8175435" y="1561672"/>
            <a:ext cx="3686175" cy="1819275"/>
          </a:xfrm>
          <a:prstGeom prst="rect">
            <a:avLst/>
          </a:prstGeom>
        </p:spPr>
      </p:pic>
      <p:sp>
        <p:nvSpPr>
          <p:cNvPr id="10" name="Textfeld 13"/>
          <p:cNvSpPr txBox="1"/>
          <p:nvPr/>
        </p:nvSpPr>
        <p:spPr>
          <a:xfrm>
            <a:off x="8175435" y="3639728"/>
            <a:ext cx="3694906" cy="715089"/>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lIns="0" rIns="0" rtlCol="0">
            <a:spAutoFit/>
          </a:bodyPr>
          <a:lstStyle>
            <a:defPPr>
              <a:defRPr lang="de-DE"/>
            </a:defPPr>
            <a:lvl1pPr algn="ctr">
              <a:defRPr b="0">
                <a:solidFill>
                  <a:srgbClr val="FFFFFF"/>
                </a:solidFill>
                <a:ea typeface="ＭＳ Ｐゴシック" pitchFamily="34" charset="-128"/>
              </a:defRPr>
            </a:lvl1pPr>
          </a:lstStyle>
          <a:p>
            <a:r>
              <a:rPr lang="de-DE" sz="1800" dirty="0" smtClean="0">
                <a:solidFill>
                  <a:srgbClr val="00507F"/>
                </a:solidFill>
                <a:latin typeface="Arial" panose="020B0604020202020204" pitchFamily="34" charset="0"/>
                <a:cs typeface="Arial" panose="020B0604020202020204" pitchFamily="34" charset="0"/>
              </a:rPr>
              <a:t>Digitalisierung/</a:t>
            </a:r>
            <a:r>
              <a:rPr lang="de-DE" sz="1800" dirty="0" err="1" smtClean="0">
                <a:solidFill>
                  <a:srgbClr val="00507F"/>
                </a:solidFill>
                <a:latin typeface="Arial" panose="020B0604020202020204" pitchFamily="34" charset="0"/>
                <a:cs typeface="Arial" panose="020B0604020202020204" pitchFamily="34" charset="0"/>
              </a:rPr>
              <a:t>Telematiklösungen</a:t>
            </a:r>
            <a:r>
              <a:rPr lang="de-DE" sz="1800" dirty="0" smtClean="0">
                <a:solidFill>
                  <a:srgbClr val="00507F"/>
                </a:solidFill>
                <a:latin typeface="Arial" panose="020B0604020202020204" pitchFamily="34" charset="0"/>
                <a:cs typeface="Arial" panose="020B0604020202020204" pitchFamily="34" charset="0"/>
              </a:rPr>
              <a:t> schaffen und vorantrieben!</a:t>
            </a:r>
            <a:endParaRPr lang="de-DE" sz="1800" dirty="0">
              <a:solidFill>
                <a:srgbClr val="00507F"/>
              </a:solidFill>
              <a:latin typeface="Arial" panose="020B0604020202020204" pitchFamily="34" charset="0"/>
              <a:cs typeface="Arial" panose="020B0604020202020204" pitchFamily="34" charset="0"/>
            </a:endParaRPr>
          </a:p>
        </p:txBody>
      </p:sp>
      <p:sp>
        <p:nvSpPr>
          <p:cNvPr id="11" name="Textfeld 13"/>
          <p:cNvSpPr txBox="1"/>
          <p:nvPr/>
        </p:nvSpPr>
        <p:spPr>
          <a:xfrm>
            <a:off x="8175435" y="4518065"/>
            <a:ext cx="3694906" cy="408623"/>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lIns="0" rIns="0" rtlCol="0">
            <a:spAutoFit/>
          </a:bodyPr>
          <a:lstStyle>
            <a:defPPr>
              <a:defRPr lang="de-DE"/>
            </a:defPPr>
            <a:lvl1pPr algn="ctr">
              <a:defRPr b="0">
                <a:solidFill>
                  <a:srgbClr val="FFFFFF"/>
                </a:solidFill>
                <a:ea typeface="ＭＳ Ｐゴシック" pitchFamily="34" charset="-128"/>
              </a:defRPr>
            </a:lvl1pPr>
          </a:lstStyle>
          <a:p>
            <a:r>
              <a:rPr lang="de-DE" sz="1800" dirty="0" smtClean="0">
                <a:solidFill>
                  <a:srgbClr val="00507F"/>
                </a:solidFill>
                <a:latin typeface="Arial" panose="020B0604020202020204" pitchFamily="34" charset="0"/>
                <a:cs typeface="Arial" panose="020B0604020202020204" pitchFamily="34" charset="0"/>
              </a:rPr>
              <a:t>Netzwerk ausbauen und stärken!</a:t>
            </a:r>
            <a:endParaRPr lang="de-DE" sz="1800" dirty="0">
              <a:solidFill>
                <a:srgbClr val="00507F"/>
              </a:solidFill>
              <a:latin typeface="Arial" panose="020B0604020202020204" pitchFamily="34" charset="0"/>
              <a:cs typeface="Arial" panose="020B0604020202020204" pitchFamily="34" charset="0"/>
            </a:endParaRPr>
          </a:p>
        </p:txBody>
      </p:sp>
      <p:sp>
        <p:nvSpPr>
          <p:cNvPr id="12" name="Textfeld 13"/>
          <p:cNvSpPr txBox="1"/>
          <p:nvPr/>
        </p:nvSpPr>
        <p:spPr>
          <a:xfrm>
            <a:off x="8175435" y="5132178"/>
            <a:ext cx="3694906" cy="1021556"/>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lIns="0" rIns="0" rtlCol="0">
            <a:spAutoFit/>
          </a:bodyPr>
          <a:lstStyle>
            <a:defPPr>
              <a:defRPr lang="de-DE"/>
            </a:defPPr>
            <a:lvl1pPr algn="ctr">
              <a:defRPr b="0">
                <a:solidFill>
                  <a:srgbClr val="FFFFFF"/>
                </a:solidFill>
                <a:ea typeface="ＭＳ Ｐゴシック" pitchFamily="34" charset="-128"/>
              </a:defRPr>
            </a:lvl1pPr>
          </a:lstStyle>
          <a:p>
            <a:r>
              <a:rPr lang="de-DE" sz="1800" dirty="0" smtClean="0">
                <a:solidFill>
                  <a:srgbClr val="00507F"/>
                </a:solidFill>
                <a:latin typeface="Arial" panose="020B0604020202020204" pitchFamily="34" charset="0"/>
                <a:cs typeface="Arial" panose="020B0604020202020204" pitchFamily="34" charset="0"/>
              </a:rPr>
              <a:t>Innovations- und Investitionsbereitschaft unterstützen!</a:t>
            </a:r>
            <a:endParaRPr lang="de-DE" sz="1800" dirty="0">
              <a:solidFill>
                <a:srgbClr val="00507F"/>
              </a:solidFill>
              <a:latin typeface="Arial" panose="020B0604020202020204" pitchFamily="34" charset="0"/>
              <a:cs typeface="Arial" panose="020B0604020202020204" pitchFamily="34" charset="0"/>
            </a:endParaRPr>
          </a:p>
        </p:txBody>
      </p:sp>
      <p:sp>
        <p:nvSpPr>
          <p:cNvPr id="13" name="Textplatzhalter 2"/>
          <p:cNvSpPr>
            <a:spLocks noGrp="1"/>
          </p:cNvSpPr>
          <p:nvPr>
            <p:ph type="body" sz="quarter" idx="10"/>
          </p:nvPr>
        </p:nvSpPr>
        <p:spPr>
          <a:xfrm>
            <a:off x="349200" y="964800"/>
            <a:ext cx="7448400" cy="439200"/>
          </a:xfrm>
        </p:spPr>
        <p:txBody>
          <a:bodyPr/>
          <a:lstStyle/>
          <a:p>
            <a:endParaRPr lang="de-DE" dirty="0"/>
          </a:p>
        </p:txBody>
      </p:sp>
    </p:spTree>
    <p:extLst>
      <p:ext uri="{BB962C8B-B14F-4D97-AF65-F5344CB8AC3E}">
        <p14:creationId xmlns:p14="http://schemas.microsoft.com/office/powerpoint/2010/main" val="2044558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EMMA Projekt</a:t>
            </a:r>
          </a:p>
        </p:txBody>
      </p:sp>
      <p:sp>
        <p:nvSpPr>
          <p:cNvPr id="3" name="Textplatzhalter 2"/>
          <p:cNvSpPr>
            <a:spLocks noGrp="1"/>
          </p:cNvSpPr>
          <p:nvPr>
            <p:ph type="body" sz="quarter" idx="10"/>
          </p:nvPr>
        </p:nvSpPr>
        <p:spPr/>
        <p:txBody>
          <a:bodyPr/>
          <a:lstStyle/>
          <a:p>
            <a:r>
              <a:rPr lang="de-DE" dirty="0"/>
              <a:t>Ziele des Projektes</a:t>
            </a:r>
          </a:p>
          <a:p>
            <a:endParaRPr lang="de-DE" dirty="0"/>
          </a:p>
        </p:txBody>
      </p:sp>
      <p:sp>
        <p:nvSpPr>
          <p:cNvPr id="4" name="Textplatzhalter 3"/>
          <p:cNvSpPr>
            <a:spLocks noGrp="1"/>
          </p:cNvSpPr>
          <p:nvPr>
            <p:ph type="body" sz="quarter" idx="11"/>
          </p:nvPr>
        </p:nvSpPr>
        <p:spPr/>
        <p:txBody>
          <a:bodyPr>
            <a:normAutofit/>
          </a:bodyPr>
          <a:lstStyle/>
          <a:p>
            <a:pPr marL="342900" indent="-342900">
              <a:spcAft>
                <a:spcPts val="600"/>
              </a:spcAft>
              <a:buFont typeface="Courier New" panose="02070309020205020404" pitchFamily="49" charset="0"/>
              <a:buChar char="o"/>
            </a:pPr>
            <a:r>
              <a:rPr lang="de-DE" sz="1800" dirty="0"/>
              <a:t>Stärkung der Binnen- und Küstenseeschifffahrt in der öffentlichen Wahrnehmung (Image)</a:t>
            </a:r>
          </a:p>
          <a:p>
            <a:pPr marL="342900" indent="-342900">
              <a:spcAft>
                <a:spcPts val="600"/>
              </a:spcAft>
              <a:buFont typeface="Courier New" panose="02070309020205020404" pitchFamily="49" charset="0"/>
              <a:buChar char="o"/>
            </a:pPr>
            <a:r>
              <a:rPr lang="de-DE" sz="1800" dirty="0"/>
              <a:t>Förderung einer besseren Integration in die Transportketten der Ostseeregion und in EU-Strategien</a:t>
            </a:r>
          </a:p>
          <a:p>
            <a:pPr marL="908050" lvl="2" indent="-342900"/>
            <a:r>
              <a:rPr lang="de-DE" sz="1800" dirty="0"/>
              <a:t>Untersuchung regionaler Herausforderungen, die eine stärkere Einbindung des Binnenschiffs in Transportkonzepte/-ketten hemmen</a:t>
            </a:r>
          </a:p>
          <a:p>
            <a:pPr marL="908050" lvl="2" indent="-342900"/>
            <a:r>
              <a:rPr lang="de-DE" sz="1800" dirty="0"/>
              <a:t>Entwicklung von Lösungsansätzen </a:t>
            </a:r>
          </a:p>
          <a:p>
            <a:pPr marL="908050" lvl="2" indent="-342900"/>
            <a:r>
              <a:rPr lang="de-DE" sz="1800" dirty="0"/>
              <a:t>Förderung der Zusammenarbeit einzelner Interessensvertretungen (Verbände/Vereine)</a:t>
            </a:r>
          </a:p>
          <a:p>
            <a:pPr marL="908050" lvl="2" indent="-342900"/>
            <a:endParaRPr lang="de-DE" sz="1800" dirty="0"/>
          </a:p>
          <a:p>
            <a:pPr marL="342900" indent="-342900">
              <a:spcAft>
                <a:spcPts val="600"/>
              </a:spcAft>
              <a:buFont typeface="Courier New" panose="02070309020205020404" pitchFamily="49" charset="0"/>
              <a:buChar char="o"/>
            </a:pPr>
            <a:r>
              <a:rPr lang="de-DE" sz="1800" dirty="0"/>
              <a:t>Steigerung des Modal Split in der Ostseeregion</a:t>
            </a:r>
          </a:p>
          <a:p>
            <a:pPr>
              <a:spcAft>
                <a:spcPts val="600"/>
              </a:spcAft>
            </a:pPr>
            <a:endParaRPr lang="de-DE" sz="1800" dirty="0"/>
          </a:p>
          <a:p>
            <a:endParaRPr lang="de-DE"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30123" y="2223912"/>
            <a:ext cx="3439530" cy="33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879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EMMA Projekt</a:t>
            </a:r>
          </a:p>
        </p:txBody>
      </p:sp>
      <p:sp>
        <p:nvSpPr>
          <p:cNvPr id="3" name="Textplatzhalter 2"/>
          <p:cNvSpPr>
            <a:spLocks noGrp="1"/>
          </p:cNvSpPr>
          <p:nvPr>
            <p:ph type="body" sz="quarter" idx="10"/>
          </p:nvPr>
        </p:nvSpPr>
        <p:spPr/>
        <p:txBody>
          <a:bodyPr/>
          <a:lstStyle/>
          <a:p>
            <a:r>
              <a:rPr lang="de-DE" dirty="0"/>
              <a:t>Ihr Mehrwert</a:t>
            </a:r>
          </a:p>
          <a:p>
            <a:endParaRPr lang="de-DE" dirty="0"/>
          </a:p>
        </p:txBody>
      </p:sp>
      <p:sp>
        <p:nvSpPr>
          <p:cNvPr id="4" name="Textplatzhalter 3"/>
          <p:cNvSpPr>
            <a:spLocks noGrp="1"/>
          </p:cNvSpPr>
          <p:nvPr>
            <p:ph type="body" sz="quarter" idx="11"/>
          </p:nvPr>
        </p:nvSpPr>
        <p:spPr>
          <a:xfrm>
            <a:off x="349200" y="1562400"/>
            <a:ext cx="10210502" cy="4572000"/>
          </a:xfrm>
        </p:spPr>
        <p:txBody>
          <a:bodyPr>
            <a:noAutofit/>
          </a:bodyPr>
          <a:lstStyle/>
          <a:p>
            <a:pPr marL="285750" indent="-285750">
              <a:spcBef>
                <a:spcPts val="480"/>
              </a:spcBef>
              <a:spcAft>
                <a:spcPts val="600"/>
              </a:spcAft>
              <a:buFont typeface="Courier New" panose="02070309020205020404" pitchFamily="49" charset="0"/>
              <a:buChar char="o"/>
            </a:pPr>
            <a:r>
              <a:rPr lang="de-DE" sz="1800" dirty="0" smtClean="0"/>
              <a:t>Detailanalyse zu möglichen Transportverlagerungen auf das Binnenschiff unter Einbeziehung der Industrie</a:t>
            </a:r>
          </a:p>
          <a:p>
            <a:pPr marL="285750" indent="-285750">
              <a:spcBef>
                <a:spcPts val="480"/>
              </a:spcBef>
              <a:spcAft>
                <a:spcPts val="600"/>
              </a:spcAft>
              <a:buFont typeface="Courier New" panose="02070309020205020404" pitchFamily="49" charset="0"/>
              <a:buChar char="o"/>
            </a:pPr>
            <a:r>
              <a:rPr lang="de-DE" sz="1800" dirty="0" smtClean="0"/>
              <a:t>Verbesserung der Wettbewerbsfähigkeit der Binnen- und Küstenseeschifffahrt </a:t>
            </a:r>
            <a:br>
              <a:rPr lang="de-DE" sz="1800" dirty="0" smtClean="0"/>
            </a:br>
            <a:r>
              <a:rPr lang="de-DE" sz="1800" dirty="0" smtClean="0"/>
              <a:t>inkl. Real-Life Piloten</a:t>
            </a:r>
          </a:p>
          <a:p>
            <a:pPr marL="285750" indent="-285750">
              <a:spcBef>
                <a:spcPts val="480"/>
              </a:spcBef>
              <a:spcAft>
                <a:spcPts val="600"/>
              </a:spcAft>
              <a:buFont typeface="Courier New" panose="02070309020205020404" pitchFamily="49" charset="0"/>
              <a:buChar char="o"/>
            </a:pPr>
            <a:r>
              <a:rPr lang="de-DE" sz="1800" dirty="0" smtClean="0"/>
              <a:t>Abbau </a:t>
            </a:r>
            <a:r>
              <a:rPr lang="de-DE" sz="1800" dirty="0"/>
              <a:t>bürokratischer und regulatorischer Hemmnisse</a:t>
            </a:r>
          </a:p>
          <a:p>
            <a:pPr marL="285750" indent="-285750">
              <a:spcBef>
                <a:spcPts val="480"/>
              </a:spcBef>
              <a:spcAft>
                <a:spcPts val="600"/>
              </a:spcAft>
              <a:buFont typeface="Courier New" panose="02070309020205020404" pitchFamily="49" charset="0"/>
              <a:buChar char="o"/>
            </a:pPr>
            <a:r>
              <a:rPr lang="de-DE" sz="1800" dirty="0" smtClean="0"/>
              <a:t>Stärkung der Interessensvertretungen durch optimierte Netzwerkbildung und abgestimmte Positionen in Richtung Politik und Gesellschaft </a:t>
            </a:r>
          </a:p>
          <a:p>
            <a:pPr marL="850900" lvl="2" indent="-285750"/>
            <a:r>
              <a:rPr lang="de-DE" sz="1800" dirty="0" smtClean="0"/>
              <a:t>Einbindung von </a:t>
            </a:r>
            <a:r>
              <a:rPr lang="de-DE" sz="1800" dirty="0" err="1" smtClean="0"/>
              <a:t>Binnenschiffahrtsthemen</a:t>
            </a:r>
            <a:r>
              <a:rPr lang="de-DE" sz="1800" dirty="0" smtClean="0"/>
              <a:t> in das SPC Netzwerk</a:t>
            </a:r>
          </a:p>
          <a:p>
            <a:pPr marL="850900" lvl="2" indent="-285750"/>
            <a:r>
              <a:rPr lang="de-DE" sz="1800" dirty="0" err="1" smtClean="0"/>
              <a:t>Veranstlatungsreihen</a:t>
            </a:r>
            <a:r>
              <a:rPr lang="de-DE" sz="1800" dirty="0" smtClean="0"/>
              <a:t>, </a:t>
            </a:r>
            <a:r>
              <a:rPr lang="de-DE" sz="1800" dirty="0" err="1" smtClean="0"/>
              <a:t>Diskussionsfora</a:t>
            </a:r>
            <a:r>
              <a:rPr lang="de-DE" sz="1800" dirty="0" smtClean="0"/>
              <a:t>, Arbeitskreise </a:t>
            </a:r>
          </a:p>
          <a:p>
            <a:pPr marL="850900" lvl="2" indent="-285750"/>
            <a:r>
              <a:rPr lang="de-DE" sz="1800" dirty="0" smtClean="0"/>
              <a:t>Nationale und europäische Lobbyaktivitäten</a:t>
            </a:r>
          </a:p>
          <a:p>
            <a:pPr marL="285750" indent="-285750">
              <a:spcBef>
                <a:spcPts val="480"/>
              </a:spcBef>
              <a:spcAft>
                <a:spcPts val="600"/>
              </a:spcAft>
              <a:buFont typeface="Courier New" panose="02070309020205020404" pitchFamily="49" charset="0"/>
              <a:buChar char="o"/>
            </a:pPr>
            <a:r>
              <a:rPr lang="de-DE" sz="1800" dirty="0" smtClean="0"/>
              <a:t>Langfristige Ergebnisse dank eines ganzheitlichen Einsatzes </a:t>
            </a:r>
          </a:p>
          <a:p>
            <a:pPr marL="285750" indent="-285750">
              <a:spcBef>
                <a:spcPts val="480"/>
              </a:spcBef>
              <a:spcAft>
                <a:spcPts val="600"/>
              </a:spcAft>
              <a:buFont typeface="Courier New" panose="02070309020205020404" pitchFamily="49" charset="0"/>
              <a:buChar char="o"/>
            </a:pPr>
            <a:endParaRPr lang="en-US" sz="1800" dirty="0"/>
          </a:p>
          <a:p>
            <a:pPr marL="285750" indent="-285750">
              <a:spcBef>
                <a:spcPts val="480"/>
              </a:spcBef>
              <a:spcAft>
                <a:spcPts val="600"/>
              </a:spcAft>
              <a:buFont typeface="Courier New" panose="02070309020205020404" pitchFamily="49" charset="0"/>
              <a:buChar char="o"/>
            </a:pPr>
            <a:endParaRPr lang="en-US" sz="1800" dirty="0"/>
          </a:p>
          <a:p>
            <a:endParaRPr lang="de-DE" sz="1800" dirty="0"/>
          </a:p>
        </p:txBody>
      </p:sp>
    </p:spTree>
    <p:extLst>
      <p:ext uri="{BB962C8B-B14F-4D97-AF65-F5344CB8AC3E}">
        <p14:creationId xmlns:p14="http://schemas.microsoft.com/office/powerpoint/2010/main" val="3433978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EMMA Projekt</a:t>
            </a:r>
          </a:p>
        </p:txBody>
      </p:sp>
      <p:pic>
        <p:nvPicPr>
          <p:cNvPr id="6" name="Picture 2" descr="N:\HHM-Personen\Portraits_2014_08_27\Vorauswahl_unbearbeitet_alle\HHM_Portraits_unbearb-0898.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769917" y="1011615"/>
            <a:ext cx="1727608" cy="2608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N:\HHM-Personen\Portraits_2014_08_27\Vorauswahl_unbearbeitet_alle\HHM_Portraits_unbearb-0571.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9821231" y="1011615"/>
            <a:ext cx="1727610" cy="26086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elle 9"/>
          <p:cNvGraphicFramePr>
            <a:graphicFrameLocks noGrp="1"/>
          </p:cNvGraphicFramePr>
          <p:nvPr>
            <p:extLst>
              <p:ext uri="{D42A27DB-BD31-4B8C-83A1-F6EECF244321}">
                <p14:modId xmlns:p14="http://schemas.microsoft.com/office/powerpoint/2010/main" val="2581762588"/>
              </p:ext>
            </p:extLst>
          </p:nvPr>
        </p:nvGraphicFramePr>
        <p:xfrm>
          <a:off x="334566" y="1075683"/>
          <a:ext cx="7279951" cy="4973695"/>
        </p:xfrm>
        <a:graphic>
          <a:graphicData uri="http://schemas.openxmlformats.org/drawingml/2006/table">
            <a:tbl>
              <a:tblPr firstRow="1" bandRow="1"/>
              <a:tblGrid>
                <a:gridCol w="3881713"/>
                <a:gridCol w="3398238"/>
              </a:tblGrid>
              <a:tr h="11636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600" b="1" dirty="0" smtClean="0">
                          <a:solidFill>
                            <a:srgbClr val="00507F"/>
                          </a:solidFill>
                        </a:rPr>
                        <a:t>Lead Partner</a:t>
                      </a:r>
                    </a:p>
                    <a:p>
                      <a:endParaRPr lang="en-US" sz="600" dirty="0" smtClean="0">
                        <a:solidFill>
                          <a:srgbClr val="00507F"/>
                        </a:solidFill>
                      </a:endParaRPr>
                    </a:p>
                    <a:p>
                      <a:r>
                        <a:rPr lang="en-US" sz="1600" dirty="0" err="1" smtClean="0">
                          <a:solidFill>
                            <a:srgbClr val="00507F"/>
                          </a:solidFill>
                        </a:rPr>
                        <a:t>Hafen</a:t>
                      </a:r>
                      <a:r>
                        <a:rPr lang="en-US" sz="1600" dirty="0" smtClean="0">
                          <a:solidFill>
                            <a:srgbClr val="00507F"/>
                          </a:solidFill>
                        </a:rPr>
                        <a:t> Hamburg Marketing </a:t>
                      </a:r>
                      <a:r>
                        <a:rPr lang="en-US" sz="1600" dirty="0" err="1" smtClean="0">
                          <a:solidFill>
                            <a:srgbClr val="00507F"/>
                          </a:solidFill>
                        </a:rPr>
                        <a:t>e.V</a:t>
                      </a:r>
                      <a:r>
                        <a:rPr lang="en-US" sz="1600" dirty="0" smtClean="0">
                          <a:solidFill>
                            <a:srgbClr val="00507F"/>
                          </a:solidFill>
                        </a:rPr>
                        <a:t>.</a:t>
                      </a:r>
                    </a:p>
                    <a:p>
                      <a:r>
                        <a:rPr lang="en-US" sz="1600" dirty="0" smtClean="0">
                          <a:solidFill>
                            <a:srgbClr val="00507F"/>
                          </a:solidFill>
                        </a:rPr>
                        <a:t>Pickhuben 6 – 20457 Hamburg</a:t>
                      </a:r>
                    </a:p>
                    <a:p>
                      <a:r>
                        <a:rPr lang="en-US" sz="1600" dirty="0" smtClean="0">
                          <a:solidFill>
                            <a:srgbClr val="00507F"/>
                          </a:solidFill>
                        </a:rPr>
                        <a:t>Germany</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de-DE" dirty="0">
                        <a:solidFill>
                          <a:srgbClr val="00507F"/>
                        </a:solidFill>
                      </a:endParaRPr>
                    </a:p>
                  </a:txBody>
                  <a:tcPr>
                    <a:lnL>
                      <a:noFill/>
                    </a:lnL>
                    <a:lnR>
                      <a:noFill/>
                    </a:lnR>
                    <a:lnT>
                      <a:noFill/>
                    </a:lnT>
                    <a:lnB>
                      <a:noFill/>
                    </a:lnB>
                    <a:lnTlToBr w="12700" cmpd="sng">
                      <a:noFill/>
                      <a:prstDash val="solid"/>
                    </a:lnTlToBr>
                    <a:lnBlToTr w="12700" cmpd="sng">
                      <a:noFill/>
                      <a:prstDash val="solid"/>
                    </a:lnBlToTr>
                    <a:noFill/>
                  </a:tcPr>
                </a:tc>
              </a:tr>
              <a:tr h="97153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de-DE" sz="1600" b="0" dirty="0" smtClean="0">
                        <a:solidFill>
                          <a:srgbClr val="00507F"/>
                        </a:solidFill>
                      </a:endParaRPr>
                    </a:p>
                    <a:p>
                      <a:r>
                        <a:rPr lang="de-DE" sz="1600" b="0" dirty="0" smtClean="0">
                          <a:solidFill>
                            <a:srgbClr val="00507F"/>
                          </a:solidFill>
                        </a:rPr>
                        <a:t>Adina Cailliaux </a:t>
                      </a:r>
                    </a:p>
                    <a:p>
                      <a:r>
                        <a:rPr lang="de-DE" sz="1600" u="sng" baseline="0" dirty="0" smtClean="0">
                          <a:solidFill>
                            <a:srgbClr val="00B0F0"/>
                          </a:solidFill>
                        </a:rPr>
                        <a:t>cailliaux@hafen-hamburg.de</a:t>
                      </a:r>
                    </a:p>
                    <a:p>
                      <a:r>
                        <a:rPr lang="de-DE" sz="1600" dirty="0" smtClean="0">
                          <a:solidFill>
                            <a:srgbClr val="00507F"/>
                          </a:solidFill>
                        </a:rPr>
                        <a:t>Tel: +49 (0)40 37709 - 172</a:t>
                      </a:r>
                    </a:p>
                    <a:p>
                      <a:endParaRPr lang="de-DE" dirty="0">
                        <a:solidFill>
                          <a:srgbClr val="00507F"/>
                        </a:solidFill>
                      </a:endParaRPr>
                    </a:p>
                  </a:txBody>
                  <a:tcPr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DE" sz="1600" dirty="0" smtClean="0">
                          <a:solidFill>
                            <a:srgbClr val="00507F"/>
                          </a:solidFill>
                        </a:rPr>
                        <a:t>Stefan Breitenbach </a:t>
                      </a:r>
                    </a:p>
                    <a:p>
                      <a:r>
                        <a:rPr lang="de-DE" sz="1600" u="sng" baseline="0" dirty="0" smtClean="0">
                          <a:solidFill>
                            <a:srgbClr val="00B0F0"/>
                          </a:solidFill>
                        </a:rPr>
                        <a:t>breitenbach@hafen-hamburg.de</a:t>
                      </a:r>
                    </a:p>
                    <a:p>
                      <a:r>
                        <a:rPr lang="de-DE" sz="1600" dirty="0" smtClean="0">
                          <a:solidFill>
                            <a:srgbClr val="00507F"/>
                          </a:solidFill>
                        </a:rPr>
                        <a:t>Tel: +49 (0)40 37709 – 121</a:t>
                      </a:r>
                      <a:endParaRPr lang="de-DE" sz="1600" dirty="0">
                        <a:solidFill>
                          <a:srgbClr val="00507F"/>
                        </a:solidFill>
                      </a:endParaRPr>
                    </a:p>
                  </a:txBody>
                  <a:tcPr anchor="ctr">
                    <a:lnL>
                      <a:noFill/>
                    </a:lnL>
                    <a:lnR>
                      <a:noFill/>
                    </a:lnR>
                    <a:lnT>
                      <a:noFill/>
                    </a:lnT>
                    <a:lnB>
                      <a:noFill/>
                    </a:lnB>
                    <a:lnTlToBr w="12700" cmpd="sng">
                      <a:noFill/>
                      <a:prstDash val="solid"/>
                    </a:lnTlToBr>
                    <a:lnBlToTr w="12700" cmpd="sng">
                      <a:noFill/>
                      <a:prstDash val="solid"/>
                    </a:lnBlToTr>
                    <a:noFill/>
                  </a:tcPr>
                </a:tc>
              </a:tr>
              <a:tr h="93889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de-DE" sz="1600" b="1" dirty="0" smtClean="0">
                        <a:solidFill>
                          <a:srgbClr val="00507F"/>
                        </a:solidFill>
                      </a:endParaRPr>
                    </a:p>
                    <a:p>
                      <a:r>
                        <a:rPr lang="de-DE" sz="1600" b="1" dirty="0" smtClean="0">
                          <a:solidFill>
                            <a:srgbClr val="00507F"/>
                          </a:solidFill>
                        </a:rPr>
                        <a:t>Projektkoordination und Finanzwesen</a:t>
                      </a:r>
                    </a:p>
                    <a:p>
                      <a:endParaRPr lang="de-DE" sz="600" dirty="0" smtClean="0"/>
                    </a:p>
                    <a:p>
                      <a:r>
                        <a:rPr lang="de-DE" sz="1600" b="0" i="0" kern="1200" dirty="0" smtClean="0">
                          <a:solidFill>
                            <a:srgbClr val="00507F"/>
                          </a:solidFill>
                          <a:effectLst/>
                          <a:latin typeface="Arial"/>
                          <a:ea typeface="+mn-ea"/>
                          <a:cs typeface="+mn-cs"/>
                        </a:rPr>
                        <a:t>PLANCO Consulting GmbH</a:t>
                      </a:r>
                      <a:r>
                        <a:rPr lang="de-DE" sz="1600" dirty="0" smtClean="0">
                          <a:solidFill>
                            <a:srgbClr val="00507F"/>
                          </a:solidFill>
                        </a:rPr>
                        <a:t/>
                      </a:r>
                      <a:br>
                        <a:rPr lang="de-DE" sz="1600" dirty="0" smtClean="0">
                          <a:solidFill>
                            <a:srgbClr val="00507F"/>
                          </a:solidFill>
                        </a:rPr>
                      </a:br>
                      <a:r>
                        <a:rPr lang="de-DE" sz="1600" b="0" i="0" kern="1200" dirty="0" smtClean="0">
                          <a:solidFill>
                            <a:srgbClr val="00507F"/>
                          </a:solidFill>
                          <a:effectLst/>
                          <a:latin typeface="Arial"/>
                          <a:ea typeface="+mn-ea"/>
                          <a:cs typeface="+mn-cs"/>
                        </a:rPr>
                        <a:t>Am </a:t>
                      </a:r>
                      <a:r>
                        <a:rPr lang="de-DE" sz="1600" b="0" i="0" kern="1200" dirty="0" err="1" smtClean="0">
                          <a:solidFill>
                            <a:srgbClr val="00507F"/>
                          </a:solidFill>
                          <a:effectLst/>
                          <a:latin typeface="Arial"/>
                          <a:ea typeface="+mn-ea"/>
                          <a:cs typeface="+mn-cs"/>
                        </a:rPr>
                        <a:t>Waldthausenpark</a:t>
                      </a:r>
                      <a:r>
                        <a:rPr lang="de-DE" sz="1600" b="0" i="0" kern="1200" dirty="0" smtClean="0">
                          <a:solidFill>
                            <a:srgbClr val="00507F"/>
                          </a:solidFill>
                          <a:effectLst/>
                          <a:latin typeface="Arial"/>
                          <a:ea typeface="+mn-ea"/>
                          <a:cs typeface="+mn-cs"/>
                        </a:rPr>
                        <a:t> 11 - 45127 Essen</a:t>
                      </a:r>
                      <a:r>
                        <a:rPr lang="de-DE" sz="1600" dirty="0" smtClean="0">
                          <a:solidFill>
                            <a:srgbClr val="00507F"/>
                          </a:solidFill>
                        </a:rPr>
                        <a:t/>
                      </a:r>
                      <a:br>
                        <a:rPr lang="de-DE" sz="1600" dirty="0" smtClean="0">
                          <a:solidFill>
                            <a:srgbClr val="00507F"/>
                          </a:solidFill>
                        </a:rPr>
                      </a:br>
                      <a:r>
                        <a:rPr lang="de-DE" sz="1600" b="0" i="0" kern="1200" dirty="0" smtClean="0">
                          <a:solidFill>
                            <a:srgbClr val="00507F"/>
                          </a:solidFill>
                          <a:effectLst/>
                          <a:latin typeface="Arial"/>
                          <a:ea typeface="+mn-ea"/>
                          <a:cs typeface="+mn-cs"/>
                        </a:rPr>
                        <a:t>Germany</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de-DE" dirty="0"/>
                    </a:p>
                  </a:txBody>
                  <a:tcPr>
                    <a:lnL>
                      <a:noFill/>
                    </a:lnL>
                    <a:lnR>
                      <a:noFill/>
                    </a:lnR>
                    <a:lnT>
                      <a:noFill/>
                    </a:lnT>
                    <a:lnB>
                      <a:noFill/>
                    </a:lnB>
                    <a:lnTlToBr w="12700" cmpd="sng">
                      <a:noFill/>
                      <a:prstDash val="solid"/>
                    </a:lnTlToBr>
                    <a:lnBlToTr w="12700" cmpd="sng">
                      <a:noFill/>
                      <a:prstDash val="solid"/>
                    </a:lnBlToTr>
                    <a:noFill/>
                  </a:tcPr>
                </a:tc>
              </a:tr>
              <a:tr h="93889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600" kern="1200" dirty="0" smtClean="0">
                        <a:solidFill>
                          <a:srgbClr val="00507F"/>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smtClean="0">
                          <a:solidFill>
                            <a:srgbClr val="00507F"/>
                          </a:solidFill>
                          <a:effectLst/>
                          <a:latin typeface="Arial" panose="020B0604020202020204" pitchFamily="34" charset="0"/>
                          <a:ea typeface="+mn-ea"/>
                          <a:cs typeface="Arial" panose="020B0604020202020204" pitchFamily="34" charset="0"/>
                        </a:rPr>
                        <a:t>Gunnar Platz</a:t>
                      </a:r>
                    </a:p>
                    <a:p>
                      <a:pPr marL="0" marR="0" indent="0" algn="l" defTabSz="914400" rtl="0" eaLnBrk="1" fontAlgn="auto" latinLnBrk="0" hangingPunct="1">
                        <a:lnSpc>
                          <a:spcPct val="100000"/>
                        </a:lnSpc>
                        <a:spcBef>
                          <a:spcPts val="0"/>
                        </a:spcBef>
                        <a:spcAft>
                          <a:spcPts val="0"/>
                        </a:spcAft>
                        <a:buClrTx/>
                        <a:buSzTx/>
                        <a:buFontTx/>
                        <a:buNone/>
                        <a:tabLst/>
                        <a:defRPr/>
                      </a:pPr>
                      <a:r>
                        <a:rPr lang="de-DE" sz="1600" u="sng" kern="1200" baseline="0" dirty="0" smtClean="0">
                          <a:solidFill>
                            <a:srgbClr val="00B0F0"/>
                          </a:solidFill>
                          <a:effectLst/>
                          <a:latin typeface="Arial" panose="020B0604020202020204" pitchFamily="34" charset="0"/>
                          <a:ea typeface="+mn-ea"/>
                          <a:cs typeface="Arial" panose="020B0604020202020204" pitchFamily="34" charset="0"/>
                        </a:rPr>
                        <a:t>gp@planco.de</a:t>
                      </a:r>
                    </a:p>
                    <a:p>
                      <a:r>
                        <a:rPr lang="de-DE" sz="1600" kern="1200" dirty="0" smtClean="0">
                          <a:solidFill>
                            <a:srgbClr val="00507F"/>
                          </a:solidFill>
                          <a:effectLst/>
                          <a:latin typeface="Arial" panose="020B0604020202020204" pitchFamily="34" charset="0"/>
                          <a:ea typeface="+mn-ea"/>
                          <a:cs typeface="Arial" panose="020B0604020202020204" pitchFamily="34" charset="0"/>
                        </a:rPr>
                        <a:t>Tel: +49-(0)201-43771-14</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rgbClr val="00507F"/>
                        </a:solidFill>
                        <a:effectLst/>
                        <a:latin typeface="Arial"/>
                        <a:ea typeface="+mn-ea"/>
                        <a:cs typeface="+mn-cs"/>
                      </a:endParaRPr>
                    </a:p>
                    <a:p>
                      <a:endParaRPr lang="de-DE" sz="1600" dirty="0"/>
                    </a:p>
                  </a:txBody>
                  <a:tcPr>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4" name="Grafik 3"/>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7787723" y="3717826"/>
            <a:ext cx="1724022" cy="2390400"/>
          </a:xfrm>
          <a:prstGeom prst="rect">
            <a:avLst/>
          </a:prstGeom>
        </p:spPr>
      </p:pic>
    </p:spTree>
    <p:extLst>
      <p:ext uri="{BB962C8B-B14F-4D97-AF65-F5344CB8AC3E}">
        <p14:creationId xmlns:p14="http://schemas.microsoft.com/office/powerpoint/2010/main" val="2066176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EMMA Projekt</a:t>
            </a:r>
          </a:p>
        </p:txBody>
      </p:sp>
      <p:sp>
        <p:nvSpPr>
          <p:cNvPr id="3" name="Textplatzhalter 2"/>
          <p:cNvSpPr>
            <a:spLocks noGrp="1"/>
          </p:cNvSpPr>
          <p:nvPr>
            <p:ph type="body" sz="quarter" idx="10"/>
          </p:nvPr>
        </p:nvSpPr>
        <p:spPr/>
        <p:txBody>
          <a:bodyPr/>
          <a:lstStyle/>
          <a:p>
            <a:r>
              <a:rPr lang="de-DE" dirty="0"/>
              <a:t>21 Projektpartner aus 5 Ländern</a:t>
            </a:r>
          </a:p>
          <a:p>
            <a:endParaRPr lang="de-DE" dirty="0"/>
          </a:p>
        </p:txBody>
      </p:sp>
      <p:pic>
        <p:nvPicPr>
          <p:cNvPr id="5" name="Grafik 4"/>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4288601" y="1553705"/>
            <a:ext cx="3598992" cy="4572717"/>
          </a:xfrm>
          <a:prstGeom prst="rect">
            <a:avLst/>
          </a:prstGeom>
        </p:spPr>
      </p:pic>
      <p:sp>
        <p:nvSpPr>
          <p:cNvPr id="7" name="Textfeld 6"/>
          <p:cNvSpPr txBox="1"/>
          <p:nvPr/>
        </p:nvSpPr>
        <p:spPr>
          <a:xfrm>
            <a:off x="360733" y="1591303"/>
            <a:ext cx="2580471" cy="369332"/>
          </a:xfrm>
          <a:prstGeom prst="rect">
            <a:avLst/>
          </a:prstGeom>
          <a:noFill/>
        </p:spPr>
        <p:txBody>
          <a:bodyPr wrap="square" rtlCol="0">
            <a:spAutoFit/>
          </a:bodyPr>
          <a:lstStyle/>
          <a:p>
            <a:r>
              <a:rPr lang="de-DE" sz="1800" b="1" dirty="0">
                <a:solidFill>
                  <a:srgbClr val="00507F"/>
                </a:solidFill>
              </a:rPr>
              <a:t>Schweden</a:t>
            </a:r>
          </a:p>
        </p:txBody>
      </p:sp>
      <p:pic>
        <p:nvPicPr>
          <p:cNvPr id="8" name="Picture 20" descr="Viktori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4253" y="2005572"/>
            <a:ext cx="1213408" cy="3883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Avatar Logistics AB"/>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08290" y="2031859"/>
            <a:ext cx="1454027" cy="5244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6" descr=" Bild in Originalgröße anzeigen  "/>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52579" y="2568278"/>
            <a:ext cx="2122240" cy="3460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8" descr="Sff-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1367" y="3099174"/>
            <a:ext cx="1535000" cy="3249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caris.com/coastlines/images/36/SMA_logo_black_wtext.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27535" y="3054464"/>
            <a:ext cx="1294568" cy="4143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397425" y="4174353"/>
            <a:ext cx="2580471" cy="369332"/>
          </a:xfrm>
          <a:prstGeom prst="rect">
            <a:avLst/>
          </a:prstGeom>
          <a:noFill/>
        </p:spPr>
        <p:txBody>
          <a:bodyPr wrap="square" rtlCol="0">
            <a:spAutoFit/>
          </a:bodyPr>
          <a:lstStyle/>
          <a:p>
            <a:r>
              <a:rPr lang="de-DE" sz="1800" b="1" dirty="0" smtClean="0">
                <a:solidFill>
                  <a:srgbClr val="00507F"/>
                </a:solidFill>
              </a:rPr>
              <a:t>Deutschland</a:t>
            </a:r>
            <a:endParaRPr lang="de-DE" sz="1800" b="1" dirty="0">
              <a:solidFill>
                <a:srgbClr val="00507F"/>
              </a:solidFill>
            </a:endParaRPr>
          </a:p>
        </p:txBody>
      </p:sp>
      <p:pic>
        <p:nvPicPr>
          <p:cNvPr id="15" name="Picture 4" descr="http://www.hamburg-logistik.net/uploads/RTEmagicC_hhm-z.png.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8663" y="4615459"/>
            <a:ext cx="1371654" cy="4601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ISL Logo"/>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393852" y="4532016"/>
            <a:ext cx="878241" cy="3660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internetrecht"/>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98663" y="5268991"/>
            <a:ext cx="2141955" cy="3700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Baltic Sea Forum - Pro Baltica"/>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832972" y="4943336"/>
            <a:ext cx="1264582" cy="991023"/>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604193" y="5608693"/>
            <a:ext cx="1387228" cy="399195"/>
          </a:xfrm>
          <a:prstGeom prst="rect">
            <a:avLst/>
          </a:prstGeom>
        </p:spPr>
      </p:pic>
      <p:sp>
        <p:nvSpPr>
          <p:cNvPr id="13" name="Abgerundetes Rechteck 12"/>
          <p:cNvSpPr/>
          <p:nvPr/>
        </p:nvSpPr>
        <p:spPr>
          <a:xfrm>
            <a:off x="366193" y="4130305"/>
            <a:ext cx="3633820" cy="1996117"/>
          </a:xfrm>
          <a:prstGeom prst="roundRect">
            <a:avLst/>
          </a:prstGeom>
          <a:noFill/>
          <a:ln w="28575">
            <a:solidFill>
              <a:srgbClr val="2CAAE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Textfeld 20"/>
          <p:cNvSpPr txBox="1"/>
          <p:nvPr/>
        </p:nvSpPr>
        <p:spPr>
          <a:xfrm>
            <a:off x="8231321" y="1583202"/>
            <a:ext cx="2580471" cy="369332"/>
          </a:xfrm>
          <a:prstGeom prst="rect">
            <a:avLst/>
          </a:prstGeom>
          <a:noFill/>
        </p:spPr>
        <p:txBody>
          <a:bodyPr wrap="square" rtlCol="0">
            <a:spAutoFit/>
          </a:bodyPr>
          <a:lstStyle>
            <a:defPPr>
              <a:defRPr lang="de-DE"/>
            </a:defPPr>
            <a:lvl1pPr>
              <a:defRPr b="1">
                <a:solidFill>
                  <a:srgbClr val="00507F"/>
                </a:solidFill>
              </a:defRPr>
            </a:lvl1pPr>
          </a:lstStyle>
          <a:p>
            <a:r>
              <a:rPr lang="de-DE" sz="1800" dirty="0"/>
              <a:t>Finnland</a:t>
            </a:r>
          </a:p>
        </p:txBody>
      </p:sp>
      <p:pic>
        <p:nvPicPr>
          <p:cNvPr id="22" name="Picture 32" descr="Pohjois-Karjalan maakuntaliiton logo"/>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8192917" y="1887465"/>
            <a:ext cx="1662399" cy="5429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4" descr="http://www.ladec.fi/_sys_/images/logo_en.pn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9415276" y="2308985"/>
            <a:ext cx="1344706" cy="378198"/>
          </a:xfrm>
          <a:prstGeom prst="rect">
            <a:avLst/>
          </a:prstGeom>
          <a:noFill/>
          <a:extLst>
            <a:ext uri="{909E8E84-426E-40DD-AFC4-6F175D3DCCD1}">
              <a14:hiddenFill xmlns:a14="http://schemas.microsoft.com/office/drawing/2010/main">
                <a:solidFill>
                  <a:srgbClr val="FFFFFF"/>
                </a:solidFill>
              </a14:hiddenFill>
            </a:ext>
          </a:extLst>
        </p:spPr>
      </p:pic>
      <p:pic>
        <p:nvPicPr>
          <p:cNvPr id="24" name="Grafik 23"/>
          <p:cNvPicPr>
            <a:picLocks noChangeAspect="1"/>
          </p:cNvPicPr>
          <p:nvPr/>
        </p:nvPicPr>
        <p:blipFill>
          <a:blip r:embed="rId16"/>
          <a:stretch>
            <a:fillRect/>
          </a:stretch>
        </p:blipFill>
        <p:spPr>
          <a:xfrm>
            <a:off x="10888534" y="1996590"/>
            <a:ext cx="848055" cy="478606"/>
          </a:xfrm>
          <a:prstGeom prst="rect">
            <a:avLst/>
          </a:prstGeom>
        </p:spPr>
      </p:pic>
      <p:sp>
        <p:nvSpPr>
          <p:cNvPr id="20" name="Abgerundetes Rechteck 19"/>
          <p:cNvSpPr/>
          <p:nvPr/>
        </p:nvSpPr>
        <p:spPr>
          <a:xfrm>
            <a:off x="8231321" y="1558227"/>
            <a:ext cx="3633820" cy="1225483"/>
          </a:xfrm>
          <a:prstGeom prst="roundRect">
            <a:avLst/>
          </a:prstGeom>
          <a:noFill/>
          <a:ln w="28575">
            <a:solidFill>
              <a:srgbClr val="2CAAE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6" name="Textfeld 25"/>
          <p:cNvSpPr txBox="1"/>
          <p:nvPr/>
        </p:nvSpPr>
        <p:spPr>
          <a:xfrm>
            <a:off x="8231320" y="3049776"/>
            <a:ext cx="2580471" cy="369332"/>
          </a:xfrm>
          <a:prstGeom prst="rect">
            <a:avLst/>
          </a:prstGeom>
          <a:noFill/>
        </p:spPr>
        <p:txBody>
          <a:bodyPr wrap="square" rtlCol="0">
            <a:spAutoFit/>
          </a:bodyPr>
          <a:lstStyle/>
          <a:p>
            <a:r>
              <a:rPr lang="de-DE" sz="1800" b="1" dirty="0">
                <a:solidFill>
                  <a:srgbClr val="00507F"/>
                </a:solidFill>
              </a:rPr>
              <a:t>Litauen</a:t>
            </a:r>
          </a:p>
        </p:txBody>
      </p:sp>
      <p:pic>
        <p:nvPicPr>
          <p:cNvPr id="27" name="Picture 2" descr="P:\ARCHIV\Amber Coast Logistics (ACL)\WP 2\LOGOS\ACL-Logos\Logos PP\Logo_Klaipeda Shipping Research Center.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9205997" y="3925155"/>
            <a:ext cx="1718653" cy="30838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2" descr="portofklaipeda.lt"/>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10434077" y="3426571"/>
            <a:ext cx="1431064" cy="4597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www.kmtp.lt/images/logo_en.gif"/>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8679619" y="4309117"/>
            <a:ext cx="2960203" cy="250636"/>
          </a:xfrm>
          <a:prstGeom prst="rect">
            <a:avLst/>
          </a:prstGeom>
          <a:noFill/>
          <a:extLst>
            <a:ext uri="{909E8E84-426E-40DD-AFC4-6F175D3DCCD1}">
              <a14:hiddenFill xmlns:a14="http://schemas.microsoft.com/office/drawing/2010/main">
                <a:solidFill>
                  <a:srgbClr val="FFFFFF"/>
                </a:solidFill>
              </a14:hiddenFill>
            </a:ext>
          </a:extLst>
        </p:spPr>
      </p:pic>
      <p:sp>
        <p:nvSpPr>
          <p:cNvPr id="25" name="Abgerundetes Rechteck 24"/>
          <p:cNvSpPr/>
          <p:nvPr/>
        </p:nvSpPr>
        <p:spPr>
          <a:xfrm>
            <a:off x="8231321" y="3013475"/>
            <a:ext cx="3633820" cy="1642944"/>
          </a:xfrm>
          <a:prstGeom prst="roundRect">
            <a:avLst/>
          </a:prstGeom>
          <a:noFill/>
          <a:ln w="28575">
            <a:solidFill>
              <a:srgbClr val="2CAAE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6" name="Abgerundetes Rechteck 5"/>
          <p:cNvSpPr/>
          <p:nvPr/>
        </p:nvSpPr>
        <p:spPr>
          <a:xfrm>
            <a:off x="349457" y="1568738"/>
            <a:ext cx="3633820" cy="1996117"/>
          </a:xfrm>
          <a:prstGeom prst="roundRect">
            <a:avLst/>
          </a:prstGeom>
          <a:noFill/>
          <a:ln w="28575">
            <a:solidFill>
              <a:srgbClr val="2CAAE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8233378" y="4907535"/>
            <a:ext cx="2580471" cy="369332"/>
          </a:xfrm>
          <a:prstGeom prst="rect">
            <a:avLst/>
          </a:prstGeom>
          <a:noFill/>
        </p:spPr>
        <p:txBody>
          <a:bodyPr wrap="square" rtlCol="0">
            <a:spAutoFit/>
          </a:bodyPr>
          <a:lstStyle/>
          <a:p>
            <a:r>
              <a:rPr lang="de-DE" sz="1800" b="1" dirty="0">
                <a:solidFill>
                  <a:srgbClr val="00507F"/>
                </a:solidFill>
              </a:rPr>
              <a:t>Polen</a:t>
            </a:r>
          </a:p>
        </p:txBody>
      </p:sp>
      <p:pic>
        <p:nvPicPr>
          <p:cNvPr id="33" name="Picture 38" descr="Flag of Bydgoszcz"/>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8401341" y="5420491"/>
            <a:ext cx="796725" cy="435076"/>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34" name="Picture 8" descr="http://szczecin.uzs.gov.pl/css/default/img/logo.pn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9393997" y="5305371"/>
            <a:ext cx="665317" cy="6653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 "/>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10295252" y="5363711"/>
            <a:ext cx="596501" cy="55641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1" descr="C:\Users\cailliaux.HAFEN-HAMBURG\AppData\Local\Microsoft\Windows\Temporary Internet Files\Content.Outlook\XCFUKY4D\Herb z podpisem ENG (2).jpg"/>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11075115" y="5261229"/>
            <a:ext cx="686041" cy="723482"/>
          </a:xfrm>
          <a:prstGeom prst="rect">
            <a:avLst/>
          </a:prstGeom>
          <a:noFill/>
          <a:extLst>
            <a:ext uri="{909E8E84-426E-40DD-AFC4-6F175D3DCCD1}">
              <a14:hiddenFill xmlns:a14="http://schemas.microsoft.com/office/drawing/2010/main">
                <a:solidFill>
                  <a:srgbClr val="FFFFFF"/>
                </a:solidFill>
              </a14:hiddenFill>
            </a:ext>
          </a:extLst>
        </p:spPr>
      </p:pic>
      <p:sp>
        <p:nvSpPr>
          <p:cNvPr id="31" name="Abgerundetes Rechteck 30"/>
          <p:cNvSpPr/>
          <p:nvPr/>
        </p:nvSpPr>
        <p:spPr>
          <a:xfrm>
            <a:off x="8231321" y="4879031"/>
            <a:ext cx="3633820" cy="1225483"/>
          </a:xfrm>
          <a:prstGeom prst="roundRect">
            <a:avLst/>
          </a:prstGeom>
          <a:noFill/>
          <a:ln w="28575">
            <a:solidFill>
              <a:srgbClr val="2CAAE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4" name="Grafik 3"/>
          <p:cNvPicPr>
            <a:picLocks noChangeAspect="1"/>
          </p:cNvPicPr>
          <p:nvPr/>
        </p:nvPicPr>
        <p:blipFill>
          <a:blip r:embed="rId24"/>
          <a:stretch>
            <a:fillRect/>
          </a:stretch>
        </p:blipFill>
        <p:spPr>
          <a:xfrm>
            <a:off x="8401341" y="3419108"/>
            <a:ext cx="1270886" cy="467163"/>
          </a:xfrm>
          <a:prstGeom prst="rect">
            <a:avLst/>
          </a:prstGeom>
        </p:spPr>
      </p:pic>
    </p:spTree>
    <p:extLst>
      <p:ext uri="{BB962C8B-B14F-4D97-AF65-F5344CB8AC3E}">
        <p14:creationId xmlns:p14="http://schemas.microsoft.com/office/powerpoint/2010/main" val="502140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EMMA Projekt</a:t>
            </a:r>
          </a:p>
        </p:txBody>
      </p:sp>
      <p:sp>
        <p:nvSpPr>
          <p:cNvPr id="3" name="Textplatzhalter 2"/>
          <p:cNvSpPr>
            <a:spLocks noGrp="1"/>
          </p:cNvSpPr>
          <p:nvPr>
            <p:ph type="body" sz="quarter" idx="10"/>
          </p:nvPr>
        </p:nvSpPr>
        <p:spPr/>
        <p:txBody>
          <a:bodyPr/>
          <a:lstStyle/>
          <a:p>
            <a:r>
              <a:rPr lang="de-DE" dirty="0"/>
              <a:t>48 assoziierte Partner aus 8 Ländern</a:t>
            </a:r>
          </a:p>
          <a:p>
            <a:endParaRPr lang="de-DE" dirty="0"/>
          </a:p>
        </p:txBody>
      </p:sp>
      <p:sp>
        <p:nvSpPr>
          <p:cNvPr id="6" name="Abgerundetes Rechteck 5"/>
          <p:cNvSpPr/>
          <p:nvPr/>
        </p:nvSpPr>
        <p:spPr>
          <a:xfrm>
            <a:off x="457693" y="1712930"/>
            <a:ext cx="2492693" cy="2368182"/>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dirty="0"/>
          </a:p>
        </p:txBody>
      </p:sp>
      <p:sp>
        <p:nvSpPr>
          <p:cNvPr id="5" name="Textfeld 4"/>
          <p:cNvSpPr txBox="1"/>
          <p:nvPr/>
        </p:nvSpPr>
        <p:spPr>
          <a:xfrm>
            <a:off x="200621" y="1554819"/>
            <a:ext cx="2454649" cy="369332"/>
          </a:xfrm>
          <a:prstGeom prst="rect">
            <a:avLst/>
          </a:prstGeom>
          <a:solidFill>
            <a:srgbClr val="0050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1800" dirty="0" smtClean="0">
                <a:latin typeface="Arial" panose="020B0604020202020204" pitchFamily="34" charset="0"/>
                <a:cs typeface="Arial" panose="020B0604020202020204" pitchFamily="34" charset="0"/>
              </a:rPr>
              <a:t>Nationale Ministerien</a:t>
            </a:r>
            <a:endParaRPr lang="de-DE" sz="1800" dirty="0">
              <a:latin typeface="Arial" panose="020B0604020202020204" pitchFamily="34" charset="0"/>
              <a:cs typeface="Arial" panose="020B0604020202020204" pitchFamily="34" charset="0"/>
            </a:endParaRPr>
          </a:p>
        </p:txBody>
      </p:sp>
      <p:sp>
        <p:nvSpPr>
          <p:cNvPr id="7" name="Textfeld 6"/>
          <p:cNvSpPr txBox="1"/>
          <p:nvPr/>
        </p:nvSpPr>
        <p:spPr>
          <a:xfrm>
            <a:off x="486308" y="1974676"/>
            <a:ext cx="2303705" cy="1938992"/>
          </a:xfrm>
          <a:prstGeom prst="rect">
            <a:avLst/>
          </a:prstGeom>
          <a:noFill/>
        </p:spPr>
        <p:txBody>
          <a:bodyPr wrap="square" rtlCol="0">
            <a:spAutoFit/>
          </a:bodyPr>
          <a:lstStyle>
            <a:defPPr>
              <a:defRPr lang="de-DE"/>
            </a:defPPr>
            <a:lvl1pPr>
              <a:defRPr sz="1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182563" lvl="1" indent="-182563">
              <a:buFont typeface="Arial" panose="020B0604020202020204" pitchFamily="34" charset="0"/>
              <a:buChar char="•"/>
              <a:tabLst>
                <a:tab pos="182563" algn="l"/>
              </a:tabLst>
            </a:pPr>
            <a:r>
              <a:rPr lang="de-DE" sz="1200" dirty="0">
                <a:solidFill>
                  <a:srgbClr val="00507F"/>
                </a:solidFill>
                <a:latin typeface="Arial" panose="020B0604020202020204" pitchFamily="34" charset="0"/>
                <a:cs typeface="Arial" panose="020B0604020202020204" pitchFamily="34" charset="0"/>
              </a:rPr>
              <a:t>Bundesministerium für Verkehr und digitale Infrastruktur </a:t>
            </a:r>
            <a:r>
              <a:rPr lang="de-DE" sz="1200" dirty="0" smtClean="0">
                <a:solidFill>
                  <a:srgbClr val="00507F"/>
                </a:solidFill>
                <a:latin typeface="Arial" panose="020B0604020202020204" pitchFamily="34" charset="0"/>
                <a:cs typeface="Arial" panose="020B0604020202020204" pitchFamily="34" charset="0"/>
              </a:rPr>
              <a:t>(</a:t>
            </a:r>
            <a:r>
              <a:rPr lang="de-DE" sz="1200" b="1" dirty="0" smtClean="0">
                <a:solidFill>
                  <a:srgbClr val="00507F"/>
                </a:solidFill>
                <a:latin typeface="Arial" panose="020B0604020202020204" pitchFamily="34" charset="0"/>
                <a:cs typeface="Arial" panose="020B0604020202020204" pitchFamily="34" charset="0"/>
              </a:rPr>
              <a:t>DEU</a:t>
            </a:r>
            <a:r>
              <a:rPr lang="de-DE" sz="1200" dirty="0" smtClean="0">
                <a:solidFill>
                  <a:srgbClr val="00507F"/>
                </a:solidFill>
                <a:latin typeface="Arial" panose="020B0604020202020204" pitchFamily="34" charset="0"/>
                <a:cs typeface="Arial" panose="020B0604020202020204" pitchFamily="34" charset="0"/>
              </a:rPr>
              <a:t>)</a:t>
            </a:r>
            <a:endParaRPr lang="de-DE" sz="1200" dirty="0">
              <a:solidFill>
                <a:srgbClr val="00507F"/>
              </a:solidFill>
              <a:latin typeface="Arial" panose="020B0604020202020204" pitchFamily="34" charset="0"/>
              <a:cs typeface="Arial" panose="020B0604020202020204" pitchFamily="34" charset="0"/>
            </a:endParaRPr>
          </a:p>
          <a:p>
            <a:pPr marL="182563" lvl="1" indent="-182563">
              <a:buFont typeface="Arial" panose="020B0604020202020204" pitchFamily="34" charset="0"/>
              <a:buChar char="•"/>
              <a:tabLst>
                <a:tab pos="182563" algn="l"/>
              </a:tabLst>
            </a:pPr>
            <a:r>
              <a:rPr lang="de-DE" sz="1200" b="1" dirty="0" err="1">
                <a:solidFill>
                  <a:srgbClr val="00507F"/>
                </a:solidFill>
                <a:latin typeface="Arial" panose="020B0604020202020204" pitchFamily="34" charset="0"/>
                <a:cs typeface="Arial" panose="020B0604020202020204" pitchFamily="34" charset="0"/>
              </a:rPr>
              <a:t>Lithuanian</a:t>
            </a:r>
            <a:r>
              <a:rPr lang="de-DE" sz="1200" dirty="0">
                <a:solidFill>
                  <a:srgbClr val="00507F"/>
                </a:solidFill>
                <a:latin typeface="Arial" panose="020B0604020202020204" pitchFamily="34" charset="0"/>
                <a:cs typeface="Arial" panose="020B0604020202020204" pitchFamily="34" charset="0"/>
              </a:rPr>
              <a:t> Maritime </a:t>
            </a:r>
            <a:r>
              <a:rPr lang="de-DE" sz="1200" dirty="0" err="1">
                <a:solidFill>
                  <a:srgbClr val="00507F"/>
                </a:solidFill>
                <a:latin typeface="Arial" panose="020B0604020202020204" pitchFamily="34" charset="0"/>
                <a:cs typeface="Arial" panose="020B0604020202020204" pitchFamily="34" charset="0"/>
              </a:rPr>
              <a:t>Safety</a:t>
            </a:r>
            <a:r>
              <a:rPr lang="de-DE" sz="1200" dirty="0">
                <a:solidFill>
                  <a:srgbClr val="00507F"/>
                </a:solidFill>
                <a:latin typeface="Arial" panose="020B0604020202020204" pitchFamily="34" charset="0"/>
                <a:cs typeface="Arial" panose="020B0604020202020204" pitchFamily="34" charset="0"/>
              </a:rPr>
              <a:t> Administration</a:t>
            </a:r>
          </a:p>
          <a:p>
            <a:pPr marL="182563" lvl="1" indent="-182563">
              <a:buFont typeface="Arial" panose="020B0604020202020204" pitchFamily="34" charset="0"/>
              <a:buChar char="•"/>
              <a:tabLst>
                <a:tab pos="182563" algn="l"/>
              </a:tabLst>
            </a:pPr>
            <a:r>
              <a:rPr lang="de-DE" sz="1200" dirty="0" err="1">
                <a:solidFill>
                  <a:srgbClr val="00507F"/>
                </a:solidFill>
                <a:latin typeface="Arial" panose="020B0604020202020204" pitchFamily="34" charset="0"/>
                <a:cs typeface="Arial" panose="020B0604020202020204" pitchFamily="34" charset="0"/>
              </a:rPr>
              <a:t>Ministry</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of</a:t>
            </a:r>
            <a:r>
              <a:rPr lang="de-DE" sz="1200" dirty="0">
                <a:solidFill>
                  <a:srgbClr val="00507F"/>
                </a:solidFill>
                <a:latin typeface="Arial" panose="020B0604020202020204" pitchFamily="34" charset="0"/>
                <a:cs typeface="Arial" panose="020B0604020202020204" pitchFamily="34" charset="0"/>
              </a:rPr>
              <a:t> Transport </a:t>
            </a:r>
            <a:r>
              <a:rPr lang="de-DE" sz="1200" dirty="0" err="1">
                <a:solidFill>
                  <a:srgbClr val="00507F"/>
                </a:solidFill>
                <a:latin typeface="Arial" panose="020B0604020202020204" pitchFamily="34" charset="0"/>
                <a:cs typeface="Arial" panose="020B0604020202020204" pitchFamily="34" charset="0"/>
              </a:rPr>
              <a:t>and</a:t>
            </a:r>
            <a:r>
              <a:rPr lang="de-DE" sz="1200" dirty="0">
                <a:solidFill>
                  <a:srgbClr val="00507F"/>
                </a:solidFill>
                <a:latin typeface="Arial" panose="020B0604020202020204" pitchFamily="34" charset="0"/>
                <a:cs typeface="Arial" panose="020B0604020202020204" pitchFamily="34" charset="0"/>
              </a:rPr>
              <a:t> Communication </a:t>
            </a:r>
            <a:r>
              <a:rPr lang="de-DE" sz="1200" dirty="0" err="1">
                <a:solidFill>
                  <a:srgbClr val="00507F"/>
                </a:solidFill>
                <a:latin typeface="Arial" panose="020B0604020202020204" pitchFamily="34" charset="0"/>
                <a:cs typeface="Arial" panose="020B0604020202020204" pitchFamily="34" charset="0"/>
              </a:rPr>
              <a:t>of</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the</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Republic</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of</a:t>
            </a:r>
            <a:r>
              <a:rPr lang="de-DE" sz="1200" dirty="0">
                <a:solidFill>
                  <a:srgbClr val="00507F"/>
                </a:solidFill>
                <a:latin typeface="Arial" panose="020B0604020202020204" pitchFamily="34" charset="0"/>
                <a:cs typeface="Arial" panose="020B0604020202020204" pitchFamily="34" charset="0"/>
              </a:rPr>
              <a:t> </a:t>
            </a:r>
            <a:r>
              <a:rPr lang="de-DE" sz="1200" b="1" dirty="0" err="1">
                <a:solidFill>
                  <a:srgbClr val="00507F"/>
                </a:solidFill>
                <a:latin typeface="Arial" panose="020B0604020202020204" pitchFamily="34" charset="0"/>
                <a:cs typeface="Arial" panose="020B0604020202020204" pitchFamily="34" charset="0"/>
              </a:rPr>
              <a:t>Lithuania</a:t>
            </a:r>
            <a:endParaRPr lang="de-DE" sz="1200" b="1" dirty="0">
              <a:solidFill>
                <a:srgbClr val="00507F"/>
              </a:solidFill>
              <a:latin typeface="Arial" panose="020B0604020202020204" pitchFamily="34" charset="0"/>
              <a:cs typeface="Arial" panose="020B0604020202020204" pitchFamily="34" charset="0"/>
            </a:endParaRPr>
          </a:p>
          <a:p>
            <a:pPr marL="182563" lvl="1" indent="-182563">
              <a:buFont typeface="Arial" panose="020B0604020202020204" pitchFamily="34" charset="0"/>
              <a:buChar char="•"/>
              <a:tabLst>
                <a:tab pos="182563" algn="l"/>
              </a:tabLst>
            </a:pPr>
            <a:r>
              <a:rPr lang="de-DE" sz="1200" b="1" dirty="0" err="1">
                <a:solidFill>
                  <a:srgbClr val="00507F"/>
                </a:solidFill>
                <a:latin typeface="Arial" panose="020B0604020202020204" pitchFamily="34" charset="0"/>
                <a:cs typeface="Arial" panose="020B0604020202020204" pitchFamily="34" charset="0"/>
              </a:rPr>
              <a:t>Swedish</a:t>
            </a:r>
            <a:r>
              <a:rPr lang="de-DE" sz="1200" dirty="0">
                <a:solidFill>
                  <a:srgbClr val="00507F"/>
                </a:solidFill>
                <a:latin typeface="Arial" panose="020B0604020202020204" pitchFamily="34" charset="0"/>
                <a:cs typeface="Arial" panose="020B0604020202020204" pitchFamily="34" charset="0"/>
              </a:rPr>
              <a:t> Transport Agency </a:t>
            </a:r>
          </a:p>
          <a:p>
            <a:pPr marL="182563" lvl="1" indent="-182563">
              <a:buFont typeface="Arial" panose="020B0604020202020204" pitchFamily="34" charset="0"/>
              <a:buChar char="•"/>
              <a:tabLst>
                <a:tab pos="182563" algn="l"/>
              </a:tabLst>
            </a:pPr>
            <a:r>
              <a:rPr lang="de-DE" sz="1200" b="1" dirty="0" err="1">
                <a:solidFill>
                  <a:srgbClr val="00507F"/>
                </a:solidFill>
                <a:latin typeface="Arial" panose="020B0604020202020204" pitchFamily="34" charset="0"/>
                <a:cs typeface="Arial" panose="020B0604020202020204" pitchFamily="34" charset="0"/>
              </a:rPr>
              <a:t>Finnish</a:t>
            </a:r>
            <a:r>
              <a:rPr lang="de-DE" sz="1200" dirty="0">
                <a:solidFill>
                  <a:srgbClr val="00507F"/>
                </a:solidFill>
                <a:latin typeface="Arial" panose="020B0604020202020204" pitchFamily="34" charset="0"/>
                <a:cs typeface="Arial" panose="020B0604020202020204" pitchFamily="34" charset="0"/>
              </a:rPr>
              <a:t> Transport Agency</a:t>
            </a:r>
          </a:p>
        </p:txBody>
      </p:sp>
      <p:sp>
        <p:nvSpPr>
          <p:cNvPr id="8" name="Textfeld 7"/>
          <p:cNvSpPr txBox="1"/>
          <p:nvPr/>
        </p:nvSpPr>
        <p:spPr>
          <a:xfrm>
            <a:off x="3206507" y="2046258"/>
            <a:ext cx="2485388" cy="2585323"/>
          </a:xfrm>
          <a:prstGeom prst="rect">
            <a:avLst/>
          </a:prstGeom>
          <a:noFill/>
        </p:spPr>
        <p:txBody>
          <a:bodyPr wrap="square" rtlCol="0">
            <a:spAutoFit/>
          </a:bodyPr>
          <a:lstStyle/>
          <a:p>
            <a:pPr marL="171450" lvl="1" indent="-171450">
              <a:buFont typeface="Arial" panose="020B0604020202020204" pitchFamily="34" charset="0"/>
              <a:buChar char="•"/>
            </a:pPr>
            <a:endParaRPr lang="de-DE" sz="1200" dirty="0" smtClean="0">
              <a:solidFill>
                <a:srgbClr val="00507F"/>
              </a:solidFill>
            </a:endParaRPr>
          </a:p>
          <a:p>
            <a:pPr marL="171450" lvl="1" indent="-171450">
              <a:buFont typeface="Arial" panose="020B0604020202020204" pitchFamily="34" charset="0"/>
              <a:buChar char="•"/>
            </a:pPr>
            <a:r>
              <a:rPr lang="de-DE" sz="1200" dirty="0" smtClean="0">
                <a:solidFill>
                  <a:srgbClr val="00507F"/>
                </a:solidFill>
              </a:rPr>
              <a:t>Behörde </a:t>
            </a:r>
            <a:r>
              <a:rPr lang="de-DE" sz="1200" dirty="0">
                <a:solidFill>
                  <a:srgbClr val="00507F"/>
                </a:solidFill>
              </a:rPr>
              <a:t>für Wirtschaft, Verkehr und Innovation der Freien und Hansestadt </a:t>
            </a:r>
            <a:r>
              <a:rPr lang="de-DE" sz="1200" b="1" dirty="0">
                <a:solidFill>
                  <a:srgbClr val="00507F"/>
                </a:solidFill>
              </a:rPr>
              <a:t>Hamburg</a:t>
            </a:r>
          </a:p>
          <a:p>
            <a:pPr marL="171450" lvl="1" indent="-171450">
              <a:buFont typeface="Arial" panose="020B0604020202020204" pitchFamily="34" charset="0"/>
              <a:buChar char="•"/>
            </a:pPr>
            <a:r>
              <a:rPr lang="de-DE" sz="1200" dirty="0" err="1">
                <a:solidFill>
                  <a:srgbClr val="00507F"/>
                </a:solidFill>
              </a:rPr>
              <a:t>Chamber</a:t>
            </a:r>
            <a:r>
              <a:rPr lang="de-DE" sz="1200" dirty="0">
                <a:solidFill>
                  <a:srgbClr val="00507F"/>
                </a:solidFill>
              </a:rPr>
              <a:t> </a:t>
            </a:r>
            <a:r>
              <a:rPr lang="de-DE" sz="1200" dirty="0" err="1">
                <a:solidFill>
                  <a:srgbClr val="00507F"/>
                </a:solidFill>
              </a:rPr>
              <a:t>of</a:t>
            </a:r>
            <a:r>
              <a:rPr lang="de-DE" sz="1200" dirty="0">
                <a:solidFill>
                  <a:srgbClr val="00507F"/>
                </a:solidFill>
              </a:rPr>
              <a:t> Commerce </a:t>
            </a:r>
            <a:r>
              <a:rPr lang="de-DE" sz="1200" dirty="0" err="1">
                <a:solidFill>
                  <a:srgbClr val="00507F"/>
                </a:solidFill>
              </a:rPr>
              <a:t>Mälardalen</a:t>
            </a:r>
            <a:r>
              <a:rPr lang="de-DE" sz="1200" dirty="0">
                <a:solidFill>
                  <a:srgbClr val="00507F"/>
                </a:solidFill>
              </a:rPr>
              <a:t> </a:t>
            </a:r>
            <a:r>
              <a:rPr lang="de-DE" sz="1200" dirty="0" smtClean="0">
                <a:solidFill>
                  <a:srgbClr val="00507F"/>
                </a:solidFill>
              </a:rPr>
              <a:t>(</a:t>
            </a:r>
            <a:r>
              <a:rPr lang="de-DE" sz="1200" b="1" dirty="0" smtClean="0">
                <a:solidFill>
                  <a:srgbClr val="00507F"/>
                </a:solidFill>
              </a:rPr>
              <a:t>FI</a:t>
            </a:r>
            <a:r>
              <a:rPr lang="de-DE" sz="1200" dirty="0" smtClean="0">
                <a:solidFill>
                  <a:srgbClr val="00507F"/>
                </a:solidFill>
              </a:rPr>
              <a:t>)</a:t>
            </a:r>
            <a:endParaRPr lang="de-DE" sz="1200" dirty="0">
              <a:solidFill>
                <a:srgbClr val="00507F"/>
              </a:solidFill>
            </a:endParaRPr>
          </a:p>
          <a:p>
            <a:pPr marL="171450" lvl="1" indent="-171450">
              <a:buFont typeface="Arial" panose="020B0604020202020204" pitchFamily="34" charset="0"/>
              <a:buChar char="•"/>
            </a:pPr>
            <a:r>
              <a:rPr lang="de-DE" sz="1200" b="1" dirty="0" err="1">
                <a:solidFill>
                  <a:srgbClr val="00507F"/>
                </a:solidFill>
              </a:rPr>
              <a:t>Flanders</a:t>
            </a:r>
            <a:r>
              <a:rPr lang="de-DE" sz="1200" dirty="0">
                <a:solidFill>
                  <a:srgbClr val="00507F"/>
                </a:solidFill>
              </a:rPr>
              <a:t>´ Institute </a:t>
            </a:r>
            <a:r>
              <a:rPr lang="de-DE" sz="1200" dirty="0" err="1">
                <a:solidFill>
                  <a:srgbClr val="00507F"/>
                </a:solidFill>
              </a:rPr>
              <a:t>for</a:t>
            </a:r>
            <a:r>
              <a:rPr lang="de-DE" sz="1200" dirty="0">
                <a:solidFill>
                  <a:srgbClr val="00507F"/>
                </a:solidFill>
              </a:rPr>
              <a:t> Mobility </a:t>
            </a:r>
          </a:p>
          <a:p>
            <a:pPr marL="171450" lvl="1" indent="-171450">
              <a:buFont typeface="Arial" panose="020B0604020202020204" pitchFamily="34" charset="0"/>
              <a:buChar char="•"/>
            </a:pPr>
            <a:r>
              <a:rPr lang="de-DE" sz="1200" dirty="0">
                <a:solidFill>
                  <a:srgbClr val="00507F"/>
                </a:solidFill>
              </a:rPr>
              <a:t>Häme </a:t>
            </a:r>
            <a:r>
              <a:rPr lang="de-DE" sz="1200" dirty="0" err="1">
                <a:solidFill>
                  <a:srgbClr val="00507F"/>
                </a:solidFill>
              </a:rPr>
              <a:t>Chamber</a:t>
            </a:r>
            <a:r>
              <a:rPr lang="de-DE" sz="1200" dirty="0">
                <a:solidFill>
                  <a:srgbClr val="00507F"/>
                </a:solidFill>
              </a:rPr>
              <a:t> </a:t>
            </a:r>
            <a:r>
              <a:rPr lang="de-DE" sz="1200" dirty="0" err="1">
                <a:solidFill>
                  <a:srgbClr val="00507F"/>
                </a:solidFill>
              </a:rPr>
              <a:t>of</a:t>
            </a:r>
            <a:r>
              <a:rPr lang="de-DE" sz="1200" dirty="0">
                <a:solidFill>
                  <a:srgbClr val="00507F"/>
                </a:solidFill>
              </a:rPr>
              <a:t> Commerce </a:t>
            </a:r>
          </a:p>
          <a:p>
            <a:pPr marL="171450" lvl="1" indent="-171450">
              <a:buFont typeface="Arial" panose="020B0604020202020204" pitchFamily="34" charset="0"/>
              <a:buChar char="•"/>
            </a:pPr>
            <a:r>
              <a:rPr lang="de-DE" sz="1200" dirty="0">
                <a:solidFill>
                  <a:srgbClr val="00507F"/>
                </a:solidFill>
              </a:rPr>
              <a:t>Industrie und Handelskammer </a:t>
            </a:r>
            <a:r>
              <a:rPr lang="de-DE" sz="1200" b="1" dirty="0">
                <a:solidFill>
                  <a:srgbClr val="00507F"/>
                </a:solidFill>
              </a:rPr>
              <a:t>Lüneburg Wolfsburg</a:t>
            </a:r>
          </a:p>
          <a:p>
            <a:pPr marL="171450" lvl="1" indent="-171450">
              <a:buFont typeface="Arial" panose="020B0604020202020204" pitchFamily="34" charset="0"/>
              <a:buChar char="•"/>
            </a:pPr>
            <a:r>
              <a:rPr lang="de-DE" sz="1200" dirty="0">
                <a:solidFill>
                  <a:srgbClr val="00507F"/>
                </a:solidFill>
              </a:rPr>
              <a:t>Regional </a:t>
            </a:r>
            <a:r>
              <a:rPr lang="de-DE" sz="1200" dirty="0" err="1">
                <a:solidFill>
                  <a:srgbClr val="00507F"/>
                </a:solidFill>
              </a:rPr>
              <a:t>Water</a:t>
            </a:r>
            <a:r>
              <a:rPr lang="de-DE" sz="1200" dirty="0">
                <a:solidFill>
                  <a:srgbClr val="00507F"/>
                </a:solidFill>
              </a:rPr>
              <a:t> Management Authority </a:t>
            </a:r>
            <a:r>
              <a:rPr lang="de-DE" sz="1200" dirty="0" smtClean="0">
                <a:solidFill>
                  <a:srgbClr val="00507F"/>
                </a:solidFill>
              </a:rPr>
              <a:t>Gdansk (</a:t>
            </a:r>
            <a:r>
              <a:rPr lang="de-DE" sz="1200" b="1" dirty="0" smtClean="0">
                <a:solidFill>
                  <a:srgbClr val="00507F"/>
                </a:solidFill>
              </a:rPr>
              <a:t>PL</a:t>
            </a:r>
            <a:r>
              <a:rPr lang="de-DE" sz="1200" dirty="0" smtClean="0">
                <a:solidFill>
                  <a:srgbClr val="00507F"/>
                </a:solidFill>
              </a:rPr>
              <a:t>)</a:t>
            </a:r>
            <a:endParaRPr lang="de-DE" sz="1200" dirty="0">
              <a:solidFill>
                <a:srgbClr val="00507F"/>
              </a:solidFill>
            </a:endParaRPr>
          </a:p>
          <a:p>
            <a:endParaRPr lang="de-DE" dirty="0"/>
          </a:p>
        </p:txBody>
      </p:sp>
      <p:sp>
        <p:nvSpPr>
          <p:cNvPr id="9" name="Abgerundetes Rechteck 8"/>
          <p:cNvSpPr/>
          <p:nvPr/>
        </p:nvSpPr>
        <p:spPr>
          <a:xfrm>
            <a:off x="3206507" y="1789353"/>
            <a:ext cx="2539891" cy="2720155"/>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10" name="Abgerundetes Rechteck 9"/>
          <p:cNvSpPr/>
          <p:nvPr/>
        </p:nvSpPr>
        <p:spPr>
          <a:xfrm>
            <a:off x="5969436" y="1746644"/>
            <a:ext cx="3479818" cy="4590219"/>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dirty="0"/>
          </a:p>
        </p:txBody>
      </p:sp>
      <p:sp>
        <p:nvSpPr>
          <p:cNvPr id="11" name="Abgerundetes Rechteck 10"/>
          <p:cNvSpPr/>
          <p:nvPr/>
        </p:nvSpPr>
        <p:spPr>
          <a:xfrm>
            <a:off x="9669602" y="1688571"/>
            <a:ext cx="2298775" cy="2848406"/>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dirty="0"/>
          </a:p>
        </p:txBody>
      </p:sp>
      <p:sp>
        <p:nvSpPr>
          <p:cNvPr id="12" name="Abgerundetes Rechteck 11"/>
          <p:cNvSpPr/>
          <p:nvPr/>
        </p:nvSpPr>
        <p:spPr>
          <a:xfrm>
            <a:off x="457692" y="4435913"/>
            <a:ext cx="2492693" cy="1693089"/>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dirty="0"/>
          </a:p>
        </p:txBody>
      </p:sp>
      <p:sp>
        <p:nvSpPr>
          <p:cNvPr id="13" name="Abgerundetes Rechteck 12"/>
          <p:cNvSpPr/>
          <p:nvPr/>
        </p:nvSpPr>
        <p:spPr>
          <a:xfrm>
            <a:off x="3226897" y="4836513"/>
            <a:ext cx="2519501" cy="1292489"/>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dirty="0"/>
          </a:p>
        </p:txBody>
      </p:sp>
      <p:sp>
        <p:nvSpPr>
          <p:cNvPr id="14" name="Textfeld 13"/>
          <p:cNvSpPr txBox="1"/>
          <p:nvPr/>
        </p:nvSpPr>
        <p:spPr>
          <a:xfrm>
            <a:off x="3081173" y="1551291"/>
            <a:ext cx="2433219" cy="646331"/>
          </a:xfrm>
          <a:prstGeom prst="rect">
            <a:avLst/>
          </a:prstGeom>
          <a:solidFill>
            <a:srgbClr val="0050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1800" dirty="0" smtClean="0">
                <a:latin typeface="Arial" panose="020B0604020202020204" pitchFamily="34" charset="0"/>
                <a:cs typeface="Arial" panose="020B0604020202020204" pitchFamily="34" charset="0"/>
              </a:rPr>
              <a:t>Handelskammern und regionale Behörden</a:t>
            </a:r>
            <a:endParaRPr lang="de-DE" sz="1800" dirty="0">
              <a:latin typeface="Arial" panose="020B0604020202020204" pitchFamily="34" charset="0"/>
              <a:cs typeface="Arial" panose="020B0604020202020204" pitchFamily="34" charset="0"/>
            </a:endParaRPr>
          </a:p>
        </p:txBody>
      </p:sp>
      <p:sp>
        <p:nvSpPr>
          <p:cNvPr id="16" name="Textfeld 15"/>
          <p:cNvSpPr txBox="1"/>
          <p:nvPr/>
        </p:nvSpPr>
        <p:spPr>
          <a:xfrm>
            <a:off x="5885255" y="1561978"/>
            <a:ext cx="2454649" cy="369332"/>
          </a:xfrm>
          <a:prstGeom prst="rect">
            <a:avLst/>
          </a:prstGeom>
          <a:solidFill>
            <a:srgbClr val="0050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1800" dirty="0" smtClean="0">
                <a:latin typeface="Arial" panose="020B0604020202020204" pitchFamily="34" charset="0"/>
                <a:cs typeface="Arial" panose="020B0604020202020204" pitchFamily="34" charset="0"/>
              </a:rPr>
              <a:t>Verbände und Vereine</a:t>
            </a:r>
            <a:endParaRPr lang="de-DE" sz="1800" dirty="0">
              <a:latin typeface="Arial" panose="020B0604020202020204" pitchFamily="34" charset="0"/>
              <a:cs typeface="Arial" panose="020B0604020202020204" pitchFamily="34" charset="0"/>
            </a:endParaRPr>
          </a:p>
        </p:txBody>
      </p:sp>
      <p:sp>
        <p:nvSpPr>
          <p:cNvPr id="17" name="Rechteck 16"/>
          <p:cNvSpPr/>
          <p:nvPr/>
        </p:nvSpPr>
        <p:spPr>
          <a:xfrm>
            <a:off x="9553732" y="1551317"/>
            <a:ext cx="2312478" cy="448780"/>
          </a:xfrm>
          <a:prstGeom prst="rect">
            <a:avLst/>
          </a:prstGeom>
          <a:solidFill>
            <a:srgbClr val="00507F"/>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de-DE" sz="1800" dirty="0" smtClean="0">
                <a:latin typeface="Arial" panose="020B0604020202020204" pitchFamily="34" charset="0"/>
                <a:cs typeface="Arial" panose="020B0604020202020204" pitchFamily="34" charset="0"/>
              </a:rPr>
              <a:t>Binnenhäfen</a:t>
            </a:r>
            <a:endParaRPr lang="de-DE" sz="1800" dirty="0">
              <a:latin typeface="Arial" panose="020B0604020202020204" pitchFamily="34" charset="0"/>
              <a:cs typeface="Arial" panose="020B0604020202020204" pitchFamily="34" charset="0"/>
            </a:endParaRPr>
          </a:p>
        </p:txBody>
      </p:sp>
      <p:sp>
        <p:nvSpPr>
          <p:cNvPr id="18" name="Rechteck 17"/>
          <p:cNvSpPr/>
          <p:nvPr/>
        </p:nvSpPr>
        <p:spPr>
          <a:xfrm>
            <a:off x="200621" y="4240704"/>
            <a:ext cx="2000849" cy="448780"/>
          </a:xfrm>
          <a:prstGeom prst="rect">
            <a:avLst/>
          </a:prstGeom>
          <a:solidFill>
            <a:srgbClr val="00507F"/>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de-DE" sz="1800" dirty="0" smtClean="0">
                <a:latin typeface="Arial" panose="020B0604020202020204" pitchFamily="34" charset="0"/>
                <a:cs typeface="Arial" panose="020B0604020202020204" pitchFamily="34" charset="0"/>
              </a:rPr>
              <a:t>Binnenreedereien</a:t>
            </a:r>
            <a:endParaRPr lang="de-DE" sz="1800" dirty="0">
              <a:latin typeface="Arial" panose="020B0604020202020204" pitchFamily="34" charset="0"/>
              <a:cs typeface="Arial" panose="020B0604020202020204" pitchFamily="34" charset="0"/>
            </a:endParaRPr>
          </a:p>
        </p:txBody>
      </p:sp>
      <p:sp>
        <p:nvSpPr>
          <p:cNvPr id="20" name="Rechteck 19"/>
          <p:cNvSpPr/>
          <p:nvPr/>
        </p:nvSpPr>
        <p:spPr>
          <a:xfrm>
            <a:off x="3078606" y="4675147"/>
            <a:ext cx="2196607" cy="355532"/>
          </a:xfrm>
          <a:prstGeom prst="rect">
            <a:avLst/>
          </a:prstGeom>
          <a:solidFill>
            <a:srgbClr val="00507F"/>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de-DE" sz="1800" dirty="0" smtClean="0">
                <a:latin typeface="Arial" panose="020B0604020202020204" pitchFamily="34" charset="0"/>
                <a:cs typeface="Arial" panose="020B0604020202020204" pitchFamily="34" charset="0"/>
              </a:rPr>
              <a:t>Industrie</a:t>
            </a:r>
            <a:endParaRPr lang="de-DE" sz="1800" dirty="0">
              <a:latin typeface="Arial" panose="020B0604020202020204" pitchFamily="34" charset="0"/>
              <a:cs typeface="Arial" panose="020B0604020202020204" pitchFamily="34" charset="0"/>
            </a:endParaRPr>
          </a:p>
        </p:txBody>
      </p:sp>
      <p:sp>
        <p:nvSpPr>
          <p:cNvPr id="21" name="Textfeld 20"/>
          <p:cNvSpPr txBox="1"/>
          <p:nvPr/>
        </p:nvSpPr>
        <p:spPr>
          <a:xfrm>
            <a:off x="3305715" y="1990591"/>
            <a:ext cx="2410495" cy="2862322"/>
          </a:xfrm>
          <a:prstGeom prst="rect">
            <a:avLst/>
          </a:prstGeom>
          <a:noFill/>
        </p:spPr>
        <p:txBody>
          <a:bodyPr wrap="square" rtlCol="0">
            <a:spAutoFit/>
          </a:bodyPr>
          <a:lstStyle/>
          <a:p>
            <a:pPr marL="171450" lvl="1" indent="-171450">
              <a:buFont typeface="Arial" panose="020B0604020202020204" pitchFamily="34" charset="0"/>
              <a:buChar char="•"/>
            </a:pPr>
            <a:endParaRPr lang="de-DE" sz="1200" dirty="0" smtClean="0">
              <a:solidFill>
                <a:srgbClr val="00507F"/>
              </a:solidFill>
              <a:latin typeface="Arial" panose="020B0604020202020204" pitchFamily="34" charset="0"/>
              <a:cs typeface="Arial" panose="020B0604020202020204" pitchFamily="34" charset="0"/>
            </a:endParaRPr>
          </a:p>
          <a:p>
            <a:pPr marL="171450" lvl="1" indent="-171450">
              <a:buFont typeface="Arial" panose="020B0604020202020204" pitchFamily="34" charset="0"/>
              <a:buChar char="•"/>
            </a:pPr>
            <a:r>
              <a:rPr lang="de-DE" sz="1200" dirty="0" smtClean="0">
                <a:solidFill>
                  <a:srgbClr val="00507F"/>
                </a:solidFill>
                <a:latin typeface="Arial" panose="020B0604020202020204" pitchFamily="34" charset="0"/>
                <a:cs typeface="Arial" panose="020B0604020202020204" pitchFamily="34" charset="0"/>
              </a:rPr>
              <a:t>Behörde </a:t>
            </a:r>
            <a:r>
              <a:rPr lang="de-DE" sz="1200" dirty="0">
                <a:solidFill>
                  <a:srgbClr val="00507F"/>
                </a:solidFill>
                <a:latin typeface="Arial" panose="020B0604020202020204" pitchFamily="34" charset="0"/>
                <a:cs typeface="Arial" panose="020B0604020202020204" pitchFamily="34" charset="0"/>
              </a:rPr>
              <a:t>für Wirtschaft, Verkehr und Innovation der Freien und Hansestadt </a:t>
            </a:r>
            <a:r>
              <a:rPr lang="de-DE" sz="1200" b="1" dirty="0">
                <a:solidFill>
                  <a:srgbClr val="00507F"/>
                </a:solidFill>
                <a:latin typeface="Arial" panose="020B0604020202020204" pitchFamily="34" charset="0"/>
                <a:cs typeface="Arial" panose="020B0604020202020204" pitchFamily="34" charset="0"/>
              </a:rPr>
              <a:t>Hamburg</a:t>
            </a:r>
          </a:p>
          <a:p>
            <a:pPr marL="171450" lvl="1" indent="-171450">
              <a:buFont typeface="Arial" panose="020B0604020202020204" pitchFamily="34" charset="0"/>
              <a:buChar char="•"/>
            </a:pPr>
            <a:r>
              <a:rPr lang="de-DE" sz="1200" dirty="0" err="1">
                <a:solidFill>
                  <a:srgbClr val="00507F"/>
                </a:solidFill>
                <a:latin typeface="Arial" panose="020B0604020202020204" pitchFamily="34" charset="0"/>
                <a:cs typeface="Arial" panose="020B0604020202020204" pitchFamily="34" charset="0"/>
              </a:rPr>
              <a:t>Chamber</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of</a:t>
            </a:r>
            <a:r>
              <a:rPr lang="de-DE" sz="1200" dirty="0">
                <a:solidFill>
                  <a:srgbClr val="00507F"/>
                </a:solidFill>
                <a:latin typeface="Arial" panose="020B0604020202020204" pitchFamily="34" charset="0"/>
                <a:cs typeface="Arial" panose="020B0604020202020204" pitchFamily="34" charset="0"/>
              </a:rPr>
              <a:t> Commerce </a:t>
            </a:r>
            <a:r>
              <a:rPr lang="de-DE" sz="1200" dirty="0" err="1">
                <a:solidFill>
                  <a:srgbClr val="00507F"/>
                </a:solidFill>
                <a:latin typeface="Arial" panose="020B0604020202020204" pitchFamily="34" charset="0"/>
                <a:cs typeface="Arial" panose="020B0604020202020204" pitchFamily="34" charset="0"/>
              </a:rPr>
              <a:t>Mälardalen</a:t>
            </a:r>
            <a:r>
              <a:rPr lang="de-DE" sz="1200" dirty="0">
                <a:solidFill>
                  <a:srgbClr val="00507F"/>
                </a:solidFill>
                <a:latin typeface="Arial" panose="020B0604020202020204" pitchFamily="34" charset="0"/>
                <a:cs typeface="Arial" panose="020B0604020202020204" pitchFamily="34" charset="0"/>
              </a:rPr>
              <a:t> </a:t>
            </a:r>
            <a:r>
              <a:rPr lang="de-DE" sz="1200" dirty="0" smtClean="0">
                <a:solidFill>
                  <a:srgbClr val="00507F"/>
                </a:solidFill>
                <a:latin typeface="Arial" panose="020B0604020202020204" pitchFamily="34" charset="0"/>
                <a:cs typeface="Arial" panose="020B0604020202020204" pitchFamily="34" charset="0"/>
              </a:rPr>
              <a:t>(</a:t>
            </a:r>
            <a:r>
              <a:rPr lang="de-DE" sz="1200" b="1" dirty="0" smtClean="0">
                <a:solidFill>
                  <a:srgbClr val="00507F"/>
                </a:solidFill>
                <a:latin typeface="Arial" panose="020B0604020202020204" pitchFamily="34" charset="0"/>
                <a:cs typeface="Arial" panose="020B0604020202020204" pitchFamily="34" charset="0"/>
              </a:rPr>
              <a:t>FI</a:t>
            </a:r>
            <a:r>
              <a:rPr lang="de-DE" sz="1200" dirty="0" smtClean="0">
                <a:solidFill>
                  <a:srgbClr val="00507F"/>
                </a:solidFill>
                <a:latin typeface="Arial" panose="020B0604020202020204" pitchFamily="34" charset="0"/>
                <a:cs typeface="Arial" panose="020B0604020202020204" pitchFamily="34" charset="0"/>
              </a:rPr>
              <a:t>)</a:t>
            </a:r>
            <a:endParaRPr lang="de-DE" sz="1200" dirty="0">
              <a:solidFill>
                <a:srgbClr val="00507F"/>
              </a:solidFill>
              <a:latin typeface="Arial" panose="020B0604020202020204" pitchFamily="34" charset="0"/>
              <a:cs typeface="Arial" panose="020B0604020202020204" pitchFamily="34" charset="0"/>
            </a:endParaRPr>
          </a:p>
          <a:p>
            <a:pPr marL="171450" lvl="1" indent="-171450">
              <a:buFont typeface="Arial" panose="020B0604020202020204" pitchFamily="34" charset="0"/>
              <a:buChar char="•"/>
            </a:pPr>
            <a:r>
              <a:rPr lang="de-DE" sz="1200" b="1" dirty="0" err="1">
                <a:solidFill>
                  <a:srgbClr val="00507F"/>
                </a:solidFill>
                <a:latin typeface="Arial" panose="020B0604020202020204" pitchFamily="34" charset="0"/>
                <a:cs typeface="Arial" panose="020B0604020202020204" pitchFamily="34" charset="0"/>
              </a:rPr>
              <a:t>Flanders</a:t>
            </a:r>
            <a:r>
              <a:rPr lang="de-DE" sz="1200" dirty="0">
                <a:solidFill>
                  <a:srgbClr val="00507F"/>
                </a:solidFill>
                <a:latin typeface="Arial" panose="020B0604020202020204" pitchFamily="34" charset="0"/>
                <a:cs typeface="Arial" panose="020B0604020202020204" pitchFamily="34" charset="0"/>
              </a:rPr>
              <a:t>´ Institute </a:t>
            </a:r>
            <a:r>
              <a:rPr lang="de-DE" sz="1200" dirty="0" err="1">
                <a:solidFill>
                  <a:srgbClr val="00507F"/>
                </a:solidFill>
                <a:latin typeface="Arial" panose="020B0604020202020204" pitchFamily="34" charset="0"/>
                <a:cs typeface="Arial" panose="020B0604020202020204" pitchFamily="34" charset="0"/>
              </a:rPr>
              <a:t>for</a:t>
            </a:r>
            <a:r>
              <a:rPr lang="de-DE" sz="1200" dirty="0">
                <a:solidFill>
                  <a:srgbClr val="00507F"/>
                </a:solidFill>
                <a:latin typeface="Arial" panose="020B0604020202020204" pitchFamily="34" charset="0"/>
                <a:cs typeface="Arial" panose="020B0604020202020204" pitchFamily="34" charset="0"/>
              </a:rPr>
              <a:t> Mobility </a:t>
            </a:r>
          </a:p>
          <a:p>
            <a:pPr marL="171450" lvl="1" indent="-171450">
              <a:buFont typeface="Arial" panose="020B0604020202020204" pitchFamily="34" charset="0"/>
              <a:buChar char="•"/>
            </a:pPr>
            <a:r>
              <a:rPr lang="de-DE" sz="1200" dirty="0">
                <a:solidFill>
                  <a:srgbClr val="00507F"/>
                </a:solidFill>
                <a:latin typeface="Arial" panose="020B0604020202020204" pitchFamily="34" charset="0"/>
                <a:cs typeface="Arial" panose="020B0604020202020204" pitchFamily="34" charset="0"/>
              </a:rPr>
              <a:t>Häme </a:t>
            </a:r>
            <a:r>
              <a:rPr lang="de-DE" sz="1200" dirty="0" err="1">
                <a:solidFill>
                  <a:srgbClr val="00507F"/>
                </a:solidFill>
                <a:latin typeface="Arial" panose="020B0604020202020204" pitchFamily="34" charset="0"/>
                <a:cs typeface="Arial" panose="020B0604020202020204" pitchFamily="34" charset="0"/>
              </a:rPr>
              <a:t>Chamber</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of</a:t>
            </a:r>
            <a:r>
              <a:rPr lang="de-DE" sz="1200" dirty="0">
                <a:solidFill>
                  <a:srgbClr val="00507F"/>
                </a:solidFill>
                <a:latin typeface="Arial" panose="020B0604020202020204" pitchFamily="34" charset="0"/>
                <a:cs typeface="Arial" panose="020B0604020202020204" pitchFamily="34" charset="0"/>
              </a:rPr>
              <a:t> Commerce </a:t>
            </a:r>
          </a:p>
          <a:p>
            <a:pPr marL="171450" lvl="1" indent="-171450">
              <a:buFont typeface="Arial" panose="020B0604020202020204" pitchFamily="34" charset="0"/>
              <a:buChar char="•"/>
            </a:pPr>
            <a:r>
              <a:rPr lang="de-DE" sz="1200" dirty="0">
                <a:solidFill>
                  <a:srgbClr val="00507F"/>
                </a:solidFill>
                <a:latin typeface="Arial" panose="020B0604020202020204" pitchFamily="34" charset="0"/>
                <a:cs typeface="Arial" panose="020B0604020202020204" pitchFamily="34" charset="0"/>
              </a:rPr>
              <a:t>Industrie und Handelskammer </a:t>
            </a:r>
            <a:r>
              <a:rPr lang="de-DE" sz="1200" b="1" dirty="0">
                <a:solidFill>
                  <a:srgbClr val="00507F"/>
                </a:solidFill>
                <a:latin typeface="Arial" panose="020B0604020202020204" pitchFamily="34" charset="0"/>
                <a:cs typeface="Arial" panose="020B0604020202020204" pitchFamily="34" charset="0"/>
              </a:rPr>
              <a:t>Lüneburg Wolfsburg</a:t>
            </a:r>
          </a:p>
          <a:p>
            <a:pPr marL="171450" lvl="1" indent="-171450">
              <a:buFont typeface="Arial" panose="020B0604020202020204" pitchFamily="34" charset="0"/>
              <a:buChar char="•"/>
            </a:pPr>
            <a:r>
              <a:rPr lang="de-DE" sz="1200" dirty="0">
                <a:solidFill>
                  <a:srgbClr val="00507F"/>
                </a:solidFill>
                <a:latin typeface="Arial" panose="020B0604020202020204" pitchFamily="34" charset="0"/>
                <a:cs typeface="Arial" panose="020B0604020202020204" pitchFamily="34" charset="0"/>
              </a:rPr>
              <a:t>Regional </a:t>
            </a:r>
            <a:r>
              <a:rPr lang="de-DE" sz="1200" dirty="0" err="1">
                <a:solidFill>
                  <a:srgbClr val="00507F"/>
                </a:solidFill>
                <a:latin typeface="Arial" panose="020B0604020202020204" pitchFamily="34" charset="0"/>
                <a:cs typeface="Arial" panose="020B0604020202020204" pitchFamily="34" charset="0"/>
              </a:rPr>
              <a:t>Water</a:t>
            </a:r>
            <a:r>
              <a:rPr lang="de-DE" sz="1200" dirty="0">
                <a:solidFill>
                  <a:srgbClr val="00507F"/>
                </a:solidFill>
                <a:latin typeface="Arial" panose="020B0604020202020204" pitchFamily="34" charset="0"/>
                <a:cs typeface="Arial" panose="020B0604020202020204" pitchFamily="34" charset="0"/>
              </a:rPr>
              <a:t> Management Authority </a:t>
            </a:r>
            <a:r>
              <a:rPr lang="de-DE" sz="1200" dirty="0" smtClean="0">
                <a:solidFill>
                  <a:srgbClr val="00507F"/>
                </a:solidFill>
                <a:latin typeface="Arial" panose="020B0604020202020204" pitchFamily="34" charset="0"/>
                <a:cs typeface="Arial" panose="020B0604020202020204" pitchFamily="34" charset="0"/>
              </a:rPr>
              <a:t>Gdansk (</a:t>
            </a:r>
            <a:r>
              <a:rPr lang="de-DE" sz="1200" b="1" dirty="0" smtClean="0">
                <a:solidFill>
                  <a:srgbClr val="00507F"/>
                </a:solidFill>
                <a:latin typeface="Arial" panose="020B0604020202020204" pitchFamily="34" charset="0"/>
                <a:cs typeface="Arial" panose="020B0604020202020204" pitchFamily="34" charset="0"/>
              </a:rPr>
              <a:t>PL</a:t>
            </a:r>
            <a:r>
              <a:rPr lang="de-DE" sz="1200" dirty="0" smtClean="0">
                <a:solidFill>
                  <a:srgbClr val="00507F"/>
                </a:solidFill>
                <a:latin typeface="Arial" panose="020B0604020202020204" pitchFamily="34" charset="0"/>
                <a:cs typeface="Arial" panose="020B0604020202020204" pitchFamily="34" charset="0"/>
              </a:rPr>
              <a:t>)</a:t>
            </a:r>
            <a:endParaRPr lang="de-DE" sz="1200" dirty="0">
              <a:solidFill>
                <a:srgbClr val="00507F"/>
              </a:solidFill>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22" name="Textfeld 21"/>
          <p:cNvSpPr txBox="1"/>
          <p:nvPr/>
        </p:nvSpPr>
        <p:spPr>
          <a:xfrm>
            <a:off x="6059188" y="1920054"/>
            <a:ext cx="3347787" cy="4339650"/>
          </a:xfrm>
          <a:prstGeom prst="rect">
            <a:avLst/>
          </a:prstGeom>
          <a:noFill/>
        </p:spPr>
        <p:txBody>
          <a:bodyPr wrap="square" rtlCol="0">
            <a:spAutoFit/>
          </a:bodyPr>
          <a:lstStyle/>
          <a:p>
            <a:pPr marL="182563" lvl="1" indent="-182563">
              <a:buFont typeface="Arial" panose="020B0604020202020204" pitchFamily="34" charset="0"/>
              <a:buChar char="•"/>
              <a:tabLst>
                <a:tab pos="182563" algn="l"/>
              </a:tabLst>
            </a:pPr>
            <a:r>
              <a:rPr lang="de-DE" sz="1200" dirty="0">
                <a:solidFill>
                  <a:srgbClr val="00507F"/>
                </a:solidFill>
                <a:latin typeface="Arial" panose="020B0604020202020204" pitchFamily="34" charset="0"/>
                <a:cs typeface="Arial" panose="020B0604020202020204" pitchFamily="34" charset="0"/>
              </a:rPr>
              <a:t>East West Transport </a:t>
            </a:r>
            <a:r>
              <a:rPr lang="de-DE" sz="1200" dirty="0" err="1">
                <a:solidFill>
                  <a:srgbClr val="00507F"/>
                </a:solidFill>
                <a:latin typeface="Arial" panose="020B0604020202020204" pitchFamily="34" charset="0"/>
                <a:cs typeface="Arial" panose="020B0604020202020204" pitchFamily="34" charset="0"/>
              </a:rPr>
              <a:t>Corridor</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Association</a:t>
            </a:r>
            <a:r>
              <a:rPr lang="de-DE" sz="1200" dirty="0">
                <a:solidFill>
                  <a:srgbClr val="00507F"/>
                </a:solidFill>
                <a:latin typeface="Arial" panose="020B0604020202020204" pitchFamily="34" charset="0"/>
                <a:cs typeface="Arial" panose="020B0604020202020204" pitchFamily="34" charset="0"/>
              </a:rPr>
              <a:t> </a:t>
            </a:r>
          </a:p>
          <a:p>
            <a:pPr marL="182563" lvl="1" indent="-182563">
              <a:buFont typeface="Arial" panose="020B0604020202020204" pitchFamily="34" charset="0"/>
              <a:buChar char="•"/>
              <a:tabLst>
                <a:tab pos="182563" algn="l"/>
              </a:tabLst>
            </a:pPr>
            <a:r>
              <a:rPr lang="de-DE" sz="1200" dirty="0">
                <a:solidFill>
                  <a:srgbClr val="00507F"/>
                </a:solidFill>
                <a:latin typeface="Arial" panose="020B0604020202020204" pitchFamily="34" charset="0"/>
                <a:cs typeface="Arial" panose="020B0604020202020204" pitchFamily="34" charset="0"/>
              </a:rPr>
              <a:t>Elbe Allianz e.V.</a:t>
            </a:r>
          </a:p>
          <a:p>
            <a:pPr marL="182563" lvl="1" indent="-182563">
              <a:buFont typeface="Arial" panose="020B0604020202020204" pitchFamily="34" charset="0"/>
              <a:buChar char="•"/>
              <a:tabLst>
                <a:tab pos="182563" algn="l"/>
              </a:tabLst>
            </a:pPr>
            <a:r>
              <a:rPr lang="de-DE" sz="1200" dirty="0">
                <a:solidFill>
                  <a:srgbClr val="00507F"/>
                </a:solidFill>
                <a:latin typeface="Arial" panose="020B0604020202020204" pitchFamily="34" charset="0"/>
                <a:cs typeface="Arial" panose="020B0604020202020204" pitchFamily="34" charset="0"/>
              </a:rPr>
              <a:t>European </a:t>
            </a:r>
            <a:r>
              <a:rPr lang="de-DE" sz="1200" dirty="0" err="1">
                <a:solidFill>
                  <a:srgbClr val="00507F"/>
                </a:solidFill>
                <a:latin typeface="Arial" panose="020B0604020202020204" pitchFamily="34" charset="0"/>
                <a:cs typeface="Arial" panose="020B0604020202020204" pitchFamily="34" charset="0"/>
              </a:rPr>
              <a:t>RiverSeaTransport</a:t>
            </a:r>
            <a:r>
              <a:rPr lang="de-DE" sz="1200" dirty="0">
                <a:solidFill>
                  <a:srgbClr val="00507F"/>
                </a:solidFill>
                <a:latin typeface="Arial" panose="020B0604020202020204" pitchFamily="34" charset="0"/>
                <a:cs typeface="Arial" panose="020B0604020202020204" pitchFamily="34" charset="0"/>
              </a:rPr>
              <a:t> Union e.V.</a:t>
            </a:r>
          </a:p>
          <a:p>
            <a:pPr marL="182563" lvl="1" indent="-182563">
              <a:buFont typeface="Arial" panose="020B0604020202020204" pitchFamily="34" charset="0"/>
              <a:buChar char="•"/>
              <a:tabLst>
                <a:tab pos="182563" algn="l"/>
              </a:tabLst>
            </a:pPr>
            <a:r>
              <a:rPr lang="de-DE" sz="1200" dirty="0" err="1">
                <a:solidFill>
                  <a:srgbClr val="00507F"/>
                </a:solidFill>
                <a:latin typeface="Arial" panose="020B0604020202020204" pitchFamily="34" charset="0"/>
                <a:cs typeface="Arial" panose="020B0604020202020204" pitchFamily="34" charset="0"/>
              </a:rPr>
              <a:t>Swedish</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Shipowners</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Association</a:t>
            </a:r>
            <a:r>
              <a:rPr lang="de-DE" sz="1200" dirty="0">
                <a:solidFill>
                  <a:srgbClr val="00507F"/>
                </a:solidFill>
                <a:latin typeface="Arial" panose="020B0604020202020204" pitchFamily="34" charset="0"/>
                <a:cs typeface="Arial" panose="020B0604020202020204" pitchFamily="34" charset="0"/>
              </a:rPr>
              <a:t> </a:t>
            </a:r>
          </a:p>
          <a:p>
            <a:pPr marL="182563" lvl="1" indent="-182563">
              <a:buFont typeface="Arial" panose="020B0604020202020204" pitchFamily="34" charset="0"/>
              <a:buChar char="•"/>
              <a:tabLst>
                <a:tab pos="182563" algn="l"/>
              </a:tabLst>
            </a:pPr>
            <a:r>
              <a:rPr lang="de-DE" sz="1200" dirty="0">
                <a:solidFill>
                  <a:srgbClr val="00507F"/>
                </a:solidFill>
                <a:latin typeface="Arial" panose="020B0604020202020204" pitchFamily="34" charset="0"/>
                <a:cs typeface="Arial" panose="020B0604020202020204" pitchFamily="34" charset="0"/>
              </a:rPr>
              <a:t>Verein für Europäische Binnenschifffahrt und Wasserstraßen e.V.</a:t>
            </a:r>
          </a:p>
          <a:p>
            <a:pPr marL="182563" lvl="1" indent="-182563">
              <a:buFont typeface="Arial" panose="020B0604020202020204" pitchFamily="34" charset="0"/>
              <a:buChar char="•"/>
              <a:tabLst>
                <a:tab pos="182563" algn="l"/>
              </a:tabLst>
            </a:pPr>
            <a:r>
              <a:rPr lang="de-DE" sz="1200" dirty="0">
                <a:solidFill>
                  <a:srgbClr val="00507F"/>
                </a:solidFill>
                <a:latin typeface="Arial" panose="020B0604020202020204" pitchFamily="34" charset="0"/>
                <a:cs typeface="Arial" panose="020B0604020202020204" pitchFamily="34" charset="0"/>
              </a:rPr>
              <a:t>Verein zur Förderung des Stromgebietes Oder/Havel e.V. </a:t>
            </a:r>
          </a:p>
          <a:p>
            <a:pPr marL="182563" lvl="1" indent="-182563">
              <a:buFont typeface="Arial" panose="020B0604020202020204" pitchFamily="34" charset="0"/>
              <a:buChar char="•"/>
              <a:tabLst>
                <a:tab pos="182563" algn="l"/>
              </a:tabLst>
            </a:pPr>
            <a:r>
              <a:rPr lang="de-DE" sz="1200" dirty="0">
                <a:solidFill>
                  <a:srgbClr val="00507F"/>
                </a:solidFill>
                <a:latin typeface="Arial" panose="020B0604020202020204" pitchFamily="34" charset="0"/>
                <a:cs typeface="Arial" panose="020B0604020202020204" pitchFamily="34" charset="0"/>
              </a:rPr>
              <a:t>Weitblick Verkehrsinfrastruktur, Wirtschaft und Logistik e.V. </a:t>
            </a:r>
          </a:p>
          <a:p>
            <a:pPr marL="182563" lvl="1" indent="-182563">
              <a:buFont typeface="Arial" panose="020B0604020202020204" pitchFamily="34" charset="0"/>
              <a:buChar char="•"/>
              <a:tabLst>
                <a:tab pos="182563" algn="l"/>
              </a:tabLst>
            </a:pPr>
            <a:r>
              <a:rPr lang="de-DE" sz="1200" dirty="0">
                <a:solidFill>
                  <a:srgbClr val="00507F"/>
                </a:solidFill>
                <a:latin typeface="Arial" panose="020B0604020202020204" pitchFamily="34" charset="0"/>
                <a:cs typeface="Arial" panose="020B0604020202020204" pitchFamily="34" charset="0"/>
              </a:rPr>
              <a:t>European </a:t>
            </a:r>
            <a:r>
              <a:rPr lang="de-DE" sz="1200" dirty="0" err="1">
                <a:solidFill>
                  <a:srgbClr val="00507F"/>
                </a:solidFill>
                <a:latin typeface="Arial" panose="020B0604020202020204" pitchFamily="34" charset="0"/>
                <a:cs typeface="Arial" panose="020B0604020202020204" pitchFamily="34" charset="0"/>
              </a:rPr>
              <a:t>Barge</a:t>
            </a:r>
            <a:r>
              <a:rPr lang="de-DE" sz="1200" dirty="0">
                <a:solidFill>
                  <a:srgbClr val="00507F"/>
                </a:solidFill>
                <a:latin typeface="Arial" panose="020B0604020202020204" pitchFamily="34" charset="0"/>
                <a:cs typeface="Arial" panose="020B0604020202020204" pitchFamily="34" charset="0"/>
              </a:rPr>
              <a:t> Union (EBU) </a:t>
            </a:r>
          </a:p>
          <a:p>
            <a:pPr marL="182563" lvl="1" indent="-182563">
              <a:buFont typeface="Arial" panose="020B0604020202020204" pitchFamily="34" charset="0"/>
              <a:buChar char="•"/>
              <a:tabLst>
                <a:tab pos="182563" algn="l"/>
              </a:tabLst>
            </a:pPr>
            <a:r>
              <a:rPr lang="de-DE" sz="1200" dirty="0">
                <a:solidFill>
                  <a:srgbClr val="00507F"/>
                </a:solidFill>
                <a:latin typeface="Arial" panose="020B0604020202020204" pitchFamily="34" charset="0"/>
                <a:cs typeface="Arial" panose="020B0604020202020204" pitchFamily="34" charset="0"/>
              </a:rPr>
              <a:t>School </a:t>
            </a:r>
            <a:r>
              <a:rPr lang="de-DE" sz="1200" dirty="0" err="1">
                <a:solidFill>
                  <a:srgbClr val="00507F"/>
                </a:solidFill>
                <a:latin typeface="Arial" panose="020B0604020202020204" pitchFamily="34" charset="0"/>
                <a:cs typeface="Arial" panose="020B0604020202020204" pitchFamily="34" charset="0"/>
              </a:rPr>
              <a:t>of</a:t>
            </a:r>
            <a:r>
              <a:rPr lang="de-DE" sz="1200" dirty="0">
                <a:solidFill>
                  <a:srgbClr val="00507F"/>
                </a:solidFill>
                <a:latin typeface="Arial" panose="020B0604020202020204" pitchFamily="34" charset="0"/>
                <a:cs typeface="Arial" panose="020B0604020202020204" pitchFamily="34" charset="0"/>
              </a:rPr>
              <a:t> Business </a:t>
            </a:r>
            <a:r>
              <a:rPr lang="de-DE" sz="1200" dirty="0" err="1">
                <a:solidFill>
                  <a:srgbClr val="00507F"/>
                </a:solidFill>
                <a:latin typeface="Arial" panose="020B0604020202020204" pitchFamily="34" charset="0"/>
                <a:cs typeface="Arial" panose="020B0604020202020204" pitchFamily="34" charset="0"/>
              </a:rPr>
              <a:t>and</a:t>
            </a:r>
            <a:r>
              <a:rPr lang="de-DE" sz="1200" dirty="0">
                <a:solidFill>
                  <a:srgbClr val="00507F"/>
                </a:solidFill>
                <a:latin typeface="Arial" panose="020B0604020202020204" pitchFamily="34" charset="0"/>
                <a:cs typeface="Arial" panose="020B0604020202020204" pitchFamily="34" charset="0"/>
              </a:rPr>
              <a:t> Management </a:t>
            </a:r>
            <a:r>
              <a:rPr lang="de-DE" sz="1200" dirty="0" err="1">
                <a:solidFill>
                  <a:srgbClr val="00507F"/>
                </a:solidFill>
                <a:latin typeface="Arial" panose="020B0604020202020204" pitchFamily="34" charset="0"/>
                <a:cs typeface="Arial" panose="020B0604020202020204" pitchFamily="34" charset="0"/>
              </a:rPr>
              <a:t>of</a:t>
            </a:r>
            <a:r>
              <a:rPr lang="de-DE" sz="1200" dirty="0">
                <a:solidFill>
                  <a:srgbClr val="00507F"/>
                </a:solidFill>
                <a:latin typeface="Arial" panose="020B0604020202020204" pitchFamily="34" charset="0"/>
                <a:cs typeface="Arial" panose="020B0604020202020204" pitchFamily="34" charset="0"/>
              </a:rPr>
              <a:t> Technology </a:t>
            </a:r>
            <a:r>
              <a:rPr lang="de-DE" sz="1200" dirty="0" err="1">
                <a:solidFill>
                  <a:srgbClr val="00507F"/>
                </a:solidFill>
                <a:latin typeface="Arial" panose="020B0604020202020204" pitchFamily="34" charset="0"/>
                <a:cs typeface="Arial" panose="020B0604020202020204" pitchFamily="34" charset="0"/>
              </a:rPr>
              <a:t>of</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the</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Belarussian</a:t>
            </a:r>
            <a:r>
              <a:rPr lang="de-DE" sz="1200" dirty="0">
                <a:solidFill>
                  <a:srgbClr val="00507F"/>
                </a:solidFill>
                <a:latin typeface="Arial" panose="020B0604020202020204" pitchFamily="34" charset="0"/>
                <a:cs typeface="Arial" panose="020B0604020202020204" pitchFamily="34" charset="0"/>
              </a:rPr>
              <a:t> State University</a:t>
            </a:r>
          </a:p>
          <a:p>
            <a:pPr marL="182563" lvl="1" indent="-182563">
              <a:buFont typeface="Arial" panose="020B0604020202020204" pitchFamily="34" charset="0"/>
              <a:buChar char="•"/>
              <a:tabLst>
                <a:tab pos="182563" algn="l"/>
              </a:tabLst>
            </a:pPr>
            <a:r>
              <a:rPr lang="de-DE" sz="1200" dirty="0" err="1">
                <a:solidFill>
                  <a:srgbClr val="00507F"/>
                </a:solidFill>
                <a:latin typeface="Arial" panose="020B0604020202020204" pitchFamily="34" charset="0"/>
                <a:cs typeface="Arial" panose="020B0604020202020204" pitchFamily="34" charset="0"/>
              </a:rPr>
              <a:t>Association</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of</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Polish</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Regions</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of</a:t>
            </a:r>
            <a:r>
              <a:rPr lang="de-DE" sz="1200" dirty="0">
                <a:solidFill>
                  <a:srgbClr val="00507F"/>
                </a:solidFill>
                <a:latin typeface="Arial" panose="020B0604020202020204" pitchFamily="34" charset="0"/>
                <a:cs typeface="Arial" panose="020B0604020202020204" pitchFamily="34" charset="0"/>
              </a:rPr>
              <a:t> Baltic </a:t>
            </a:r>
            <a:r>
              <a:rPr lang="de-DE" sz="1200" dirty="0" err="1">
                <a:solidFill>
                  <a:srgbClr val="00507F"/>
                </a:solidFill>
                <a:latin typeface="Arial" panose="020B0604020202020204" pitchFamily="34" charset="0"/>
                <a:cs typeface="Arial" panose="020B0604020202020204" pitchFamily="34" charset="0"/>
              </a:rPr>
              <a:t>Adriatic</a:t>
            </a:r>
            <a:r>
              <a:rPr lang="de-DE" sz="1200" dirty="0">
                <a:solidFill>
                  <a:srgbClr val="00507F"/>
                </a:solidFill>
                <a:latin typeface="Arial" panose="020B0604020202020204" pitchFamily="34" charset="0"/>
                <a:cs typeface="Arial" panose="020B0604020202020204" pitchFamily="34" charset="0"/>
              </a:rPr>
              <a:t> Transport </a:t>
            </a:r>
            <a:r>
              <a:rPr lang="de-DE" sz="1200" dirty="0" err="1">
                <a:solidFill>
                  <a:srgbClr val="00507F"/>
                </a:solidFill>
                <a:latin typeface="Arial" panose="020B0604020202020204" pitchFamily="34" charset="0"/>
                <a:cs typeface="Arial" panose="020B0604020202020204" pitchFamily="34" charset="0"/>
              </a:rPr>
              <a:t>Corridor</a:t>
            </a:r>
            <a:endParaRPr lang="de-DE" sz="1200" dirty="0">
              <a:solidFill>
                <a:srgbClr val="00507F"/>
              </a:solidFill>
              <a:latin typeface="Arial" panose="020B0604020202020204" pitchFamily="34" charset="0"/>
              <a:cs typeface="Arial" panose="020B0604020202020204" pitchFamily="34" charset="0"/>
            </a:endParaRPr>
          </a:p>
          <a:p>
            <a:pPr marL="182563" lvl="1" indent="-182563">
              <a:buFont typeface="Arial" panose="020B0604020202020204" pitchFamily="34" charset="0"/>
              <a:buChar char="•"/>
              <a:tabLst>
                <a:tab pos="182563" algn="l"/>
              </a:tabLst>
            </a:pPr>
            <a:r>
              <a:rPr lang="de-DE" sz="1200" dirty="0">
                <a:solidFill>
                  <a:srgbClr val="00507F"/>
                </a:solidFill>
                <a:latin typeface="Arial" panose="020B0604020202020204" pitchFamily="34" charset="0"/>
                <a:cs typeface="Arial" panose="020B0604020202020204" pitchFamily="34" charset="0"/>
              </a:rPr>
              <a:t>Inland Navigation Europe </a:t>
            </a:r>
          </a:p>
          <a:p>
            <a:pPr marL="182563" lvl="1" indent="-182563">
              <a:buFont typeface="Arial" panose="020B0604020202020204" pitchFamily="34" charset="0"/>
              <a:buChar char="•"/>
              <a:tabLst>
                <a:tab pos="182563" algn="l"/>
              </a:tabLst>
            </a:pPr>
            <a:r>
              <a:rPr lang="de-DE" sz="1200" dirty="0" err="1">
                <a:solidFill>
                  <a:srgbClr val="00507F"/>
                </a:solidFill>
                <a:latin typeface="Arial" panose="020B0604020202020204" pitchFamily="34" charset="0"/>
                <a:cs typeface="Arial" panose="020B0604020202020204" pitchFamily="34" charset="0"/>
              </a:rPr>
              <a:t>Lithuanian</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lntermodal</a:t>
            </a:r>
            <a:r>
              <a:rPr lang="de-DE" sz="1200" dirty="0">
                <a:solidFill>
                  <a:srgbClr val="00507F"/>
                </a:solidFill>
                <a:latin typeface="Arial" panose="020B0604020202020204" pitchFamily="34" charset="0"/>
                <a:cs typeface="Arial" panose="020B0604020202020204" pitchFamily="34" charset="0"/>
              </a:rPr>
              <a:t> Transport Technology </a:t>
            </a:r>
            <a:r>
              <a:rPr lang="de-DE" sz="1200" dirty="0" err="1">
                <a:solidFill>
                  <a:srgbClr val="00507F"/>
                </a:solidFill>
                <a:latin typeface="Arial" panose="020B0604020202020204" pitchFamily="34" charset="0"/>
                <a:cs typeface="Arial" panose="020B0604020202020204" pitchFamily="34" charset="0"/>
              </a:rPr>
              <a:t>Platform</a:t>
            </a:r>
            <a:r>
              <a:rPr lang="de-DE" sz="1200" dirty="0">
                <a:solidFill>
                  <a:srgbClr val="00507F"/>
                </a:solidFill>
                <a:latin typeface="Arial" panose="020B0604020202020204" pitchFamily="34" charset="0"/>
                <a:cs typeface="Arial" panose="020B0604020202020204" pitchFamily="34" charset="0"/>
              </a:rPr>
              <a:t> (LITTP)</a:t>
            </a:r>
          </a:p>
          <a:p>
            <a:pPr marL="182563" lvl="1" indent="-182563">
              <a:buFont typeface="Arial" panose="020B0604020202020204" pitchFamily="34" charset="0"/>
              <a:buChar char="•"/>
              <a:tabLst>
                <a:tab pos="182563" algn="l"/>
              </a:tabLst>
            </a:pPr>
            <a:r>
              <a:rPr lang="de-DE" sz="1200" dirty="0">
                <a:solidFill>
                  <a:srgbClr val="00507F"/>
                </a:solidFill>
                <a:latin typeface="Arial" panose="020B0604020202020204" pitchFamily="34" charset="0"/>
                <a:cs typeface="Arial" panose="020B0604020202020204" pitchFamily="34" charset="0"/>
              </a:rPr>
              <a:t>Süderelbe AG</a:t>
            </a:r>
          </a:p>
          <a:p>
            <a:pPr marL="182563" lvl="1" indent="-182563">
              <a:buFont typeface="Arial" panose="020B0604020202020204" pitchFamily="34" charset="0"/>
              <a:buChar char="•"/>
              <a:tabLst>
                <a:tab pos="182563" algn="l"/>
              </a:tabLst>
            </a:pPr>
            <a:r>
              <a:rPr lang="de-DE" sz="1200" dirty="0" err="1">
                <a:solidFill>
                  <a:srgbClr val="00507F"/>
                </a:solidFill>
                <a:latin typeface="Arial" panose="020B0604020202020204" pitchFamily="34" charset="0"/>
                <a:cs typeface="Arial" panose="020B0604020202020204" pitchFamily="34" charset="0"/>
              </a:rPr>
              <a:t>ShortSeaShipping</a:t>
            </a:r>
            <a:r>
              <a:rPr lang="de-DE" sz="1200" dirty="0">
                <a:solidFill>
                  <a:srgbClr val="00507F"/>
                </a:solidFill>
                <a:latin typeface="Arial" panose="020B0604020202020204" pitchFamily="34" charset="0"/>
                <a:cs typeface="Arial" panose="020B0604020202020204" pitchFamily="34" charset="0"/>
              </a:rPr>
              <a:t> Inland </a:t>
            </a:r>
            <a:r>
              <a:rPr lang="de-DE" sz="1200" dirty="0" err="1">
                <a:solidFill>
                  <a:srgbClr val="00507F"/>
                </a:solidFill>
                <a:latin typeface="Arial" panose="020B0604020202020204" pitchFamily="34" charset="0"/>
                <a:cs typeface="Arial" panose="020B0604020202020204" pitchFamily="34" charset="0"/>
              </a:rPr>
              <a:t>Waterway</a:t>
            </a:r>
            <a:r>
              <a:rPr lang="de-DE" sz="1200" dirty="0">
                <a:solidFill>
                  <a:srgbClr val="00507F"/>
                </a:solidFill>
                <a:latin typeface="Arial" panose="020B0604020202020204" pitchFamily="34" charset="0"/>
                <a:cs typeface="Arial" panose="020B0604020202020204" pitchFamily="34" charset="0"/>
              </a:rPr>
              <a:t> Promotion Center  Germany</a:t>
            </a:r>
          </a:p>
          <a:p>
            <a:pPr marL="182563" lvl="1" indent="-182563">
              <a:buFont typeface="Arial" panose="020B0604020202020204" pitchFamily="34" charset="0"/>
              <a:buChar char="•"/>
              <a:tabLst>
                <a:tab pos="182563" algn="l"/>
              </a:tabLst>
            </a:pPr>
            <a:r>
              <a:rPr lang="de-DE" sz="1200" dirty="0" err="1">
                <a:solidFill>
                  <a:srgbClr val="00507F"/>
                </a:solidFill>
                <a:latin typeface="Arial" panose="020B0604020202020204" pitchFamily="34" charset="0"/>
                <a:cs typeface="Arial" panose="020B0604020202020204" pitchFamily="34" charset="0"/>
              </a:rPr>
              <a:t>Shortsea</a:t>
            </a:r>
            <a:r>
              <a:rPr lang="de-DE" sz="1200" dirty="0">
                <a:solidFill>
                  <a:srgbClr val="00507F"/>
                </a:solidFill>
                <a:latin typeface="Arial" panose="020B0604020202020204" pitchFamily="34" charset="0"/>
                <a:cs typeface="Arial" panose="020B0604020202020204" pitchFamily="34" charset="0"/>
              </a:rPr>
              <a:t> Promotion </a:t>
            </a:r>
            <a:r>
              <a:rPr lang="de-DE" sz="1200" dirty="0" err="1">
                <a:solidFill>
                  <a:srgbClr val="00507F"/>
                </a:solidFill>
                <a:latin typeface="Arial" panose="020B0604020202020204" pitchFamily="34" charset="0"/>
                <a:cs typeface="Arial" panose="020B0604020202020204" pitchFamily="34" charset="0"/>
              </a:rPr>
              <a:t>Centre</a:t>
            </a:r>
            <a:r>
              <a:rPr lang="de-DE" sz="1200" dirty="0">
                <a:solidFill>
                  <a:srgbClr val="00507F"/>
                </a:solidFill>
                <a:latin typeface="Arial" panose="020B0604020202020204" pitchFamily="34" charset="0"/>
                <a:cs typeface="Arial" panose="020B0604020202020204" pitchFamily="34" charset="0"/>
              </a:rPr>
              <a:t> (SPC) </a:t>
            </a:r>
            <a:r>
              <a:rPr lang="de-DE" sz="1200" dirty="0" err="1">
                <a:solidFill>
                  <a:srgbClr val="00507F"/>
                </a:solidFill>
                <a:latin typeface="Arial" panose="020B0604020202020204" pitchFamily="34" charset="0"/>
                <a:cs typeface="Arial" panose="020B0604020202020204" pitchFamily="34" charset="0"/>
              </a:rPr>
              <a:t>Finland</a:t>
            </a:r>
            <a:r>
              <a:rPr lang="de-DE" sz="1200" dirty="0">
                <a:solidFill>
                  <a:srgbClr val="00507F"/>
                </a:solidFill>
                <a:latin typeface="Arial" panose="020B0604020202020204" pitchFamily="34" charset="0"/>
                <a:cs typeface="Arial" panose="020B0604020202020204" pitchFamily="34" charset="0"/>
              </a:rPr>
              <a:t> </a:t>
            </a:r>
          </a:p>
        </p:txBody>
      </p:sp>
      <p:sp>
        <p:nvSpPr>
          <p:cNvPr id="23" name="Textfeld 22"/>
          <p:cNvSpPr txBox="1"/>
          <p:nvPr/>
        </p:nvSpPr>
        <p:spPr>
          <a:xfrm>
            <a:off x="9723221" y="2043987"/>
            <a:ext cx="2385455" cy="2492990"/>
          </a:xfrm>
          <a:prstGeom prst="rect">
            <a:avLst/>
          </a:prstGeom>
          <a:noFill/>
        </p:spPr>
        <p:txBody>
          <a:bodyPr wrap="square" rtlCol="0">
            <a:spAutoFit/>
          </a:bodyPr>
          <a:lstStyle/>
          <a:p>
            <a:pPr marL="182563" lvl="1" indent="-182563">
              <a:buFont typeface="Arial" panose="020B0604020202020204" pitchFamily="34" charset="0"/>
              <a:buChar char="•"/>
            </a:pPr>
            <a:r>
              <a:rPr lang="de-DE" sz="1200" dirty="0">
                <a:solidFill>
                  <a:srgbClr val="00507F"/>
                </a:solidFill>
                <a:latin typeface="Arial" panose="020B0604020202020204" pitchFamily="34" charset="0"/>
                <a:cs typeface="Arial" panose="020B0604020202020204" pitchFamily="34" charset="0"/>
              </a:rPr>
              <a:t>Hafenbetriebsgesellschaft Eisenhüttenstadt mbH </a:t>
            </a:r>
          </a:p>
          <a:p>
            <a:pPr marL="182563" lvl="1" indent="-182563">
              <a:buFont typeface="Arial" panose="020B0604020202020204" pitchFamily="34" charset="0"/>
              <a:buChar char="•"/>
            </a:pPr>
            <a:r>
              <a:rPr lang="de-DE" sz="1200" dirty="0">
                <a:solidFill>
                  <a:srgbClr val="00507F"/>
                </a:solidFill>
                <a:latin typeface="Arial" panose="020B0604020202020204" pitchFamily="34" charset="0"/>
                <a:cs typeface="Arial" panose="020B0604020202020204" pitchFamily="34" charset="0"/>
              </a:rPr>
              <a:t>HTAG Häfen und Transport AG</a:t>
            </a:r>
          </a:p>
          <a:p>
            <a:pPr marL="182563" lvl="1" indent="-182563">
              <a:buFont typeface="Arial" panose="020B0604020202020204" pitchFamily="34" charset="0"/>
              <a:buChar char="•"/>
            </a:pPr>
            <a:r>
              <a:rPr lang="de-DE" sz="1200" dirty="0">
                <a:solidFill>
                  <a:srgbClr val="00507F"/>
                </a:solidFill>
                <a:latin typeface="Arial" panose="020B0604020202020204" pitchFamily="34" charset="0"/>
                <a:cs typeface="Arial" panose="020B0604020202020204" pitchFamily="34" charset="0"/>
              </a:rPr>
              <a:t>Ports </a:t>
            </a:r>
            <a:r>
              <a:rPr lang="de-DE" sz="1200" dirty="0" err="1">
                <a:solidFill>
                  <a:srgbClr val="00507F"/>
                </a:solidFill>
                <a:latin typeface="Arial" panose="020B0604020202020204" pitchFamily="34" charset="0"/>
                <a:cs typeface="Arial" panose="020B0604020202020204" pitchFamily="34" charset="0"/>
              </a:rPr>
              <a:t>of</a:t>
            </a:r>
            <a:r>
              <a:rPr lang="de-DE" sz="1200" dirty="0">
                <a:solidFill>
                  <a:srgbClr val="00507F"/>
                </a:solidFill>
                <a:latin typeface="Arial" panose="020B0604020202020204" pitchFamily="34" charset="0"/>
                <a:cs typeface="Arial" panose="020B0604020202020204" pitchFamily="34" charset="0"/>
              </a:rPr>
              <a:t> Stockholm</a:t>
            </a:r>
          </a:p>
          <a:p>
            <a:pPr marL="182563" lvl="1" indent="-182563">
              <a:buFont typeface="Arial" panose="020B0604020202020204" pitchFamily="34" charset="0"/>
              <a:buChar char="•"/>
            </a:pPr>
            <a:r>
              <a:rPr lang="de-DE" sz="1200" dirty="0">
                <a:solidFill>
                  <a:srgbClr val="00507F"/>
                </a:solidFill>
                <a:latin typeface="Arial" panose="020B0604020202020204" pitchFamily="34" charset="0"/>
                <a:cs typeface="Arial" panose="020B0604020202020204" pitchFamily="34" charset="0"/>
              </a:rPr>
              <a:t>Schwedter Hafen</a:t>
            </a:r>
          </a:p>
          <a:p>
            <a:pPr marL="182563" lvl="1" indent="-182563">
              <a:buFont typeface="Arial" panose="020B0604020202020204" pitchFamily="34" charset="0"/>
              <a:buChar char="•"/>
            </a:pPr>
            <a:r>
              <a:rPr lang="de-DE" sz="1200" dirty="0" err="1">
                <a:solidFill>
                  <a:srgbClr val="00507F"/>
                </a:solidFill>
                <a:latin typeface="Arial" panose="020B0604020202020204" pitchFamily="34" charset="0"/>
                <a:cs typeface="Arial" panose="020B0604020202020204" pitchFamily="34" charset="0"/>
              </a:rPr>
              <a:t>Saimaa</a:t>
            </a:r>
            <a:r>
              <a:rPr lang="de-DE" sz="1200" dirty="0">
                <a:solidFill>
                  <a:srgbClr val="00507F"/>
                </a:solidFill>
                <a:latin typeface="Arial" panose="020B0604020202020204" pitchFamily="34" charset="0"/>
                <a:cs typeface="Arial" panose="020B0604020202020204" pitchFamily="34" charset="0"/>
              </a:rPr>
              <a:t> Ports </a:t>
            </a:r>
            <a:r>
              <a:rPr lang="de-DE" sz="1200" dirty="0" err="1">
                <a:solidFill>
                  <a:srgbClr val="00507F"/>
                </a:solidFill>
                <a:latin typeface="Arial" panose="020B0604020202020204" pitchFamily="34" charset="0"/>
                <a:cs typeface="Arial" panose="020B0604020202020204" pitchFamily="34" charset="0"/>
              </a:rPr>
              <a:t>Joensuu</a:t>
            </a:r>
            <a:endParaRPr lang="de-DE" sz="1200" dirty="0">
              <a:solidFill>
                <a:srgbClr val="00507F"/>
              </a:solidFill>
              <a:latin typeface="Arial" panose="020B0604020202020204" pitchFamily="34" charset="0"/>
              <a:cs typeface="Arial" panose="020B0604020202020204" pitchFamily="34" charset="0"/>
            </a:endParaRPr>
          </a:p>
          <a:p>
            <a:pPr marL="182563" lvl="1" indent="-182563">
              <a:buFont typeface="Arial" panose="020B0604020202020204" pitchFamily="34" charset="0"/>
              <a:buChar char="•"/>
            </a:pPr>
            <a:r>
              <a:rPr lang="de-DE" sz="1200" dirty="0">
                <a:solidFill>
                  <a:srgbClr val="00507F"/>
                </a:solidFill>
                <a:latin typeface="Arial" panose="020B0604020202020204" pitchFamily="34" charset="0"/>
                <a:cs typeface="Arial" panose="020B0604020202020204" pitchFamily="34" charset="0"/>
              </a:rPr>
              <a:t>Port Authority </a:t>
            </a:r>
            <a:r>
              <a:rPr lang="de-DE" sz="1200" dirty="0" err="1">
                <a:solidFill>
                  <a:srgbClr val="00507F"/>
                </a:solidFill>
                <a:latin typeface="Arial" panose="020B0604020202020204" pitchFamily="34" charset="0"/>
                <a:cs typeface="Arial" panose="020B0604020202020204" pitchFamily="34" charset="0"/>
              </a:rPr>
              <a:t>of</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Södertälje</a:t>
            </a:r>
            <a:r>
              <a:rPr lang="de-DE" sz="1200" dirty="0">
                <a:solidFill>
                  <a:srgbClr val="00507F"/>
                </a:solidFill>
                <a:latin typeface="Arial" panose="020B0604020202020204" pitchFamily="34" charset="0"/>
                <a:cs typeface="Arial" panose="020B0604020202020204" pitchFamily="34" charset="0"/>
              </a:rPr>
              <a:t> </a:t>
            </a:r>
          </a:p>
          <a:p>
            <a:pPr marL="182563" lvl="1" indent="-182563">
              <a:buFont typeface="Arial" panose="020B0604020202020204" pitchFamily="34" charset="0"/>
              <a:buChar char="•"/>
            </a:pPr>
            <a:r>
              <a:rPr lang="de-DE" sz="1200" dirty="0" smtClean="0">
                <a:solidFill>
                  <a:srgbClr val="00507F"/>
                </a:solidFill>
                <a:latin typeface="Arial" panose="020B0604020202020204" pitchFamily="34" charset="0"/>
                <a:cs typeface="Arial" panose="020B0604020202020204" pitchFamily="34" charset="0"/>
              </a:rPr>
              <a:t>Hamburg </a:t>
            </a:r>
            <a:r>
              <a:rPr lang="de-DE" sz="1200" dirty="0">
                <a:solidFill>
                  <a:srgbClr val="00507F"/>
                </a:solidFill>
                <a:latin typeface="Arial" panose="020B0604020202020204" pitchFamily="34" charset="0"/>
                <a:cs typeface="Arial" panose="020B0604020202020204" pitchFamily="34" charset="0"/>
              </a:rPr>
              <a:t>Port Authority </a:t>
            </a:r>
            <a:r>
              <a:rPr lang="de-DE" sz="1200" dirty="0" err="1">
                <a:solidFill>
                  <a:srgbClr val="00507F"/>
                </a:solidFill>
                <a:latin typeface="Arial" panose="020B0604020202020204" pitchFamily="34" charset="0"/>
                <a:cs typeface="Arial" panose="020B0604020202020204" pitchFamily="34" charset="0"/>
              </a:rPr>
              <a:t>AöR</a:t>
            </a:r>
            <a:endParaRPr lang="de-DE" sz="1200" dirty="0">
              <a:solidFill>
                <a:srgbClr val="00507F"/>
              </a:solidFill>
              <a:latin typeface="Arial" panose="020B0604020202020204" pitchFamily="34" charset="0"/>
              <a:cs typeface="Arial" panose="020B0604020202020204" pitchFamily="34" charset="0"/>
            </a:endParaRPr>
          </a:p>
          <a:p>
            <a:pPr marL="182563" lvl="1" indent="-182563">
              <a:buFont typeface="Arial" panose="020B0604020202020204" pitchFamily="34" charset="0"/>
              <a:buChar char="•"/>
            </a:pPr>
            <a:r>
              <a:rPr lang="de-DE" sz="1200" dirty="0">
                <a:solidFill>
                  <a:srgbClr val="00507F"/>
                </a:solidFill>
                <a:latin typeface="Arial" panose="020B0604020202020204" pitchFamily="34" charset="0"/>
                <a:cs typeface="Arial" panose="020B0604020202020204" pitchFamily="34" charset="0"/>
              </a:rPr>
              <a:t>LUTRA Lager Umschlag Transport</a:t>
            </a:r>
          </a:p>
          <a:p>
            <a:pPr marL="182563" lvl="1" indent="-182563">
              <a:buFont typeface="Arial" panose="020B0604020202020204" pitchFamily="34" charset="0"/>
              <a:buChar char="•"/>
            </a:pPr>
            <a:r>
              <a:rPr lang="de-DE" sz="1200" dirty="0">
                <a:solidFill>
                  <a:srgbClr val="00507F"/>
                </a:solidFill>
                <a:latin typeface="Arial" panose="020B0604020202020204" pitchFamily="34" charset="0"/>
                <a:cs typeface="Arial" panose="020B0604020202020204" pitchFamily="34" charset="0"/>
              </a:rPr>
              <a:t>Mittelbrandenburgische Hafengesellschaft mbH</a:t>
            </a:r>
          </a:p>
        </p:txBody>
      </p:sp>
      <p:sp>
        <p:nvSpPr>
          <p:cNvPr id="24" name="Textfeld 23"/>
          <p:cNvSpPr txBox="1"/>
          <p:nvPr/>
        </p:nvSpPr>
        <p:spPr>
          <a:xfrm>
            <a:off x="486308" y="4720677"/>
            <a:ext cx="2975862" cy="1384995"/>
          </a:xfrm>
          <a:prstGeom prst="rect">
            <a:avLst/>
          </a:prstGeom>
          <a:noFill/>
        </p:spPr>
        <p:txBody>
          <a:bodyPr wrap="square" rtlCol="0">
            <a:spAutoFit/>
          </a:bodyPr>
          <a:lstStyle/>
          <a:p>
            <a:pPr marL="182563" lvl="1" indent="-182563">
              <a:buFont typeface="Arial" panose="020B0604020202020204" pitchFamily="34" charset="0"/>
              <a:buChar char="•"/>
            </a:pPr>
            <a:r>
              <a:rPr lang="de-DE" sz="1200" dirty="0">
                <a:solidFill>
                  <a:srgbClr val="00507F"/>
                </a:solidFill>
                <a:latin typeface="Arial" panose="020B0604020202020204" pitchFamily="34" charset="0"/>
                <a:cs typeface="Arial" panose="020B0604020202020204" pitchFamily="34" charset="0"/>
              </a:rPr>
              <a:t>BKS </a:t>
            </a:r>
            <a:r>
              <a:rPr lang="de-DE" sz="1200" dirty="0" err="1">
                <a:solidFill>
                  <a:srgbClr val="00507F"/>
                </a:solidFill>
                <a:latin typeface="Arial" panose="020B0604020202020204" pitchFamily="34" charset="0"/>
                <a:cs typeface="Arial" panose="020B0604020202020204" pitchFamily="34" charset="0"/>
              </a:rPr>
              <a:t>Binnenschiffahrtskontor</a:t>
            </a:r>
            <a:r>
              <a:rPr lang="de-DE" sz="1200" dirty="0">
                <a:solidFill>
                  <a:srgbClr val="00507F"/>
                </a:solidFill>
                <a:latin typeface="Arial" panose="020B0604020202020204" pitchFamily="34" charset="0"/>
                <a:cs typeface="Arial" panose="020B0604020202020204" pitchFamily="34" charset="0"/>
              </a:rPr>
              <a:t> Sommerfeld GmbH</a:t>
            </a:r>
          </a:p>
          <a:p>
            <a:pPr marL="182563" lvl="1" indent="-182563">
              <a:buFont typeface="Arial" panose="020B0604020202020204" pitchFamily="34" charset="0"/>
              <a:buChar char="•"/>
            </a:pPr>
            <a:r>
              <a:rPr lang="de-DE" sz="1200" dirty="0">
                <a:solidFill>
                  <a:srgbClr val="00507F"/>
                </a:solidFill>
                <a:latin typeface="Arial" panose="020B0604020202020204" pitchFamily="34" charset="0"/>
                <a:cs typeface="Arial" panose="020B0604020202020204" pitchFamily="34" charset="0"/>
              </a:rPr>
              <a:t>Deutsche Binnenreederei AG </a:t>
            </a:r>
          </a:p>
          <a:p>
            <a:pPr marL="182563" lvl="1" indent="-182563">
              <a:buFont typeface="Arial" panose="020B0604020202020204" pitchFamily="34" charset="0"/>
              <a:buChar char="•"/>
            </a:pPr>
            <a:r>
              <a:rPr lang="de-DE" sz="1200" dirty="0">
                <a:solidFill>
                  <a:srgbClr val="00507F"/>
                </a:solidFill>
                <a:latin typeface="Arial" panose="020B0604020202020204" pitchFamily="34" charset="0"/>
                <a:cs typeface="Arial" panose="020B0604020202020204" pitchFamily="34" charset="0"/>
              </a:rPr>
              <a:t>Reederei Ed Line GmbH </a:t>
            </a:r>
          </a:p>
          <a:p>
            <a:pPr marL="182563" lvl="1" indent="-182563">
              <a:buFont typeface="Arial" panose="020B0604020202020204" pitchFamily="34" charset="0"/>
              <a:buChar char="•"/>
            </a:pPr>
            <a:r>
              <a:rPr lang="de-DE" sz="1200" dirty="0">
                <a:solidFill>
                  <a:srgbClr val="00507F"/>
                </a:solidFill>
                <a:latin typeface="Arial" panose="020B0604020202020204" pitchFamily="34" charset="0"/>
                <a:cs typeface="Arial" panose="020B0604020202020204" pitchFamily="34" charset="0"/>
              </a:rPr>
              <a:t>VT </a:t>
            </a:r>
            <a:r>
              <a:rPr lang="de-DE" sz="1200" dirty="0" err="1">
                <a:solidFill>
                  <a:srgbClr val="00507F"/>
                </a:solidFill>
                <a:latin typeface="Arial" panose="020B0604020202020204" pitchFamily="34" charset="0"/>
                <a:cs typeface="Arial" panose="020B0604020202020204" pitchFamily="34" charset="0"/>
              </a:rPr>
              <a:t>Shipping</a:t>
            </a:r>
            <a:r>
              <a:rPr lang="de-DE" sz="1200" dirty="0">
                <a:solidFill>
                  <a:srgbClr val="00507F"/>
                </a:solidFill>
                <a:latin typeface="Arial" panose="020B0604020202020204" pitchFamily="34" charset="0"/>
                <a:cs typeface="Arial" panose="020B0604020202020204" pitchFamily="34" charset="0"/>
              </a:rPr>
              <a:t> Company </a:t>
            </a:r>
          </a:p>
          <a:p>
            <a:pPr marL="182563" lvl="1" indent="-182563">
              <a:buFont typeface="Arial" panose="020B0604020202020204" pitchFamily="34" charset="0"/>
              <a:buChar char="•"/>
            </a:pPr>
            <a:r>
              <a:rPr lang="de-DE" sz="1200" dirty="0">
                <a:solidFill>
                  <a:srgbClr val="00507F"/>
                </a:solidFill>
                <a:latin typeface="Arial" panose="020B0604020202020204" pitchFamily="34" charset="0"/>
                <a:cs typeface="Arial" panose="020B0604020202020204" pitchFamily="34" charset="0"/>
              </a:rPr>
              <a:t>Walter Lauk </a:t>
            </a:r>
            <a:r>
              <a:rPr lang="de-DE" sz="1200" dirty="0" err="1">
                <a:solidFill>
                  <a:srgbClr val="00507F"/>
                </a:solidFill>
                <a:latin typeface="Arial" panose="020B0604020202020204" pitchFamily="34" charset="0"/>
                <a:cs typeface="Arial" panose="020B0604020202020204" pitchFamily="34" charset="0"/>
              </a:rPr>
              <a:t>Ewerführerei</a:t>
            </a:r>
            <a:r>
              <a:rPr lang="de-DE" sz="1200" dirty="0">
                <a:solidFill>
                  <a:srgbClr val="00507F"/>
                </a:solidFill>
                <a:latin typeface="Arial" panose="020B0604020202020204" pitchFamily="34" charset="0"/>
                <a:cs typeface="Arial" panose="020B0604020202020204" pitchFamily="34" charset="0"/>
              </a:rPr>
              <a:t> Ltd. </a:t>
            </a:r>
          </a:p>
          <a:p>
            <a:pPr marL="182563" lvl="1" indent="-182563">
              <a:buFont typeface="Arial" panose="020B0604020202020204" pitchFamily="34" charset="0"/>
              <a:buChar char="•"/>
            </a:pPr>
            <a:r>
              <a:rPr lang="de-DE" sz="1200" dirty="0" err="1">
                <a:solidFill>
                  <a:srgbClr val="00507F"/>
                </a:solidFill>
                <a:latin typeface="Arial" panose="020B0604020202020204" pitchFamily="34" charset="0"/>
                <a:cs typeface="Arial" panose="020B0604020202020204" pitchFamily="34" charset="0"/>
              </a:rPr>
              <a:t>Zegluga</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Bydgoska</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Sp</a:t>
            </a:r>
            <a:r>
              <a:rPr lang="de-DE" sz="1200" dirty="0">
                <a:solidFill>
                  <a:srgbClr val="00507F"/>
                </a:solidFill>
                <a:latin typeface="Arial" panose="020B0604020202020204" pitchFamily="34" charset="0"/>
                <a:cs typeface="Arial" panose="020B0604020202020204" pitchFamily="34" charset="0"/>
              </a:rPr>
              <a:t>. </a:t>
            </a:r>
            <a:r>
              <a:rPr lang="de-DE" sz="1200" dirty="0" err="1">
                <a:solidFill>
                  <a:srgbClr val="00507F"/>
                </a:solidFill>
                <a:latin typeface="Arial" panose="020B0604020202020204" pitchFamily="34" charset="0"/>
                <a:cs typeface="Arial" panose="020B0604020202020204" pitchFamily="34" charset="0"/>
              </a:rPr>
              <a:t>z.o.o</a:t>
            </a:r>
            <a:r>
              <a:rPr lang="de-DE" sz="1200" dirty="0" smtClean="0">
                <a:solidFill>
                  <a:srgbClr val="00507F"/>
                </a:solidFill>
                <a:latin typeface="Arial" panose="020B0604020202020204" pitchFamily="34" charset="0"/>
                <a:cs typeface="Arial" panose="020B0604020202020204" pitchFamily="34" charset="0"/>
              </a:rPr>
              <a:t>.</a:t>
            </a:r>
            <a:endParaRPr lang="de-DE" sz="1200" dirty="0">
              <a:solidFill>
                <a:srgbClr val="00507F"/>
              </a:solidFill>
              <a:latin typeface="Arial" panose="020B0604020202020204" pitchFamily="34" charset="0"/>
              <a:cs typeface="Arial" panose="020B0604020202020204" pitchFamily="34" charset="0"/>
            </a:endParaRPr>
          </a:p>
        </p:txBody>
      </p:sp>
      <p:sp>
        <p:nvSpPr>
          <p:cNvPr id="25" name="Textfeld 24"/>
          <p:cNvSpPr txBox="1"/>
          <p:nvPr/>
        </p:nvSpPr>
        <p:spPr>
          <a:xfrm>
            <a:off x="3226897" y="5070781"/>
            <a:ext cx="2464998" cy="830997"/>
          </a:xfrm>
          <a:prstGeom prst="rect">
            <a:avLst/>
          </a:prstGeom>
          <a:noFill/>
        </p:spPr>
        <p:txBody>
          <a:bodyPr wrap="square" rtlCol="0">
            <a:spAutoFit/>
          </a:bodyPr>
          <a:lstStyle/>
          <a:p>
            <a:pPr marL="182563" lvl="1" indent="-182563">
              <a:buFont typeface="Arial" panose="020B0604020202020204" pitchFamily="34" charset="0"/>
              <a:buChar char="•"/>
              <a:tabLst>
                <a:tab pos="182563" algn="l"/>
              </a:tabLst>
            </a:pPr>
            <a:r>
              <a:rPr lang="de-DE" sz="1200" dirty="0">
                <a:solidFill>
                  <a:srgbClr val="00507F"/>
                </a:solidFill>
                <a:latin typeface="Arial" panose="020B0604020202020204" pitchFamily="34" charset="0"/>
                <a:cs typeface="Arial" panose="020B0604020202020204" pitchFamily="34" charset="0"/>
              </a:rPr>
              <a:t>PCC Intermodal S.A. </a:t>
            </a:r>
          </a:p>
          <a:p>
            <a:pPr marL="182563" lvl="1" indent="-182563">
              <a:buFont typeface="Arial" panose="020B0604020202020204" pitchFamily="34" charset="0"/>
              <a:buChar char="•"/>
              <a:tabLst>
                <a:tab pos="182563" algn="l"/>
              </a:tabLst>
            </a:pPr>
            <a:r>
              <a:rPr lang="de-DE" sz="1200" dirty="0">
                <a:solidFill>
                  <a:srgbClr val="00507F"/>
                </a:solidFill>
                <a:latin typeface="Arial" panose="020B0604020202020204" pitchFamily="34" charset="0"/>
                <a:cs typeface="Arial" panose="020B0604020202020204" pitchFamily="34" charset="0"/>
              </a:rPr>
              <a:t>SIEMENS AG WP </a:t>
            </a:r>
            <a:r>
              <a:rPr lang="de-DE" sz="1200" dirty="0" smtClean="0">
                <a:solidFill>
                  <a:srgbClr val="00507F"/>
                </a:solidFill>
                <a:latin typeface="Arial" panose="020B0604020202020204" pitchFamily="34" charset="0"/>
                <a:cs typeface="Arial" panose="020B0604020202020204" pitchFamily="34" charset="0"/>
              </a:rPr>
              <a:t>ON LOG </a:t>
            </a:r>
            <a:r>
              <a:rPr lang="de-DE" sz="1200" dirty="0">
                <a:solidFill>
                  <a:srgbClr val="00507F"/>
                </a:solidFill>
                <a:latin typeface="Arial" panose="020B0604020202020204" pitchFamily="34" charset="0"/>
                <a:cs typeface="Arial" panose="020B0604020202020204" pitchFamily="34" charset="0"/>
              </a:rPr>
              <a:t>LS</a:t>
            </a:r>
          </a:p>
          <a:p>
            <a:pPr marL="182563" lvl="1" indent="-182563">
              <a:buFont typeface="Arial" panose="020B0604020202020204" pitchFamily="34" charset="0"/>
              <a:buChar char="•"/>
              <a:tabLst>
                <a:tab pos="182563" algn="l"/>
              </a:tabLst>
            </a:pPr>
            <a:r>
              <a:rPr lang="de-DE" sz="1200" dirty="0">
                <a:solidFill>
                  <a:srgbClr val="00507F"/>
                </a:solidFill>
                <a:latin typeface="Arial" panose="020B0604020202020204" pitchFamily="34" charset="0"/>
                <a:cs typeface="Arial" panose="020B0604020202020204" pitchFamily="34" charset="0"/>
              </a:rPr>
              <a:t>Technische Werke Schwedt GmbH</a:t>
            </a:r>
          </a:p>
        </p:txBody>
      </p:sp>
    </p:spTree>
    <p:extLst>
      <p:ext uri="{BB962C8B-B14F-4D97-AF65-F5344CB8AC3E}">
        <p14:creationId xmlns:p14="http://schemas.microsoft.com/office/powerpoint/2010/main" val="3528327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EMMA 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1526</Words>
  <Application>Microsoft Office PowerPoint</Application>
  <PresentationFormat>Benutzerdefiniert</PresentationFormat>
  <Paragraphs>273</Paragraphs>
  <Slides>18</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Courier New</vt:lpstr>
      <vt:lpstr>Calibri</vt:lpstr>
      <vt:lpstr>ＭＳ Ｐゴシック</vt:lpstr>
      <vt:lpstr>Arial</vt:lpstr>
      <vt:lpstr>Wingdings</vt:lpstr>
      <vt:lpstr>EMMA Master</vt:lpstr>
      <vt:lpstr>PowerPoint-Präsentation</vt:lpstr>
      <vt:lpstr>Tagesordnung</vt:lpstr>
      <vt:lpstr>PowerPoint-Präsentation</vt:lpstr>
      <vt:lpstr>Herausforderungen Binnenschifffahrt</vt:lpstr>
      <vt:lpstr>Das EMMA Projekt</vt:lpstr>
      <vt:lpstr>Das EMMA Projekt</vt:lpstr>
      <vt:lpstr>Das EMMA Projekt</vt:lpstr>
      <vt:lpstr>Das EMMA Projekt</vt:lpstr>
      <vt:lpstr>Das EMMA Projekt</vt:lpstr>
      <vt:lpstr>Das EMMA Projekt</vt:lpstr>
      <vt:lpstr>Das EMMA Projekt</vt:lpstr>
      <vt:lpstr>Pilotprojekt 1 – Polen (Gdansk)</vt:lpstr>
      <vt:lpstr>Pilotprojekt 2 - Litauen</vt:lpstr>
      <vt:lpstr>Pilotprojekt 3 - Deutschland</vt:lpstr>
      <vt:lpstr>Pilotprojekt 4 – Schweden (Lake Mälaren)</vt:lpstr>
      <vt:lpstr>Pilotprojekt 5 – Finnland (Lake Saimaa)</vt:lpstr>
      <vt:lpstr>Das EMMA Projekt</vt:lpstr>
      <vt:lpstr>Danke für Ihre Aufmerksamkeit!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Nikola Košvancová</dc:creator>
  <cp:lastModifiedBy>Breitenbach, Stefan</cp:lastModifiedBy>
  <cp:revision>71</cp:revision>
  <cp:lastPrinted>2016-03-01T10:52:52Z</cp:lastPrinted>
  <dcterms:created xsi:type="dcterms:W3CDTF">2016-02-17T09:17:34Z</dcterms:created>
  <dcterms:modified xsi:type="dcterms:W3CDTF">2017-04-04T11:30:29Z</dcterms:modified>
</cp:coreProperties>
</file>