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Lst>
  <p:notesMasterIdLst>
    <p:notesMasterId r:id="rId21"/>
  </p:notesMasterIdLst>
  <p:handoutMasterIdLst>
    <p:handoutMasterId r:id="rId22"/>
  </p:handoutMasterIdLst>
  <p:sldIdLst>
    <p:sldId id="256" r:id="rId2"/>
    <p:sldId id="257" r:id="rId3"/>
    <p:sldId id="265" r:id="rId4"/>
    <p:sldId id="283" r:id="rId5"/>
    <p:sldId id="285" r:id="rId6"/>
    <p:sldId id="284" r:id="rId7"/>
    <p:sldId id="269" r:id="rId8"/>
    <p:sldId id="271" r:id="rId9"/>
    <p:sldId id="272" r:id="rId10"/>
    <p:sldId id="274" r:id="rId11"/>
    <p:sldId id="273" r:id="rId12"/>
    <p:sldId id="275" r:id="rId13"/>
    <p:sldId id="276" r:id="rId14"/>
    <p:sldId id="277" r:id="rId15"/>
    <p:sldId id="278" r:id="rId16"/>
    <p:sldId id="279" r:id="rId17"/>
    <p:sldId id="286" r:id="rId18"/>
    <p:sldId id="280" r:id="rId19"/>
    <p:sldId id="281" r:id="rId20"/>
  </p:sldIdLst>
  <p:sldSz cx="12190413" cy="6859588"/>
  <p:notesSz cx="6797675" cy="9926638"/>
  <p:embeddedFontLst>
    <p:embeddedFont>
      <p:font typeface="Calibri" panose="020F0502020204030204" pitchFamily="34" charset="0"/>
      <p:regular r:id="rId23"/>
      <p:bold r:id="rId24"/>
      <p:italic r:id="rId25"/>
      <p:boldItalic r:id="rId26"/>
    </p:embeddedFont>
    <p:embeddedFont>
      <p:font typeface="ＭＳ Ｐゴシック" panose="020B0600070205080204" pitchFamily="34" charset="-128"/>
      <p:regular r:id="rId27"/>
    </p:embeddedFont>
  </p:embeddedFontLst>
  <p:defaultTex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B1F3C391-8FF6-4B58-ADC2-286B11F754E1}">
          <p14:sldIdLst>
            <p14:sldId id="256"/>
            <p14:sldId id="257"/>
          </p14:sldIdLst>
        </p14:section>
        <p14:section name="Background for EMMA Project" id="{EA6DA472-FF09-46EF-B6F8-4F6104AF36B9}">
          <p14:sldIdLst>
            <p14:sldId id="265"/>
            <p14:sldId id="283"/>
          </p14:sldIdLst>
        </p14:section>
        <p14:section name="EMMA Project" id="{8DDA4CE7-09F2-4C12-81F5-8C22ECD67054}">
          <p14:sldIdLst>
            <p14:sldId id="285"/>
            <p14:sldId id="284"/>
            <p14:sldId id="269"/>
            <p14:sldId id="271"/>
            <p14:sldId id="272"/>
            <p14:sldId id="274"/>
          </p14:sldIdLst>
        </p14:section>
        <p14:section name="Pilots" id="{93CBC23F-4A92-4EAD-90B5-C8D8EE9634B1}">
          <p14:sldIdLst>
            <p14:sldId id="273"/>
            <p14:sldId id="275"/>
            <p14:sldId id="276"/>
            <p14:sldId id="277"/>
            <p14:sldId id="278"/>
            <p14:sldId id="279"/>
            <p14:sldId id="286"/>
          </p14:sldIdLst>
        </p14:section>
        <p14:section name="Conclusion - EMMA" id="{784F55C7-1AB8-4AF6-AEE9-9EF80607717E}">
          <p14:sldIdLst>
            <p14:sldId id="280"/>
            <p14:sldId id="281"/>
          </p14:sldIdLst>
        </p14:section>
      </p14:sectionLst>
    </p:ext>
    <p:ext uri="{EFAFB233-063F-42B5-8137-9DF3F51BA10A}">
      <p15:sldGuideLst xmlns:p15="http://schemas.microsoft.com/office/powerpoint/2012/main">
        <p15:guide id="1" orient="horz" pos="216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0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077" autoAdjust="0"/>
    <p:restoredTop sz="69704" autoAdjust="0"/>
  </p:normalViewPr>
  <p:slideViewPr>
    <p:cSldViewPr>
      <p:cViewPr varScale="1">
        <p:scale>
          <a:sx n="78" d="100"/>
          <a:sy n="78" d="100"/>
        </p:scale>
        <p:origin x="792" y="90"/>
      </p:cViewPr>
      <p:guideLst>
        <p:guide orient="horz" pos="2161"/>
        <p:guide pos="3840"/>
      </p:guideLst>
    </p:cSldViewPr>
  </p:slideViewPr>
  <p:notesTextViewPr>
    <p:cViewPr>
      <p:scale>
        <a:sx n="1" d="1"/>
        <a:sy n="1" d="1"/>
      </p:scale>
      <p:origin x="0" y="0"/>
    </p:cViewPr>
  </p:notesTextViewPr>
  <p:sorterViewPr>
    <p:cViewPr>
      <p:scale>
        <a:sx n="100" d="100"/>
        <a:sy n="100" d="100"/>
      </p:scale>
      <p:origin x="0" y="74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0F467B3-A39B-C045-9B8C-A64235B0FBCC}" type="doc">
      <dgm:prSet loTypeId="urn:microsoft.com/office/officeart/2005/8/layout/gear1" loCatId="" qsTypeId="urn:microsoft.com/office/officeart/2005/8/quickstyle/simple4" qsCatId="simple" csTypeId="urn:microsoft.com/office/officeart/2005/8/colors/accent2_4" csCatId="accent2" phldr="0"/>
      <dgm:spPr/>
    </dgm:pt>
    <dgm:pt modelId="{FFA2CA11-0CCD-EB42-A754-55F05791AA78}">
      <dgm:prSet phldrT="[Text]"/>
      <dgm:spPr>
        <a:xfrm>
          <a:off x="1593057" y="806303"/>
          <a:ext cx="985482" cy="985482"/>
        </a:xfrm>
        <a:gradFill rotWithShape="0">
          <a:gsLst>
            <a:gs pos="0">
              <a:srgbClr val="2CAAE1">
                <a:shade val="50000"/>
                <a:hueOff val="0"/>
                <a:satOff val="0"/>
                <a:lumOff val="0"/>
                <a:alphaOff val="0"/>
                <a:tint val="100000"/>
                <a:shade val="100000"/>
                <a:satMod val="130000"/>
              </a:srgbClr>
            </a:gs>
            <a:gs pos="100000">
              <a:srgbClr val="2CAAE1">
                <a:shade val="5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de-DE">
            <a:solidFill>
              <a:sysClr val="window" lastClr="FFFFFF"/>
            </a:solidFill>
            <a:latin typeface="Arial"/>
            <a:ea typeface="+mn-ea"/>
            <a:cs typeface="+mn-cs"/>
          </a:endParaRPr>
        </a:p>
      </dgm:t>
    </dgm:pt>
    <dgm:pt modelId="{619CBD50-66A8-C44B-9C29-AAAE74ED1481}" type="parTrans" cxnId="{2B765511-50A5-3F49-A376-DBB0D5404015}">
      <dgm:prSet/>
      <dgm:spPr/>
      <dgm:t>
        <a:bodyPr/>
        <a:lstStyle/>
        <a:p>
          <a:endParaRPr lang="de-DE"/>
        </a:p>
      </dgm:t>
    </dgm:pt>
    <dgm:pt modelId="{CC328E8F-CFA3-5D47-B02A-D0B6826EAB96}" type="sibTrans" cxnId="{2B765511-50A5-3F49-A376-DBB0D5404015}">
      <dgm:prSet/>
      <dgm:spPr>
        <a:xfrm>
          <a:off x="1493573" y="670542"/>
          <a:ext cx="1261417" cy="1261417"/>
        </a:xfrm>
        <a:gradFill rotWithShape="0">
          <a:gsLst>
            <a:gs pos="0">
              <a:srgbClr val="2CAAE1">
                <a:shade val="90000"/>
                <a:hueOff val="0"/>
                <a:satOff val="0"/>
                <a:lumOff val="0"/>
                <a:alphaOff val="0"/>
                <a:tint val="100000"/>
                <a:shade val="100000"/>
                <a:satMod val="130000"/>
              </a:srgbClr>
            </a:gs>
            <a:gs pos="100000">
              <a:srgbClr val="2CAAE1">
                <a:shade val="90000"/>
                <a:hueOff val="0"/>
                <a:satOff val="0"/>
                <a:lumOff val="0"/>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de-DE"/>
        </a:p>
      </dgm:t>
    </dgm:pt>
    <dgm:pt modelId="{8E1EE417-7791-6E46-A157-1C04F7E22EBF}">
      <dgm:prSet phldrT="[Text]"/>
      <dgm:spPr>
        <a:xfrm>
          <a:off x="1019686" y="573371"/>
          <a:ext cx="716714" cy="716714"/>
        </a:xfrm>
        <a:gradFill rotWithShape="0">
          <a:gsLst>
            <a:gs pos="0">
              <a:srgbClr val="2CAAE1">
                <a:shade val="50000"/>
                <a:hueOff val="348801"/>
                <a:satOff val="-4227"/>
                <a:lumOff val="32039"/>
                <a:alphaOff val="0"/>
                <a:tint val="100000"/>
                <a:shade val="100000"/>
                <a:satMod val="130000"/>
              </a:srgbClr>
            </a:gs>
            <a:gs pos="100000">
              <a:srgbClr val="2CAAE1">
                <a:shade val="50000"/>
                <a:hueOff val="348801"/>
                <a:satOff val="-4227"/>
                <a:lumOff val="32039"/>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de-DE" dirty="0">
            <a:solidFill>
              <a:sysClr val="window" lastClr="FFFFFF"/>
            </a:solidFill>
            <a:latin typeface="Arial"/>
            <a:ea typeface="+mn-ea"/>
            <a:cs typeface="+mn-cs"/>
          </a:endParaRPr>
        </a:p>
      </dgm:t>
    </dgm:pt>
    <dgm:pt modelId="{D959B60C-B665-324D-B0A2-85BCED59A9FB}" type="parTrans" cxnId="{38DA8E71-25AB-8347-B7C7-3B2A362D41BB}">
      <dgm:prSet/>
      <dgm:spPr/>
      <dgm:t>
        <a:bodyPr/>
        <a:lstStyle/>
        <a:p>
          <a:endParaRPr lang="de-DE"/>
        </a:p>
      </dgm:t>
    </dgm:pt>
    <dgm:pt modelId="{74B3C367-D566-6747-8B40-55E588408736}" type="sibTrans" cxnId="{38DA8E71-25AB-8347-B7C7-3B2A362D41BB}">
      <dgm:prSet/>
      <dgm:spPr>
        <a:xfrm>
          <a:off x="892757" y="425100"/>
          <a:ext cx="916498" cy="916498"/>
        </a:xfrm>
        <a:gradFill rotWithShape="0">
          <a:gsLst>
            <a:gs pos="0">
              <a:srgbClr val="2CAAE1">
                <a:shade val="90000"/>
                <a:hueOff val="335773"/>
                <a:satOff val="-2882"/>
                <a:lumOff val="22744"/>
                <a:alphaOff val="0"/>
                <a:tint val="100000"/>
                <a:shade val="100000"/>
                <a:satMod val="130000"/>
              </a:srgbClr>
            </a:gs>
            <a:gs pos="100000">
              <a:srgbClr val="2CAAE1">
                <a:shade val="90000"/>
                <a:hueOff val="335773"/>
                <a:satOff val="-2882"/>
                <a:lumOff val="22744"/>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de-DE"/>
        </a:p>
      </dgm:t>
    </dgm:pt>
    <dgm:pt modelId="{72D2EC5B-51DC-0D4D-B14B-9985640E7C98}">
      <dgm:prSet phldrT="[Text]"/>
      <dgm:spPr>
        <a:xfrm rot="20700000">
          <a:off x="1421119" y="78911"/>
          <a:ext cx="702233" cy="702233"/>
        </a:xfrm>
        <a:gradFill rotWithShape="0">
          <a:gsLst>
            <a:gs pos="0">
              <a:srgbClr val="2CAAE1">
                <a:shade val="50000"/>
                <a:hueOff val="348801"/>
                <a:satOff val="-4227"/>
                <a:lumOff val="32039"/>
                <a:alphaOff val="0"/>
                <a:tint val="100000"/>
                <a:shade val="100000"/>
                <a:satMod val="130000"/>
              </a:srgbClr>
            </a:gs>
            <a:gs pos="100000">
              <a:srgbClr val="2CAAE1">
                <a:shade val="50000"/>
                <a:hueOff val="348801"/>
                <a:satOff val="-4227"/>
                <a:lumOff val="32039"/>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de-DE" dirty="0">
            <a:solidFill>
              <a:sysClr val="window" lastClr="FFFFFF"/>
            </a:solidFill>
            <a:latin typeface="Arial"/>
            <a:ea typeface="+mn-ea"/>
            <a:cs typeface="+mn-cs"/>
          </a:endParaRPr>
        </a:p>
      </dgm:t>
    </dgm:pt>
    <dgm:pt modelId="{22B186AB-8A6A-1C41-A74A-1AAB495B9AC2}" type="parTrans" cxnId="{7DF6316C-844B-4740-885D-845B434ABCDA}">
      <dgm:prSet/>
      <dgm:spPr/>
      <dgm:t>
        <a:bodyPr/>
        <a:lstStyle/>
        <a:p>
          <a:endParaRPr lang="de-DE"/>
        </a:p>
      </dgm:t>
    </dgm:pt>
    <dgm:pt modelId="{3635C442-1893-2942-8A6B-9361A44BFED3}" type="sibTrans" cxnId="{7DF6316C-844B-4740-885D-845B434ABCDA}">
      <dgm:prSet/>
      <dgm:spPr>
        <a:xfrm>
          <a:off x="1258685" y="-64593"/>
          <a:ext cx="988169" cy="988169"/>
        </a:xfrm>
        <a:gradFill rotWithShape="0">
          <a:gsLst>
            <a:gs pos="0">
              <a:srgbClr val="2CAAE1">
                <a:shade val="90000"/>
                <a:hueOff val="335773"/>
                <a:satOff val="-2882"/>
                <a:lumOff val="22744"/>
                <a:alphaOff val="0"/>
                <a:tint val="100000"/>
                <a:shade val="100000"/>
                <a:satMod val="130000"/>
              </a:srgbClr>
            </a:gs>
            <a:gs pos="100000">
              <a:srgbClr val="2CAAE1">
                <a:shade val="90000"/>
                <a:hueOff val="335773"/>
                <a:satOff val="-2882"/>
                <a:lumOff val="22744"/>
                <a:alphaOff val="0"/>
                <a:tint val="50000"/>
                <a:shade val="100000"/>
                <a:satMod val="350000"/>
              </a:srgbClr>
            </a:gs>
          </a:gsLst>
          <a:lin ang="16200000" scaled="0"/>
        </a:gradFill>
        <a:ln>
          <a:noFill/>
        </a:ln>
        <a:effectLst>
          <a:outerShdw blurRad="40000" dist="23000" dir="5400000" rotWithShape="0">
            <a:srgbClr val="000000">
              <a:alpha val="35000"/>
            </a:srgbClr>
          </a:outerShdw>
        </a:effectLst>
      </dgm:spPr>
      <dgm:t>
        <a:bodyPr/>
        <a:lstStyle/>
        <a:p>
          <a:endParaRPr lang="de-DE"/>
        </a:p>
      </dgm:t>
    </dgm:pt>
    <dgm:pt modelId="{6CE72A3F-9141-DE48-8FD1-BA92B6B6F4AD}" type="pres">
      <dgm:prSet presAssocID="{20F467B3-A39B-C045-9B8C-A64235B0FBCC}" presName="composite" presStyleCnt="0">
        <dgm:presLayoutVars>
          <dgm:chMax val="3"/>
          <dgm:animLvl val="lvl"/>
          <dgm:resizeHandles val="exact"/>
        </dgm:presLayoutVars>
      </dgm:prSet>
      <dgm:spPr/>
    </dgm:pt>
    <dgm:pt modelId="{C1A17B6C-7B98-8C4B-BCDC-A826A71CFC42}" type="pres">
      <dgm:prSet presAssocID="{FFA2CA11-0CCD-EB42-A754-55F05791AA78}" presName="gear1" presStyleLbl="node1" presStyleIdx="0" presStyleCnt="3">
        <dgm:presLayoutVars>
          <dgm:chMax val="1"/>
          <dgm:bulletEnabled val="1"/>
        </dgm:presLayoutVars>
      </dgm:prSet>
      <dgm:spPr>
        <a:prstGeom prst="gear9">
          <a:avLst/>
        </a:prstGeom>
      </dgm:spPr>
      <dgm:t>
        <a:bodyPr/>
        <a:lstStyle/>
        <a:p>
          <a:endParaRPr lang="de-DE"/>
        </a:p>
      </dgm:t>
    </dgm:pt>
    <dgm:pt modelId="{4DD5AEFC-DAB0-9649-846C-43F390A8580D}" type="pres">
      <dgm:prSet presAssocID="{FFA2CA11-0CCD-EB42-A754-55F05791AA78}" presName="gear1srcNode" presStyleLbl="node1" presStyleIdx="0" presStyleCnt="3"/>
      <dgm:spPr/>
      <dgm:t>
        <a:bodyPr/>
        <a:lstStyle/>
        <a:p>
          <a:endParaRPr lang="de-DE"/>
        </a:p>
      </dgm:t>
    </dgm:pt>
    <dgm:pt modelId="{8E5CB04B-2383-854A-AB8C-AAF7E5D2CFFF}" type="pres">
      <dgm:prSet presAssocID="{FFA2CA11-0CCD-EB42-A754-55F05791AA78}" presName="gear1dstNode" presStyleLbl="node1" presStyleIdx="0" presStyleCnt="3"/>
      <dgm:spPr/>
      <dgm:t>
        <a:bodyPr/>
        <a:lstStyle/>
        <a:p>
          <a:endParaRPr lang="de-DE"/>
        </a:p>
      </dgm:t>
    </dgm:pt>
    <dgm:pt modelId="{7E4B343A-51CD-8643-8B81-FC309AEA1008}" type="pres">
      <dgm:prSet presAssocID="{8E1EE417-7791-6E46-A157-1C04F7E22EBF}" presName="gear2" presStyleLbl="node1" presStyleIdx="1" presStyleCnt="3">
        <dgm:presLayoutVars>
          <dgm:chMax val="1"/>
          <dgm:bulletEnabled val="1"/>
        </dgm:presLayoutVars>
      </dgm:prSet>
      <dgm:spPr>
        <a:prstGeom prst="gear6">
          <a:avLst/>
        </a:prstGeom>
      </dgm:spPr>
      <dgm:t>
        <a:bodyPr/>
        <a:lstStyle/>
        <a:p>
          <a:endParaRPr lang="de-DE"/>
        </a:p>
      </dgm:t>
    </dgm:pt>
    <dgm:pt modelId="{CA895A39-4073-DA45-8FB1-C1694C7824C0}" type="pres">
      <dgm:prSet presAssocID="{8E1EE417-7791-6E46-A157-1C04F7E22EBF}" presName="gear2srcNode" presStyleLbl="node1" presStyleIdx="1" presStyleCnt="3"/>
      <dgm:spPr/>
      <dgm:t>
        <a:bodyPr/>
        <a:lstStyle/>
        <a:p>
          <a:endParaRPr lang="de-DE"/>
        </a:p>
      </dgm:t>
    </dgm:pt>
    <dgm:pt modelId="{38AA8309-B277-5149-84DA-99FD590396F6}" type="pres">
      <dgm:prSet presAssocID="{8E1EE417-7791-6E46-A157-1C04F7E22EBF}" presName="gear2dstNode" presStyleLbl="node1" presStyleIdx="1" presStyleCnt="3"/>
      <dgm:spPr/>
      <dgm:t>
        <a:bodyPr/>
        <a:lstStyle/>
        <a:p>
          <a:endParaRPr lang="de-DE"/>
        </a:p>
      </dgm:t>
    </dgm:pt>
    <dgm:pt modelId="{17A023C6-4CEE-8049-BE99-B6E0CFA28E52}" type="pres">
      <dgm:prSet presAssocID="{72D2EC5B-51DC-0D4D-B14B-9985640E7C98}" presName="gear3" presStyleLbl="node1" presStyleIdx="2" presStyleCnt="3"/>
      <dgm:spPr>
        <a:prstGeom prst="gear6">
          <a:avLst/>
        </a:prstGeom>
      </dgm:spPr>
      <dgm:t>
        <a:bodyPr/>
        <a:lstStyle/>
        <a:p>
          <a:endParaRPr lang="de-DE"/>
        </a:p>
      </dgm:t>
    </dgm:pt>
    <dgm:pt modelId="{BAE2D397-BDF8-1349-8A2E-5F2B4F8FFB88}" type="pres">
      <dgm:prSet presAssocID="{72D2EC5B-51DC-0D4D-B14B-9985640E7C98}" presName="gear3tx" presStyleLbl="node1" presStyleIdx="2" presStyleCnt="3">
        <dgm:presLayoutVars>
          <dgm:chMax val="1"/>
          <dgm:bulletEnabled val="1"/>
        </dgm:presLayoutVars>
      </dgm:prSet>
      <dgm:spPr/>
      <dgm:t>
        <a:bodyPr/>
        <a:lstStyle/>
        <a:p>
          <a:endParaRPr lang="de-DE"/>
        </a:p>
      </dgm:t>
    </dgm:pt>
    <dgm:pt modelId="{CC41C081-5C15-0948-BD8C-7376C10AA515}" type="pres">
      <dgm:prSet presAssocID="{72D2EC5B-51DC-0D4D-B14B-9985640E7C98}" presName="gear3srcNode" presStyleLbl="node1" presStyleIdx="2" presStyleCnt="3"/>
      <dgm:spPr/>
      <dgm:t>
        <a:bodyPr/>
        <a:lstStyle/>
        <a:p>
          <a:endParaRPr lang="de-DE"/>
        </a:p>
      </dgm:t>
    </dgm:pt>
    <dgm:pt modelId="{67929C92-C5BD-384A-9D11-F4264B4308BF}" type="pres">
      <dgm:prSet presAssocID="{72D2EC5B-51DC-0D4D-B14B-9985640E7C98}" presName="gear3dstNode" presStyleLbl="node1" presStyleIdx="2" presStyleCnt="3"/>
      <dgm:spPr/>
      <dgm:t>
        <a:bodyPr/>
        <a:lstStyle/>
        <a:p>
          <a:endParaRPr lang="de-DE"/>
        </a:p>
      </dgm:t>
    </dgm:pt>
    <dgm:pt modelId="{4CFAD277-5AC0-734F-BD49-58F152144210}" type="pres">
      <dgm:prSet presAssocID="{CC328E8F-CFA3-5D47-B02A-D0B6826EAB96}" presName="connector1" presStyleLbl="sibTrans2D1" presStyleIdx="0" presStyleCnt="3"/>
      <dgm:spPr>
        <a:prstGeom prst="circularArrow">
          <a:avLst>
            <a:gd name="adj1" fmla="val 4688"/>
            <a:gd name="adj2" fmla="val 299029"/>
            <a:gd name="adj3" fmla="val 2403218"/>
            <a:gd name="adj4" fmla="val 16130575"/>
            <a:gd name="adj5" fmla="val 5469"/>
          </a:avLst>
        </a:prstGeom>
      </dgm:spPr>
      <dgm:t>
        <a:bodyPr/>
        <a:lstStyle/>
        <a:p>
          <a:endParaRPr lang="de-DE"/>
        </a:p>
      </dgm:t>
    </dgm:pt>
    <dgm:pt modelId="{C4BE762C-A21C-BB42-821F-98A990C03CAF}" type="pres">
      <dgm:prSet presAssocID="{74B3C367-D566-6747-8B40-55E588408736}" presName="connector2" presStyleLbl="sibTrans2D1" presStyleIdx="1" presStyleCnt="3"/>
      <dgm:spPr>
        <a:prstGeom prst="leftCircularArrow">
          <a:avLst>
            <a:gd name="adj1" fmla="val 6452"/>
            <a:gd name="adj2" fmla="val 429999"/>
            <a:gd name="adj3" fmla="val 10489124"/>
            <a:gd name="adj4" fmla="val 14837806"/>
            <a:gd name="adj5" fmla="val 7527"/>
          </a:avLst>
        </a:prstGeom>
      </dgm:spPr>
      <dgm:t>
        <a:bodyPr/>
        <a:lstStyle/>
        <a:p>
          <a:endParaRPr lang="de-DE"/>
        </a:p>
      </dgm:t>
    </dgm:pt>
    <dgm:pt modelId="{79F38B04-FE57-304D-A0B0-60DF209ED402}" type="pres">
      <dgm:prSet presAssocID="{3635C442-1893-2942-8A6B-9361A44BFED3}" presName="connector3" presStyleLbl="sibTrans2D1" presStyleIdx="2" presStyleCnt="3"/>
      <dgm:spPr>
        <a:prstGeom prst="circularArrow">
          <a:avLst>
            <a:gd name="adj1" fmla="val 5984"/>
            <a:gd name="adj2" fmla="val 394124"/>
            <a:gd name="adj3" fmla="val 13313824"/>
            <a:gd name="adj4" fmla="val 10508221"/>
            <a:gd name="adj5" fmla="val 6981"/>
          </a:avLst>
        </a:prstGeom>
      </dgm:spPr>
      <dgm:t>
        <a:bodyPr/>
        <a:lstStyle/>
        <a:p>
          <a:endParaRPr lang="de-DE"/>
        </a:p>
      </dgm:t>
    </dgm:pt>
  </dgm:ptLst>
  <dgm:cxnLst>
    <dgm:cxn modelId="{23981086-2CB7-49F4-BB2A-D24A0D5AFA37}" type="presOf" srcId="{74B3C367-D566-6747-8B40-55E588408736}" destId="{C4BE762C-A21C-BB42-821F-98A990C03CAF}" srcOrd="0" destOrd="0" presId="urn:microsoft.com/office/officeart/2005/8/layout/gear1"/>
    <dgm:cxn modelId="{10DBC422-19CF-43F8-9383-53EFC4241C9B}" type="presOf" srcId="{20F467B3-A39B-C045-9B8C-A64235B0FBCC}" destId="{6CE72A3F-9141-DE48-8FD1-BA92B6B6F4AD}" srcOrd="0" destOrd="0" presId="urn:microsoft.com/office/officeart/2005/8/layout/gear1"/>
    <dgm:cxn modelId="{B16E131D-C7F2-4A03-B9BD-157FFDC95BC2}" type="presOf" srcId="{8E1EE417-7791-6E46-A157-1C04F7E22EBF}" destId="{CA895A39-4073-DA45-8FB1-C1694C7824C0}" srcOrd="1" destOrd="0" presId="urn:microsoft.com/office/officeart/2005/8/layout/gear1"/>
    <dgm:cxn modelId="{77ABF5CD-A1E9-4609-8224-2A80EA5C60A6}" type="presOf" srcId="{CC328E8F-CFA3-5D47-B02A-D0B6826EAB96}" destId="{4CFAD277-5AC0-734F-BD49-58F152144210}" srcOrd="0" destOrd="0" presId="urn:microsoft.com/office/officeart/2005/8/layout/gear1"/>
    <dgm:cxn modelId="{C6ECBF00-8E09-4CD4-B65C-A04A9B7A88D4}" type="presOf" srcId="{FFA2CA11-0CCD-EB42-A754-55F05791AA78}" destId="{4DD5AEFC-DAB0-9649-846C-43F390A8580D}" srcOrd="1" destOrd="0" presId="urn:microsoft.com/office/officeart/2005/8/layout/gear1"/>
    <dgm:cxn modelId="{836CC1F2-739D-43D6-AEE8-BDAEDA838FF8}" type="presOf" srcId="{72D2EC5B-51DC-0D4D-B14B-9985640E7C98}" destId="{CC41C081-5C15-0948-BD8C-7376C10AA515}" srcOrd="2" destOrd="0" presId="urn:microsoft.com/office/officeart/2005/8/layout/gear1"/>
    <dgm:cxn modelId="{D7CE3D81-A337-4FA1-8979-F1A6FAF6E494}" type="presOf" srcId="{72D2EC5B-51DC-0D4D-B14B-9985640E7C98}" destId="{BAE2D397-BDF8-1349-8A2E-5F2B4F8FFB88}" srcOrd="1" destOrd="0" presId="urn:microsoft.com/office/officeart/2005/8/layout/gear1"/>
    <dgm:cxn modelId="{20FDAC78-3099-4797-B573-E2F4E5CA9209}" type="presOf" srcId="{FFA2CA11-0CCD-EB42-A754-55F05791AA78}" destId="{C1A17B6C-7B98-8C4B-BCDC-A826A71CFC42}" srcOrd="0" destOrd="0" presId="urn:microsoft.com/office/officeart/2005/8/layout/gear1"/>
    <dgm:cxn modelId="{2B765511-50A5-3F49-A376-DBB0D5404015}" srcId="{20F467B3-A39B-C045-9B8C-A64235B0FBCC}" destId="{FFA2CA11-0CCD-EB42-A754-55F05791AA78}" srcOrd="0" destOrd="0" parTransId="{619CBD50-66A8-C44B-9C29-AAAE74ED1481}" sibTransId="{CC328E8F-CFA3-5D47-B02A-D0B6826EAB96}"/>
    <dgm:cxn modelId="{B48E8451-658B-4CB2-8171-0ADE33266754}" type="presOf" srcId="{FFA2CA11-0CCD-EB42-A754-55F05791AA78}" destId="{8E5CB04B-2383-854A-AB8C-AAF7E5D2CFFF}" srcOrd="2" destOrd="0" presId="urn:microsoft.com/office/officeart/2005/8/layout/gear1"/>
    <dgm:cxn modelId="{AE25EEC3-5220-4EE1-95A4-FAA4C7436E76}" type="presOf" srcId="{72D2EC5B-51DC-0D4D-B14B-9985640E7C98}" destId="{67929C92-C5BD-384A-9D11-F4264B4308BF}" srcOrd="3" destOrd="0" presId="urn:microsoft.com/office/officeart/2005/8/layout/gear1"/>
    <dgm:cxn modelId="{33E842EE-4897-4719-8BDC-811F91315890}" type="presOf" srcId="{72D2EC5B-51DC-0D4D-B14B-9985640E7C98}" destId="{17A023C6-4CEE-8049-BE99-B6E0CFA28E52}" srcOrd="0" destOrd="0" presId="urn:microsoft.com/office/officeart/2005/8/layout/gear1"/>
    <dgm:cxn modelId="{A91CECC2-D6ED-4C08-AB68-0A1536F233CE}" type="presOf" srcId="{3635C442-1893-2942-8A6B-9361A44BFED3}" destId="{79F38B04-FE57-304D-A0B0-60DF209ED402}" srcOrd="0" destOrd="0" presId="urn:microsoft.com/office/officeart/2005/8/layout/gear1"/>
    <dgm:cxn modelId="{7DF6316C-844B-4740-885D-845B434ABCDA}" srcId="{20F467B3-A39B-C045-9B8C-A64235B0FBCC}" destId="{72D2EC5B-51DC-0D4D-B14B-9985640E7C98}" srcOrd="2" destOrd="0" parTransId="{22B186AB-8A6A-1C41-A74A-1AAB495B9AC2}" sibTransId="{3635C442-1893-2942-8A6B-9361A44BFED3}"/>
    <dgm:cxn modelId="{38DA8E71-25AB-8347-B7C7-3B2A362D41BB}" srcId="{20F467B3-A39B-C045-9B8C-A64235B0FBCC}" destId="{8E1EE417-7791-6E46-A157-1C04F7E22EBF}" srcOrd="1" destOrd="0" parTransId="{D959B60C-B665-324D-B0A2-85BCED59A9FB}" sibTransId="{74B3C367-D566-6747-8B40-55E588408736}"/>
    <dgm:cxn modelId="{A10FD99A-19D7-41B7-8445-B42E52199E2E}" type="presOf" srcId="{8E1EE417-7791-6E46-A157-1C04F7E22EBF}" destId="{38AA8309-B277-5149-84DA-99FD590396F6}" srcOrd="2" destOrd="0" presId="urn:microsoft.com/office/officeart/2005/8/layout/gear1"/>
    <dgm:cxn modelId="{60F3170C-3944-4F7C-B677-AD983891E991}" type="presOf" srcId="{8E1EE417-7791-6E46-A157-1C04F7E22EBF}" destId="{7E4B343A-51CD-8643-8B81-FC309AEA1008}" srcOrd="0" destOrd="0" presId="urn:microsoft.com/office/officeart/2005/8/layout/gear1"/>
    <dgm:cxn modelId="{D759D86D-70C6-49CA-B6AB-8844E8F3D77D}" type="presParOf" srcId="{6CE72A3F-9141-DE48-8FD1-BA92B6B6F4AD}" destId="{C1A17B6C-7B98-8C4B-BCDC-A826A71CFC42}" srcOrd="0" destOrd="0" presId="urn:microsoft.com/office/officeart/2005/8/layout/gear1"/>
    <dgm:cxn modelId="{FBAC5DA9-F73D-476F-86D5-69488202BD34}" type="presParOf" srcId="{6CE72A3F-9141-DE48-8FD1-BA92B6B6F4AD}" destId="{4DD5AEFC-DAB0-9649-846C-43F390A8580D}" srcOrd="1" destOrd="0" presId="urn:microsoft.com/office/officeart/2005/8/layout/gear1"/>
    <dgm:cxn modelId="{EA36D7DF-38A8-40EB-BB80-DE83B2C785C1}" type="presParOf" srcId="{6CE72A3F-9141-DE48-8FD1-BA92B6B6F4AD}" destId="{8E5CB04B-2383-854A-AB8C-AAF7E5D2CFFF}" srcOrd="2" destOrd="0" presId="urn:microsoft.com/office/officeart/2005/8/layout/gear1"/>
    <dgm:cxn modelId="{8AC2A1FE-B710-4D2B-AE94-163442D61ED0}" type="presParOf" srcId="{6CE72A3F-9141-DE48-8FD1-BA92B6B6F4AD}" destId="{7E4B343A-51CD-8643-8B81-FC309AEA1008}" srcOrd="3" destOrd="0" presId="urn:microsoft.com/office/officeart/2005/8/layout/gear1"/>
    <dgm:cxn modelId="{F50D6733-8549-433F-B1D7-E943ED132DDC}" type="presParOf" srcId="{6CE72A3F-9141-DE48-8FD1-BA92B6B6F4AD}" destId="{CA895A39-4073-DA45-8FB1-C1694C7824C0}" srcOrd="4" destOrd="0" presId="urn:microsoft.com/office/officeart/2005/8/layout/gear1"/>
    <dgm:cxn modelId="{BD8852A8-50C8-4896-AE6C-B0D9F5948FDE}" type="presParOf" srcId="{6CE72A3F-9141-DE48-8FD1-BA92B6B6F4AD}" destId="{38AA8309-B277-5149-84DA-99FD590396F6}" srcOrd="5" destOrd="0" presId="urn:microsoft.com/office/officeart/2005/8/layout/gear1"/>
    <dgm:cxn modelId="{FBEA33F1-A03F-4ECE-B8F9-7FC58941F6ED}" type="presParOf" srcId="{6CE72A3F-9141-DE48-8FD1-BA92B6B6F4AD}" destId="{17A023C6-4CEE-8049-BE99-B6E0CFA28E52}" srcOrd="6" destOrd="0" presId="urn:microsoft.com/office/officeart/2005/8/layout/gear1"/>
    <dgm:cxn modelId="{F83C6E2C-89BF-4263-BAE5-C9DB0565EFC3}" type="presParOf" srcId="{6CE72A3F-9141-DE48-8FD1-BA92B6B6F4AD}" destId="{BAE2D397-BDF8-1349-8A2E-5F2B4F8FFB88}" srcOrd="7" destOrd="0" presId="urn:microsoft.com/office/officeart/2005/8/layout/gear1"/>
    <dgm:cxn modelId="{859065DE-9801-48F3-BA50-C1B4AE5E784E}" type="presParOf" srcId="{6CE72A3F-9141-DE48-8FD1-BA92B6B6F4AD}" destId="{CC41C081-5C15-0948-BD8C-7376C10AA515}" srcOrd="8" destOrd="0" presId="urn:microsoft.com/office/officeart/2005/8/layout/gear1"/>
    <dgm:cxn modelId="{D96F7EC8-8356-446D-9B2C-65C0ED6E4FA7}" type="presParOf" srcId="{6CE72A3F-9141-DE48-8FD1-BA92B6B6F4AD}" destId="{67929C92-C5BD-384A-9D11-F4264B4308BF}" srcOrd="9" destOrd="0" presId="urn:microsoft.com/office/officeart/2005/8/layout/gear1"/>
    <dgm:cxn modelId="{D2814FAE-993B-492B-BDD2-942393085584}" type="presParOf" srcId="{6CE72A3F-9141-DE48-8FD1-BA92B6B6F4AD}" destId="{4CFAD277-5AC0-734F-BD49-58F152144210}" srcOrd="10" destOrd="0" presId="urn:microsoft.com/office/officeart/2005/8/layout/gear1"/>
    <dgm:cxn modelId="{B20FAFAB-B4D1-497D-B1FD-60C2BDCFA56E}" type="presParOf" srcId="{6CE72A3F-9141-DE48-8FD1-BA92B6B6F4AD}" destId="{C4BE762C-A21C-BB42-821F-98A990C03CAF}" srcOrd="11" destOrd="0" presId="urn:microsoft.com/office/officeart/2005/8/layout/gear1"/>
    <dgm:cxn modelId="{2A3127A1-D433-4558-BC14-68E0790EC3FA}" type="presParOf" srcId="{6CE72A3F-9141-DE48-8FD1-BA92B6B6F4AD}" destId="{79F38B04-FE57-304D-A0B0-60DF209ED402}"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7DCE981-9FDF-4E83-81F6-85ACB97AA6D7}" type="datetimeFigureOut">
              <a:rPr lang="de-DE" smtClean="0"/>
              <a:t>04.04.2017</a:t>
            </a:fld>
            <a:endParaRPr lang="de-DE"/>
          </a:p>
        </p:txBody>
      </p:sp>
      <p:sp>
        <p:nvSpPr>
          <p:cNvPr id="4" name="Fußzeilenplatzhalt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67EDA8A3-AB4D-4304-9965-1A60D436CD7C}" type="slidenum">
              <a:rPr lang="de-DE" smtClean="0"/>
              <a:t>‹Nr.›</a:t>
            </a:fld>
            <a:endParaRPr lang="de-DE"/>
          </a:p>
        </p:txBody>
      </p:sp>
    </p:spTree>
    <p:extLst>
      <p:ext uri="{BB962C8B-B14F-4D97-AF65-F5344CB8AC3E}">
        <p14:creationId xmlns:p14="http://schemas.microsoft.com/office/powerpoint/2010/main" val="3530039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85216123-3A9E-440B-94D1-BE521FCE44CB}" type="datetimeFigureOut">
              <a:rPr lang="de-DE" smtClean="0"/>
              <a:t>04.04.2017</a:t>
            </a:fld>
            <a:endParaRPr lang="de-DE"/>
          </a:p>
        </p:txBody>
      </p:sp>
      <p:sp>
        <p:nvSpPr>
          <p:cNvPr id="4" name="Folienbildplatzhalter 3"/>
          <p:cNvSpPr>
            <a:spLocks noGrp="1" noRot="1" noChangeAspect="1"/>
          </p:cNvSpPr>
          <p:nvPr>
            <p:ph type="sldImg" idx="2"/>
          </p:nvPr>
        </p:nvSpPr>
        <p:spPr>
          <a:xfrm>
            <a:off x="92075" y="744538"/>
            <a:ext cx="6613525" cy="3722687"/>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CFED9978-FAC8-4A75-91ED-8A62DF927ED4}" type="slidenum">
              <a:rPr lang="de-DE" smtClean="0"/>
              <a:t>‹Nr.›</a:t>
            </a:fld>
            <a:endParaRPr lang="de-DE"/>
          </a:p>
        </p:txBody>
      </p:sp>
    </p:spTree>
    <p:extLst>
      <p:ext uri="{BB962C8B-B14F-4D97-AF65-F5344CB8AC3E}">
        <p14:creationId xmlns:p14="http://schemas.microsoft.com/office/powerpoint/2010/main" val="26241757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a:t>
            </a:fld>
            <a:endParaRPr lang="de-DE"/>
          </a:p>
        </p:txBody>
      </p:sp>
    </p:spTree>
    <p:extLst>
      <p:ext uri="{BB962C8B-B14F-4D97-AF65-F5344CB8AC3E}">
        <p14:creationId xmlns:p14="http://schemas.microsoft.com/office/powerpoint/2010/main" val="35206390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Arial" panose="020B0604020202020204" pitchFamily="34" charset="0"/>
                <a:ea typeface="+mn-ea"/>
                <a:cs typeface="Arial" panose="020B0604020202020204" pitchFamily="34" charset="0"/>
              </a:rPr>
              <a:t>Oversize and heavy cargo service line using rivers and cross water barriers</a:t>
            </a:r>
            <a:endParaRPr lang="de-DE" sz="1200" b="1" kern="1200" dirty="0" smtClean="0">
              <a:solidFill>
                <a:schemeClr val="tx1"/>
              </a:solidFill>
              <a:effectLst/>
              <a:latin typeface="Arial" panose="020B0604020202020204" pitchFamily="34" charset="0"/>
              <a:ea typeface="+mn-ea"/>
              <a:cs typeface="Arial" panose="020B0604020202020204" pitchFamily="34" charset="0"/>
            </a:endParaRPr>
          </a:p>
          <a:p>
            <a:r>
              <a:rPr lang="en-GB" sz="1200" kern="1200" dirty="0" smtClean="0">
                <a:solidFill>
                  <a:schemeClr val="tx1"/>
                </a:solidFill>
                <a:effectLst/>
                <a:latin typeface="Arial" panose="020B0604020202020204" pitchFamily="34" charset="0"/>
                <a:ea typeface="+mn-ea"/>
                <a:cs typeface="Arial" panose="020B0604020202020204" pitchFamily="34" charset="0"/>
              </a:rPr>
              <a:t>Bridges sections are designing and constructed for the section maximum weight up to 200 tons, which is not enough for the heavy cargo transportation. For the optimize transportations of the heavy oversize cargo it is necessary provide investigations and prepare solutions</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13</a:t>
            </a:fld>
            <a:endParaRPr lang="de-DE"/>
          </a:p>
        </p:txBody>
      </p:sp>
    </p:spTree>
    <p:extLst>
      <p:ext uri="{BB962C8B-B14F-4D97-AF65-F5344CB8AC3E}">
        <p14:creationId xmlns:p14="http://schemas.microsoft.com/office/powerpoint/2010/main" val="136575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b="1" noProof="0" dirty="0" smtClean="0">
                <a:latin typeface="Arial" panose="020B0604020202020204" pitchFamily="34" charset="0"/>
                <a:cs typeface="Arial" panose="020B0604020202020204" pitchFamily="34" charset="0"/>
              </a:rPr>
              <a:t>Digital map with status information </a:t>
            </a:r>
            <a:r>
              <a:rPr lang="en-GB" sz="1200" noProof="0" dirty="0" smtClean="0">
                <a:latin typeface="Arial" panose="020B0604020202020204" pitchFamily="34" charset="0"/>
                <a:cs typeface="Arial" panose="020B0604020202020204" pitchFamily="34" charset="0"/>
              </a:rPr>
              <a:t>on inland waterways conditions, notice to shippers,</a:t>
            </a:r>
            <a:r>
              <a:rPr lang="en-GB" sz="1200" baseline="0" noProof="0" dirty="0" smtClean="0">
                <a:latin typeface="Arial" panose="020B0604020202020204" pitchFamily="34" charset="0"/>
                <a:cs typeface="Arial" panose="020B0604020202020204" pitchFamily="34" charset="0"/>
              </a:rPr>
              <a:t> look operating hours etc. as well as ship positions</a:t>
            </a:r>
            <a:endParaRPr lang="en-GB" noProof="0" dirty="0" smtClean="0"/>
          </a:p>
          <a:p>
            <a:endParaRPr lang="en-GB" noProof="0" dirty="0" smtClean="0"/>
          </a:p>
          <a:p>
            <a:endParaRPr lang="en-GB" noProof="0" dirty="0"/>
          </a:p>
        </p:txBody>
      </p:sp>
      <p:sp>
        <p:nvSpPr>
          <p:cNvPr id="4" name="Foliennummernplatzhalter 3"/>
          <p:cNvSpPr>
            <a:spLocks noGrp="1"/>
          </p:cNvSpPr>
          <p:nvPr>
            <p:ph type="sldNum" sz="quarter" idx="10"/>
          </p:nvPr>
        </p:nvSpPr>
        <p:spPr/>
        <p:txBody>
          <a:bodyPr/>
          <a:lstStyle/>
          <a:p>
            <a:fld id="{CFED9978-FAC8-4A75-91ED-8A62DF927ED4}" type="slidenum">
              <a:rPr lang="de-DE" smtClean="0"/>
              <a:t>14</a:t>
            </a:fld>
            <a:endParaRPr lang="de-DE"/>
          </a:p>
        </p:txBody>
      </p:sp>
    </p:spTree>
    <p:extLst>
      <p:ext uri="{BB962C8B-B14F-4D97-AF65-F5344CB8AC3E}">
        <p14:creationId xmlns:p14="http://schemas.microsoft.com/office/powerpoint/2010/main" val="2683662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latin typeface="Arial" panose="020B0604020202020204" pitchFamily="34" charset="0"/>
                <a:cs typeface="Arial" panose="020B0604020202020204" pitchFamily="34" charset="0"/>
              </a:rPr>
              <a:t>SE:</a:t>
            </a:r>
            <a:r>
              <a:rPr lang="de-DE" sz="1200" baseline="0" dirty="0" smtClean="0">
                <a:latin typeface="Arial" panose="020B0604020202020204" pitchFamily="34" charset="0"/>
                <a:cs typeface="Arial" panose="020B0604020202020204" pitchFamily="34" charset="0"/>
              </a:rPr>
              <a:t> 	</a:t>
            </a:r>
          </a:p>
          <a:p>
            <a:r>
              <a:rPr lang="de-DE" sz="1200" baseline="0" dirty="0" smtClean="0">
                <a:latin typeface="Arial" panose="020B0604020202020204" pitchFamily="34" charset="0"/>
                <a:cs typeface="Arial" panose="020B0604020202020204" pitchFamily="34" charset="0"/>
              </a:rPr>
              <a:t>o Pilot I =	</a:t>
            </a:r>
            <a:r>
              <a:rPr lang="de-DE" sz="1200" b="1" baseline="0" dirty="0" smtClean="0">
                <a:latin typeface="Arial" panose="020B0604020202020204" pitchFamily="34" charset="0"/>
                <a:cs typeface="Arial" panose="020B0604020202020204" pitchFamily="34" charset="0"/>
              </a:rPr>
              <a:t>Study on </a:t>
            </a:r>
            <a:r>
              <a:rPr lang="en-GB" sz="1200" b="1" baseline="0" noProof="0" dirty="0" smtClean="0">
                <a:latin typeface="Arial" panose="020B0604020202020204" pitchFamily="34" charset="0"/>
                <a:cs typeface="Arial" panose="020B0604020202020204" pitchFamily="34" charset="0"/>
              </a:rPr>
              <a:t>ship transferability assessment</a:t>
            </a:r>
          </a:p>
          <a:p>
            <a:r>
              <a:rPr lang="de-DE" sz="1200" baseline="0" dirty="0" smtClean="0">
                <a:latin typeface="Arial" panose="020B0604020202020204" pitchFamily="34" charset="0"/>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The study will be conducted by the Swedish newly started IWW-specialized, shipping company AWT AB, in cooperation with European actors in:</a:t>
            </a:r>
            <a:endParaRPr lang="de-DE" sz="1200" kern="1200" dirty="0" smtClean="0">
              <a:solidFill>
                <a:schemeClr val="tx1"/>
              </a:solidFill>
              <a:effectLst/>
              <a:latin typeface="Arial" panose="020B0604020202020204" pitchFamily="34" charset="0"/>
              <a:ea typeface="+mn-ea"/>
              <a:cs typeface="Arial" panose="020B0604020202020204" pitchFamily="34" charset="0"/>
            </a:endParaRPr>
          </a:p>
          <a:p>
            <a:pPr lvl="0"/>
            <a:r>
              <a:rPr lang="en-GB" sz="1200" kern="1200" dirty="0" smtClean="0">
                <a:solidFill>
                  <a:schemeClr val="tx1"/>
                </a:solidFill>
                <a:effectLst/>
                <a:latin typeface="Arial" panose="020B0604020202020204" pitchFamily="34" charset="0"/>
                <a:ea typeface="+mn-ea"/>
                <a:cs typeface="Arial" panose="020B0604020202020204" pitchFamily="34" charset="0"/>
              </a:rPr>
              <a:t>	Ship construction, Inland waterway barging, Classification societies, Other shipping companies, Ship equipment suppliers</a:t>
            </a:r>
            <a:endParaRPr lang="de-DE" sz="1200" kern="1200" dirty="0" smtClean="0">
              <a:solidFill>
                <a:schemeClr val="tx1"/>
              </a:solidFill>
              <a:effectLst/>
              <a:latin typeface="Arial" panose="020B0604020202020204" pitchFamily="34" charset="0"/>
              <a:ea typeface="+mn-ea"/>
              <a:cs typeface="Arial" panose="020B0604020202020204" pitchFamily="34" charset="0"/>
            </a:endParaRPr>
          </a:p>
          <a:p>
            <a:r>
              <a:rPr lang="en-GB" sz="1200" kern="120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a:t>
            </a:r>
            <a:r>
              <a:rPr lang="en-GB" sz="1200" kern="1200" dirty="0" smtClean="0">
                <a:solidFill>
                  <a:schemeClr val="tx1"/>
                </a:solidFill>
                <a:effectLst/>
                <a:latin typeface="Arial" panose="020B0604020202020204" pitchFamily="34" charset="0"/>
                <a:ea typeface="+mn-ea"/>
                <a:cs typeface="Arial" panose="020B0604020202020204" pitchFamily="34" charset="0"/>
              </a:rPr>
              <a:t>The study will identify 1-3 vessels suitable for Swedish purposes, and use these as use-cases for the study</a:t>
            </a:r>
            <a:endParaRPr lang="de-DE" sz="1200"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baseline="0" dirty="0" smtClean="0">
                <a:latin typeface="Arial" panose="020B0604020202020204" pitchFamily="34" charset="0"/>
                <a:cs typeface="Arial" panose="020B0604020202020204" pitchFamily="34" charset="0"/>
              </a:rPr>
              <a:t>o Pilot II =	</a:t>
            </a:r>
            <a:r>
              <a:rPr lang="en-GB" sz="1200" b="1" kern="1200" dirty="0" smtClean="0">
                <a:solidFill>
                  <a:schemeClr val="tx1"/>
                </a:solidFill>
                <a:effectLst/>
                <a:latin typeface="Arial" panose="020B0604020202020204" pitchFamily="34" charset="0"/>
                <a:ea typeface="+mn-ea"/>
                <a:cs typeface="Arial" panose="020B0604020202020204" pitchFamily="34" charset="0"/>
              </a:rPr>
              <a:t>Distribution on inland waterways within the Stockholm &amp; lake </a:t>
            </a:r>
            <a:r>
              <a:rPr lang="en-GB" sz="1200" b="1" kern="1200" dirty="0" err="1" smtClean="0">
                <a:solidFill>
                  <a:schemeClr val="tx1"/>
                </a:solidFill>
                <a:effectLst/>
                <a:latin typeface="Arial" panose="020B0604020202020204" pitchFamily="34" charset="0"/>
                <a:ea typeface="+mn-ea"/>
                <a:cs typeface="Arial" panose="020B0604020202020204" pitchFamily="34" charset="0"/>
              </a:rPr>
              <a:t>Mälaren</a:t>
            </a:r>
            <a:r>
              <a:rPr lang="en-GB" sz="1200" b="1" kern="1200" dirty="0" smtClean="0">
                <a:solidFill>
                  <a:schemeClr val="tx1"/>
                </a:solidFill>
                <a:effectLst/>
                <a:latin typeface="Arial" panose="020B0604020202020204" pitchFamily="34" charset="0"/>
                <a:ea typeface="+mn-ea"/>
                <a:cs typeface="Arial" panose="020B0604020202020204" pitchFamily="34" charset="0"/>
              </a:rPr>
              <a:t> region</a:t>
            </a:r>
            <a:endParaRPr lang="de-DE" sz="1200" b="1" kern="1200" dirty="0" smtClean="0">
              <a:solidFill>
                <a:schemeClr val="tx1"/>
              </a:solidFill>
              <a:effectLst/>
              <a:latin typeface="Arial" panose="020B0604020202020204" pitchFamily="34" charset="0"/>
              <a:ea typeface="+mn-ea"/>
              <a:cs typeface="Arial" panose="020B0604020202020204" pitchFamily="34" charset="0"/>
            </a:endParaRPr>
          </a:p>
          <a:p>
            <a:r>
              <a:rPr lang="de-DE" sz="1200" baseline="0" dirty="0" smtClean="0">
                <a:latin typeface="Arial" panose="020B0604020202020204" pitchFamily="34" charset="0"/>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The pilot</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aims to investigate whether it is possible to shift the distribution of liquid fuels, construction and recycling products from the today on road 	transportation to a sea-	based logistics solution on the inland waterways of Lake </a:t>
            </a:r>
            <a:r>
              <a:rPr lang="en-GB" sz="1200" kern="1200" dirty="0" err="1" smtClean="0">
                <a:solidFill>
                  <a:schemeClr val="tx1"/>
                </a:solidFill>
                <a:effectLst/>
                <a:latin typeface="Arial" panose="020B0604020202020204" pitchFamily="34" charset="0"/>
                <a:ea typeface="+mn-ea"/>
                <a:cs typeface="Arial" panose="020B0604020202020204" pitchFamily="34" charset="0"/>
              </a:rPr>
              <a:t>Mälaren</a:t>
            </a:r>
            <a:r>
              <a:rPr lang="en-GB" sz="1200" kern="1200" dirty="0" smtClean="0">
                <a:solidFill>
                  <a:schemeClr val="tx1"/>
                </a:solidFill>
                <a:effectLst/>
                <a:latin typeface="Arial" panose="020B0604020202020204" pitchFamily="34" charset="0"/>
                <a:ea typeface="+mn-ea"/>
                <a:cs typeface="Arial" panose="020B0604020202020204" pitchFamily="34" charset="0"/>
              </a:rPr>
              <a:t>. </a:t>
            </a:r>
          </a:p>
          <a:p>
            <a:r>
              <a:rPr lang="en-GB" sz="1200" kern="1200" dirty="0" smtClean="0">
                <a:solidFill>
                  <a:schemeClr val="tx1"/>
                </a:solidFill>
                <a:effectLst/>
                <a:latin typeface="Arial" panose="020B0604020202020204" pitchFamily="34" charset="0"/>
                <a:ea typeface="+mn-ea"/>
                <a:cs typeface="Arial" panose="020B0604020202020204" pitchFamily="34" charset="0"/>
              </a:rPr>
              <a:t>	The pilots main goal is to build a commercial and sustainable distribution model that enables a demonstration of  IWW-distribution on Lake </a:t>
            </a:r>
            <a:r>
              <a:rPr lang="en-GB" sz="1200" kern="1200" dirty="0" err="1" smtClean="0">
                <a:solidFill>
                  <a:schemeClr val="tx1"/>
                </a:solidFill>
                <a:effectLst/>
                <a:latin typeface="Arial" panose="020B0604020202020204" pitchFamily="34" charset="0"/>
                <a:ea typeface="+mn-ea"/>
                <a:cs typeface="Arial" panose="020B0604020202020204" pitchFamily="34" charset="0"/>
              </a:rPr>
              <a:t>Mälaren</a:t>
            </a:r>
            <a:r>
              <a:rPr lang="en-GB" sz="1200" kern="1200" dirty="0" smtClean="0">
                <a:solidFill>
                  <a:schemeClr val="tx1"/>
                </a:solidFill>
                <a:effectLst/>
                <a:latin typeface="Arial" panose="020B0604020202020204" pitchFamily="34" charset="0"/>
                <a:ea typeface="+mn-ea"/>
                <a:cs typeface="Arial" panose="020B0604020202020204" pitchFamily="34" charset="0"/>
              </a:rPr>
              <a:t>.</a:t>
            </a:r>
            <a:endParaRPr lang="de-DE" sz="1200" baseline="0" dirty="0" smtClean="0">
              <a:latin typeface="Arial" panose="020B0604020202020204" pitchFamily="34" charset="0"/>
              <a:cs typeface="Arial" panose="020B0604020202020204" pitchFamily="34" charset="0"/>
            </a:endParaRPr>
          </a:p>
          <a:p>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15</a:t>
            </a:fld>
            <a:endParaRPr lang="de-DE"/>
          </a:p>
        </p:txBody>
      </p:sp>
    </p:spTree>
    <p:extLst>
      <p:ext uri="{BB962C8B-B14F-4D97-AF65-F5344CB8AC3E}">
        <p14:creationId xmlns:p14="http://schemas.microsoft.com/office/powerpoint/2010/main" val="26225869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1" kern="1200" dirty="0" smtClean="0">
                <a:solidFill>
                  <a:schemeClr val="tx1"/>
                </a:solidFill>
                <a:effectLst/>
                <a:latin typeface="Arial" panose="020B0604020202020204" pitchFamily="34" charset="0"/>
                <a:ea typeface="+mn-ea"/>
                <a:cs typeface="Arial" panose="020B0604020202020204" pitchFamily="34" charset="0"/>
              </a:rPr>
              <a:t>Smart navigation system of Saimaa</a:t>
            </a:r>
          </a:p>
          <a:p>
            <a:r>
              <a:rPr lang="en-GB" sz="1200" kern="1200" dirty="0" smtClean="0">
                <a:solidFill>
                  <a:schemeClr val="tx1"/>
                </a:solidFill>
                <a:effectLst/>
                <a:latin typeface="Arial" panose="020B0604020202020204" pitchFamily="34" charset="0"/>
                <a:ea typeface="+mn-ea"/>
                <a:cs typeface="Arial" panose="020B0604020202020204" pitchFamily="34" charset="0"/>
              </a:rPr>
              <a:t>Navigation in Saimaa area is very challenging due to changes in water level (flooding seasons, drought seasons, length of ice season) in very narrow routes that are in highly environmentally valuable waterways.</a:t>
            </a:r>
            <a:endParaRPr lang="en-GB" sz="1200" b="1" kern="1200" dirty="0" smtClean="0">
              <a:solidFill>
                <a:schemeClr val="tx1"/>
              </a:solidFill>
              <a:effectLst/>
              <a:latin typeface="Arial" panose="020B0604020202020204" pitchFamily="34" charset="0"/>
              <a:ea typeface="+mn-ea"/>
              <a:cs typeface="Arial" panose="020B0604020202020204" pitchFamily="34" charset="0"/>
            </a:endParaRPr>
          </a:p>
          <a:p>
            <a:pPr lvl="0"/>
            <a:r>
              <a:rPr lang="en-GB" sz="1200" b="0" kern="1200" dirty="0" smtClean="0">
                <a:solidFill>
                  <a:schemeClr val="tx1"/>
                </a:solidFill>
                <a:effectLst/>
                <a:latin typeface="Arial" panose="020B0604020202020204" pitchFamily="34" charset="0"/>
                <a:ea typeface="+mn-ea"/>
                <a:cs typeface="Arial" panose="020B0604020202020204" pitchFamily="34" charset="0"/>
              </a:rPr>
              <a:t>Possible solutions:</a:t>
            </a:r>
            <a:r>
              <a:rPr lang="en-GB" sz="1200" b="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Smart  buoy system / Sensor systems for environment data</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&amp;</a:t>
            </a:r>
            <a:r>
              <a:rPr lang="en-GB" sz="1200" kern="1200" dirty="0" smtClean="0">
                <a:solidFill>
                  <a:schemeClr val="tx1"/>
                </a:solidFill>
                <a:effectLst/>
                <a:latin typeface="Arial" panose="020B0604020202020204" pitchFamily="34" charset="0"/>
                <a:ea typeface="+mn-ea"/>
                <a:cs typeface="Arial" panose="020B0604020202020204" pitchFamily="34" charset="0"/>
              </a:rPr>
              <a:t> transport data /Analysing tools for big data collected, Digitalisation – ICT</a:t>
            </a:r>
            <a:r>
              <a:rPr lang="en-GB" sz="12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200" kern="1200" dirty="0" smtClean="0">
                <a:solidFill>
                  <a:schemeClr val="tx1"/>
                </a:solidFill>
                <a:effectLst/>
                <a:latin typeface="Arial" panose="020B0604020202020204" pitchFamily="34" charset="0"/>
                <a:ea typeface="+mn-ea"/>
                <a:cs typeface="Arial" panose="020B0604020202020204" pitchFamily="34" charset="0"/>
              </a:rPr>
              <a:t>solutions</a:t>
            </a:r>
            <a:endParaRPr lang="de-DE" sz="1200" dirty="0" smtClean="0">
              <a:latin typeface="Arial" panose="020B0604020202020204" pitchFamily="34" charset="0"/>
              <a:cs typeface="Arial" panose="020B0604020202020204" pitchFamily="34" charset="0"/>
            </a:endParaRPr>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16</a:t>
            </a:fld>
            <a:endParaRPr lang="de-DE"/>
          </a:p>
        </p:txBody>
      </p:sp>
    </p:spTree>
    <p:extLst>
      <p:ext uri="{BB962C8B-B14F-4D97-AF65-F5344CB8AC3E}">
        <p14:creationId xmlns:p14="http://schemas.microsoft.com/office/powerpoint/2010/main" val="15101211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17</a:t>
            </a:fld>
            <a:endParaRPr lang="de-DE"/>
          </a:p>
        </p:txBody>
      </p:sp>
    </p:spTree>
    <p:extLst>
      <p:ext uri="{BB962C8B-B14F-4D97-AF65-F5344CB8AC3E}">
        <p14:creationId xmlns:p14="http://schemas.microsoft.com/office/powerpoint/2010/main" val="14288887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19</a:t>
            </a:fld>
            <a:endParaRPr lang="de-DE"/>
          </a:p>
        </p:txBody>
      </p:sp>
    </p:spTree>
    <p:extLst>
      <p:ext uri="{BB962C8B-B14F-4D97-AF65-F5344CB8AC3E}">
        <p14:creationId xmlns:p14="http://schemas.microsoft.com/office/powerpoint/2010/main" val="365026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dirty="0" smtClean="0"/>
              <a:t>AIS- Daten werden bisher nicht für Binnenschiffe ausgewertet oder gespeichert. </a:t>
            </a:r>
          </a:p>
          <a:p>
            <a:pPr marL="171450" indent="-171450">
              <a:buFont typeface="Arial" panose="020B0604020202020204" pitchFamily="34" charset="0"/>
              <a:buChar char="•"/>
            </a:pPr>
            <a:r>
              <a:rPr lang="de-DE" sz="1200" dirty="0" smtClean="0"/>
              <a:t>AIS-Daten sind nur für die Nutzung zu Sicherheitsaspekten vorgesehen</a:t>
            </a:r>
          </a:p>
          <a:p>
            <a:pPr marL="171450" indent="-171450">
              <a:buFont typeface="Arial" panose="020B0604020202020204" pitchFamily="34" charset="0"/>
              <a:buChar char="•"/>
            </a:pPr>
            <a:r>
              <a:rPr lang="de-DE" sz="1200" dirty="0" smtClean="0"/>
              <a:t>Nicht alle Binnenschiffe nutzen AIS</a:t>
            </a:r>
          </a:p>
          <a:p>
            <a:r>
              <a:rPr lang="de-DE" sz="1200" dirty="0" smtClean="0"/>
              <a:t>Radardaten werden bisher nicht in Hinblick auf Binnenschiffe ausgewertet und nicht gespeichert.</a:t>
            </a:r>
          </a:p>
          <a:p>
            <a:r>
              <a:rPr lang="de-DE" sz="1200" dirty="0" smtClean="0"/>
              <a:t>Es findet eine manuelle /qualitative und Fragestellung bezogene Erfassung durch </a:t>
            </a:r>
            <a:r>
              <a:rPr lang="de-DE" sz="1200" dirty="0" err="1" smtClean="0"/>
              <a:t>Befahrungen</a:t>
            </a:r>
            <a:r>
              <a:rPr lang="de-DE" sz="1200" dirty="0" smtClean="0"/>
              <a:t> statt.</a:t>
            </a:r>
          </a:p>
          <a:p>
            <a:r>
              <a:rPr lang="de-DE" sz="1200" dirty="0" smtClean="0"/>
              <a:t>Eine Auswertung erfolgt nur im Rahmen der Daten des Statistikamtes Nord und in Form von Hochrechnungen im Rahmen von Gutachten (z.B. Modal Split Prognose, Umschlagspotentialprognose.</a:t>
            </a:r>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3</a:t>
            </a:fld>
            <a:endParaRPr lang="de-DE"/>
          </a:p>
        </p:txBody>
      </p:sp>
    </p:spTree>
    <p:extLst>
      <p:ext uri="{BB962C8B-B14F-4D97-AF65-F5344CB8AC3E}">
        <p14:creationId xmlns:p14="http://schemas.microsoft.com/office/powerpoint/2010/main" val="3018438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sz="1200" dirty="0" smtClean="0"/>
              <a:t>AIS</a:t>
            </a:r>
            <a:r>
              <a:rPr lang="de-DE" sz="1200" baseline="0" dirty="0" smtClean="0"/>
              <a:t> </a:t>
            </a:r>
            <a:r>
              <a:rPr lang="de-DE" sz="1200" baseline="0" dirty="0" err="1" smtClean="0"/>
              <a:t>Infrastruktúr</a:t>
            </a:r>
            <a:r>
              <a:rPr lang="de-DE" sz="1200" baseline="0" dirty="0" smtClean="0"/>
              <a:t> </a:t>
            </a:r>
          </a:p>
          <a:p>
            <a:pPr marL="171450" indent="-171450">
              <a:buFontTx/>
              <a:buChar char="-"/>
            </a:pPr>
            <a:r>
              <a:rPr lang="de-DE" sz="1200" baseline="0" dirty="0" smtClean="0"/>
              <a:t>HVCC </a:t>
            </a:r>
            <a:r>
              <a:rPr lang="de-DE" sz="1200" baseline="0" dirty="0" smtClean="0">
                <a:sym typeface="Wingdings" panose="05000000000000000000" pitchFamily="2" charset="2"/>
              </a:rPr>
              <a:t> FLZ</a:t>
            </a:r>
            <a:endParaRPr lang="de-DE" sz="1200" dirty="0" smtClean="0"/>
          </a:p>
          <a:p>
            <a:pPr marL="171450" indent="-171450">
              <a:buFontTx/>
              <a:buChar char="-"/>
            </a:pPr>
            <a:r>
              <a:rPr lang="de-DE" sz="1200" dirty="0" err="1" smtClean="0"/>
              <a:t>Schleusewartezeitprognosen</a:t>
            </a:r>
            <a:endParaRPr lang="de-DE" sz="1200" dirty="0" smtClean="0"/>
          </a:p>
          <a:p>
            <a:pPr marL="171450" indent="-171450">
              <a:buFontTx/>
              <a:buChar char="-"/>
            </a:pPr>
            <a:r>
              <a:rPr lang="de-DE" sz="1200" dirty="0" smtClean="0"/>
              <a:t>Reduktion der Umschlagskosten</a:t>
            </a:r>
            <a:r>
              <a:rPr lang="de-DE" sz="1200" baseline="0" dirty="0" smtClean="0"/>
              <a:t> für </a:t>
            </a:r>
            <a:r>
              <a:rPr lang="de-DE" sz="1200" baseline="0" dirty="0" err="1" smtClean="0"/>
              <a:t>Binnenschifffe</a:t>
            </a:r>
            <a:endParaRPr lang="de-DE" sz="1200" dirty="0" smtClean="0"/>
          </a:p>
          <a:p>
            <a:pPr marL="171450" indent="-171450">
              <a:buFontTx/>
              <a:buChar char="-"/>
            </a:pPr>
            <a:r>
              <a:rPr lang="de-DE" sz="1200" dirty="0" smtClean="0"/>
              <a:t>Alternative Kraftstoffe</a:t>
            </a:r>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4</a:t>
            </a:fld>
            <a:endParaRPr lang="de-DE"/>
          </a:p>
        </p:txBody>
      </p:sp>
    </p:spTree>
    <p:extLst>
      <p:ext uri="{BB962C8B-B14F-4D97-AF65-F5344CB8AC3E}">
        <p14:creationId xmlns:p14="http://schemas.microsoft.com/office/powerpoint/2010/main" val="3670279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lvl="0"/>
            <a:r>
              <a:rPr lang="en-US" sz="1000" dirty="0" smtClean="0">
                <a:latin typeface="Arial" panose="020B0604020202020204" pitchFamily="34" charset="0"/>
                <a:cs typeface="Arial" panose="020B0604020202020204" pitchFamily="34" charset="0"/>
              </a:rPr>
              <a:t>EMMA will identify industries which could make use of IWT and customer needs towards an integration of IWT into their supply chains. Based on this EMMA will analyses and suggest new services and promote same to potential shippers. This includes market studies and IWT service implementation guidelines. </a:t>
            </a:r>
            <a:endParaRPr lang="de-DE" sz="1000" dirty="0" smtClean="0">
              <a:latin typeface="Arial" panose="020B0604020202020204" pitchFamily="34" charset="0"/>
              <a:cs typeface="Arial" panose="020B0604020202020204" pitchFamily="34" charset="0"/>
            </a:endParaRPr>
          </a:p>
          <a:p>
            <a:pPr lvl="0"/>
            <a:r>
              <a:rPr lang="en-US" sz="1000" dirty="0" smtClean="0">
                <a:latin typeface="Arial" panose="020B0604020202020204" pitchFamily="34" charset="0"/>
                <a:cs typeface="Arial" panose="020B0604020202020204" pitchFamily="34" charset="0"/>
              </a:rPr>
              <a:t>Four pilot actions will prove feasibility and possibilities of IWT in the BSR (Pilot in Lithuania: Heavy cargo service line in Lithuania, connecting the Port of Klaipeda with its hinterland).</a:t>
            </a:r>
            <a:endParaRPr lang="de-DE" sz="1000" dirty="0" smtClean="0">
              <a:latin typeface="Arial" panose="020B0604020202020204" pitchFamily="34" charset="0"/>
              <a:cs typeface="Arial" panose="020B0604020202020204" pitchFamily="34" charset="0"/>
            </a:endParaRPr>
          </a:p>
          <a:p>
            <a:pPr lvl="0"/>
            <a:r>
              <a:rPr lang="en-US" sz="1000" dirty="0" smtClean="0">
                <a:latin typeface="Arial" panose="020B0604020202020204" pitchFamily="34" charset="0"/>
                <a:cs typeface="Arial" panose="020B0604020202020204" pitchFamily="34" charset="0"/>
              </a:rPr>
              <a:t>EMMA will improve competitiveness of IWT in the BSR</a:t>
            </a:r>
            <a:endParaRPr lang="de-DE" sz="1000" dirty="0" smtClean="0">
              <a:latin typeface="Arial" panose="020B0604020202020204" pitchFamily="34" charset="0"/>
              <a:cs typeface="Arial" panose="020B0604020202020204" pitchFamily="34" charset="0"/>
            </a:endParaRPr>
          </a:p>
          <a:p>
            <a:pPr lvl="0"/>
            <a:r>
              <a:rPr lang="en-US" sz="1000" dirty="0" smtClean="0">
                <a:latin typeface="Arial" panose="020B0604020202020204" pitchFamily="34" charset="0"/>
                <a:cs typeface="Arial" panose="020B0604020202020204" pitchFamily="34" charset="0"/>
              </a:rPr>
              <a:t>EMMA tackles administrative and regulatory barriers hindering IWT development in the BSR to strengthen the future development of IWT in the BSR.</a:t>
            </a:r>
            <a:endParaRPr lang="de-DE" sz="1000" dirty="0" smtClean="0">
              <a:latin typeface="Arial" panose="020B0604020202020204" pitchFamily="34" charset="0"/>
              <a:cs typeface="Arial" panose="020B0604020202020204" pitchFamily="34" charset="0"/>
            </a:endParaRPr>
          </a:p>
          <a:p>
            <a:pPr lvl="0"/>
            <a:r>
              <a:rPr lang="en-US" sz="1000" dirty="0" smtClean="0">
                <a:latin typeface="Arial" panose="020B0604020202020204" pitchFamily="34" charset="0"/>
                <a:cs typeface="Arial" panose="020B0604020202020204" pitchFamily="34" charset="0"/>
              </a:rPr>
              <a:t>EMMA will give IWT a stronger voice and better standing in policy and society, by:</a:t>
            </a:r>
            <a:endParaRPr lang="de-DE" sz="1000" dirty="0" smtClean="0">
              <a:latin typeface="Arial" panose="020B0604020202020204" pitchFamily="34" charset="0"/>
              <a:cs typeface="Arial" panose="020B0604020202020204" pitchFamily="34" charset="0"/>
            </a:endParaRPr>
          </a:p>
          <a:p>
            <a:pPr lvl="1"/>
            <a:r>
              <a:rPr lang="en-US" sz="1000" dirty="0" smtClean="0">
                <a:latin typeface="Arial" panose="020B0604020202020204" pitchFamily="34" charset="0"/>
                <a:cs typeface="Arial" panose="020B0604020202020204" pitchFamily="34" charset="0"/>
              </a:rPr>
              <a:t>Foster a stronger cooperation of existing IWT lobby organizations in the BSR to form a common voice.</a:t>
            </a:r>
            <a:endParaRPr lang="de-DE" sz="1000" dirty="0" smtClean="0">
              <a:latin typeface="Arial" panose="020B0604020202020204" pitchFamily="34" charset="0"/>
              <a:cs typeface="Arial" panose="020B0604020202020204" pitchFamily="34" charset="0"/>
            </a:endParaRPr>
          </a:p>
          <a:p>
            <a:pPr lvl="1"/>
            <a:r>
              <a:rPr lang="en-US" sz="1000" dirty="0" smtClean="0">
                <a:latin typeface="Arial" panose="020B0604020202020204" pitchFamily="34" charset="0"/>
                <a:cs typeface="Arial" panose="020B0604020202020204" pitchFamily="34" charset="0"/>
              </a:rPr>
              <a:t>Foster a stronger cooperation of BSR Short Sea Shipping Promotion Centers (SPCs). </a:t>
            </a:r>
            <a:r>
              <a:rPr lang="en-US" sz="1000" dirty="0" err="1" smtClean="0">
                <a:latin typeface="Arial" panose="020B0604020202020204" pitchFamily="34" charset="0"/>
                <a:cs typeface="Arial" panose="020B0604020202020204" pitchFamily="34" charset="0"/>
              </a:rPr>
              <a:t>Stabilise</a:t>
            </a:r>
            <a:r>
              <a:rPr lang="en-US" sz="1000" dirty="0" smtClean="0">
                <a:latin typeface="Arial" panose="020B0604020202020204" pitchFamily="34" charset="0"/>
                <a:cs typeface="Arial" panose="020B0604020202020204" pitchFamily="34" charset="0"/>
              </a:rPr>
              <a:t> SPCs structures in the BSR and extend their focus to IWT</a:t>
            </a:r>
            <a:endParaRPr lang="de-DE" sz="1000" dirty="0" smtClean="0">
              <a:latin typeface="Arial" panose="020B0604020202020204" pitchFamily="34" charset="0"/>
              <a:cs typeface="Arial" panose="020B0604020202020204" pitchFamily="34" charset="0"/>
            </a:endParaRPr>
          </a:p>
          <a:p>
            <a:pPr lvl="1"/>
            <a:r>
              <a:rPr lang="en-US" sz="1000" dirty="0" smtClean="0">
                <a:latin typeface="Arial" panose="020B0604020202020204" pitchFamily="34" charset="0"/>
                <a:cs typeface="Arial" panose="020B0604020202020204" pitchFamily="34" charset="0"/>
              </a:rPr>
              <a:t>Setting up of IWT information and dialogue fora for policy and administration to bring IWT into politicians’ mind and to (in the long-run) change their mind-set.</a:t>
            </a:r>
            <a:endParaRPr lang="de-DE" sz="1000" dirty="0" smtClean="0">
              <a:latin typeface="Arial" panose="020B0604020202020204" pitchFamily="34" charset="0"/>
              <a:cs typeface="Arial" panose="020B0604020202020204" pitchFamily="34" charset="0"/>
            </a:endParaRPr>
          </a:p>
          <a:p>
            <a:pPr lvl="0"/>
            <a:r>
              <a:rPr lang="en-US" sz="1000" dirty="0" smtClean="0">
                <a:latin typeface="Arial" panose="020B0604020202020204" pitchFamily="34" charset="0"/>
                <a:cs typeface="Arial" panose="020B0604020202020204" pitchFamily="34" charset="0"/>
              </a:rPr>
              <a:t>EMMA stands for a holistic approach, which includes regional and national administration, policy and industry level, which sets the possibility for a real change and long term impact of results.</a:t>
            </a:r>
            <a:endParaRPr lang="de-DE" sz="1000" dirty="0" smtClean="0">
              <a:latin typeface="Arial" panose="020B0604020202020204" pitchFamily="34" charset="0"/>
              <a:cs typeface="Arial" panose="020B0604020202020204" pitchFamily="34" charset="0"/>
            </a:endParaRPr>
          </a:p>
          <a:p>
            <a:pPr lvl="0"/>
            <a:r>
              <a:rPr lang="en-US" sz="1000" dirty="0" smtClean="0">
                <a:latin typeface="Arial" panose="020B0604020202020204" pitchFamily="34" charset="0"/>
                <a:cs typeface="Arial" panose="020B0604020202020204" pitchFamily="34" charset="0"/>
              </a:rPr>
              <a:t>By strengthening IWT EMMA will support MS in reaching the binding legislation on GHGs emissions targets (EU2020 climate &amp; energy package)</a:t>
            </a:r>
            <a:endParaRPr lang="de-DE" sz="1000" dirty="0" smtClean="0">
              <a:latin typeface="Arial" panose="020B0604020202020204" pitchFamily="34" charset="0"/>
              <a:cs typeface="Arial" panose="020B0604020202020204" pitchFamily="34" charset="0"/>
            </a:endParaRPr>
          </a:p>
          <a:p>
            <a:pPr marL="285750" indent="-285750">
              <a:lnSpc>
                <a:spcPct val="100000"/>
              </a:lnSpc>
              <a:spcBef>
                <a:spcPts val="480"/>
              </a:spcBef>
              <a:spcAft>
                <a:spcPts val="600"/>
              </a:spcAft>
              <a:buFont typeface="Courier New" panose="02070309020205020404" pitchFamily="49" charset="0"/>
              <a:buChar char="o"/>
            </a:pPr>
            <a:endParaRPr lang="en-US"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7</a:t>
            </a:fld>
            <a:endParaRPr lang="de-DE"/>
          </a:p>
        </p:txBody>
      </p:sp>
    </p:spTree>
    <p:extLst>
      <p:ext uri="{BB962C8B-B14F-4D97-AF65-F5344CB8AC3E}">
        <p14:creationId xmlns:p14="http://schemas.microsoft.com/office/powerpoint/2010/main" val="2871659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71450" indent="-171450">
              <a:buFontTx/>
              <a:buChar char="-"/>
            </a:pPr>
            <a:r>
              <a:rPr lang="de-DE" dirty="0" smtClean="0"/>
              <a:t>Projekt im BSRP platziert</a:t>
            </a:r>
          </a:p>
          <a:p>
            <a:pPr marL="171450" indent="-171450">
              <a:buFontTx/>
              <a:buChar char="-"/>
            </a:pPr>
            <a:r>
              <a:rPr lang="de-DE" dirty="0" smtClean="0"/>
              <a:t>Projektvolumen rund 4, </a:t>
            </a:r>
          </a:p>
          <a:p>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8</a:t>
            </a:fld>
            <a:endParaRPr lang="de-DE"/>
          </a:p>
        </p:txBody>
      </p:sp>
    </p:spTree>
    <p:extLst>
      <p:ext uri="{BB962C8B-B14F-4D97-AF65-F5344CB8AC3E}">
        <p14:creationId xmlns:p14="http://schemas.microsoft.com/office/powerpoint/2010/main" val="1376089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9</a:t>
            </a:fld>
            <a:endParaRPr lang="de-DE"/>
          </a:p>
        </p:txBody>
      </p:sp>
    </p:spTree>
    <p:extLst>
      <p:ext uri="{BB962C8B-B14F-4D97-AF65-F5344CB8AC3E}">
        <p14:creationId xmlns:p14="http://schemas.microsoft.com/office/powerpoint/2010/main" val="28945915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107950" lvl="1" indent="0">
              <a:buFont typeface="Courier New" panose="02070309020205020404" pitchFamily="49" charset="0"/>
              <a:buNone/>
            </a:pPr>
            <a:r>
              <a:rPr lang="en-GB" sz="1000" b="1" dirty="0" smtClean="0">
                <a:latin typeface="Arial" panose="020B0604020202020204" pitchFamily="34" charset="0"/>
                <a:cs typeface="Arial" panose="020B0604020202020204" pitchFamily="34" charset="0"/>
              </a:rPr>
              <a:t>Competitive Improvement Plan:</a:t>
            </a:r>
          </a:p>
          <a:p>
            <a:pPr marL="565150" lvl="1" indent="-457200">
              <a:buFont typeface="Courier New" panose="02070309020205020404" pitchFamily="49" charset="0"/>
              <a:buChar char="o"/>
            </a:pPr>
            <a:r>
              <a:rPr lang="en-GB" sz="1000" dirty="0" smtClean="0">
                <a:latin typeface="Arial" panose="020B0604020202020204" pitchFamily="34" charset="0"/>
                <a:cs typeface="Arial" panose="020B0604020202020204" pitchFamily="34" charset="0"/>
              </a:rPr>
              <a:t>Bottleneck analyses and potentials for IWT, </a:t>
            </a:r>
          </a:p>
          <a:p>
            <a:pPr marL="565150" lvl="1" indent="-457200">
              <a:buFont typeface="Courier New" panose="02070309020205020404" pitchFamily="49" charset="0"/>
              <a:buChar char="o"/>
            </a:pPr>
            <a:r>
              <a:rPr lang="en-GB" sz="1000" dirty="0" smtClean="0">
                <a:latin typeface="Arial" panose="020B0604020202020204" pitchFamily="34" charset="0"/>
                <a:cs typeface="Arial" panose="020B0604020202020204" pitchFamily="34" charset="0"/>
              </a:rPr>
              <a:t>IT solutions (</a:t>
            </a:r>
            <a:r>
              <a:rPr lang="en-GB" sz="1000" dirty="0" err="1" smtClean="0">
                <a:latin typeface="Arial" panose="020B0604020202020204" pitchFamily="34" charset="0"/>
                <a:cs typeface="Arial" panose="020B0604020202020204" pitchFamily="34" charset="0"/>
              </a:rPr>
              <a:t>Elbstromgebiet</a:t>
            </a:r>
            <a:r>
              <a:rPr lang="en-GB" sz="1000" dirty="0" smtClean="0">
                <a:latin typeface="Arial" panose="020B0604020202020204" pitchFamily="34" charset="0"/>
                <a:cs typeface="Arial" panose="020B0604020202020204" pitchFamily="34" charset="0"/>
              </a:rPr>
              <a:t>, </a:t>
            </a:r>
            <a:r>
              <a:rPr lang="en-GB" sz="1000" dirty="0" err="1" smtClean="0">
                <a:latin typeface="Arial" panose="020B0604020202020204" pitchFamily="34" charset="0"/>
                <a:cs typeface="Arial" panose="020B0604020202020204" pitchFamily="34" charset="0"/>
              </a:rPr>
              <a:t>Saimma</a:t>
            </a:r>
            <a:r>
              <a:rPr lang="en-GB" sz="1000" dirty="0" smtClean="0">
                <a:latin typeface="Arial" panose="020B0604020202020204" pitchFamily="34" charset="0"/>
                <a:cs typeface="Arial" panose="020B0604020202020204" pitchFamily="34" charset="0"/>
              </a:rPr>
              <a:t> canal), </a:t>
            </a:r>
          </a:p>
          <a:p>
            <a:pPr marL="565150" lvl="1" indent="-457200">
              <a:buFont typeface="Courier New" panose="02070309020205020404" pitchFamily="49" charset="0"/>
              <a:buChar char="o"/>
            </a:pPr>
            <a:r>
              <a:rPr lang="en-GB" sz="1000" dirty="0" smtClean="0">
                <a:latin typeface="Arial" panose="020B0604020202020204" pitchFamily="34" charset="0"/>
                <a:cs typeface="Arial" panose="020B0604020202020204" pitchFamily="34" charset="0"/>
              </a:rPr>
              <a:t>Existing Fleet and characteristics </a:t>
            </a:r>
          </a:p>
          <a:p>
            <a:pPr marL="565150" lvl="1" indent="-457200">
              <a:buFont typeface="Courier New" panose="02070309020205020404" pitchFamily="49" charset="0"/>
              <a:buChar char="o"/>
            </a:pPr>
            <a:r>
              <a:rPr lang="en-GB" sz="1000" dirty="0" smtClean="0">
                <a:latin typeface="Arial" panose="020B0604020202020204" pitchFamily="34" charset="0"/>
                <a:cs typeface="Arial" panose="020B0604020202020204" pitchFamily="34" charset="0"/>
              </a:rPr>
              <a:t>Best Practices</a:t>
            </a:r>
          </a:p>
          <a:p>
            <a:pPr marL="565150" lvl="1" indent="-457200">
              <a:buFont typeface="Courier New" panose="02070309020205020404" pitchFamily="49" charset="0"/>
              <a:buChar char="o"/>
            </a:pPr>
            <a:r>
              <a:rPr lang="en-GB" sz="1000" dirty="0" smtClean="0">
                <a:latin typeface="Arial" panose="020B0604020202020204" pitchFamily="34" charset="0"/>
                <a:cs typeface="Arial" panose="020B0604020202020204" pitchFamily="34" charset="0"/>
              </a:rPr>
              <a:t>Pilot Cases (Finland: ice, Lithuania: oversize cargo, Poland: Multimodal port study, Sweden: ship design and Swedish IWT framework, Germany: ICT Solution)</a:t>
            </a:r>
            <a:endParaRPr lang="de-DE" sz="1000" dirty="0" smtClean="0">
              <a:latin typeface="Arial" panose="020B0604020202020204" pitchFamily="34" charset="0"/>
              <a:cs typeface="Arial" panose="020B0604020202020204" pitchFamily="34" charset="0"/>
            </a:endParaRPr>
          </a:p>
          <a:p>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10</a:t>
            </a:fld>
            <a:endParaRPr lang="de-DE"/>
          </a:p>
        </p:txBody>
      </p:sp>
    </p:spTree>
    <p:extLst>
      <p:ext uri="{BB962C8B-B14F-4D97-AF65-F5344CB8AC3E}">
        <p14:creationId xmlns:p14="http://schemas.microsoft.com/office/powerpoint/2010/main" val="28611689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spcBef>
                <a:spcPts val="480"/>
              </a:spcBef>
              <a:spcAft>
                <a:spcPts val="600"/>
              </a:spcAft>
            </a:pPr>
            <a:r>
              <a:rPr lang="en-US" sz="1000" b="1" dirty="0" smtClean="0">
                <a:solidFill>
                  <a:srgbClr val="2CAAE1"/>
                </a:solidFill>
                <a:latin typeface="Arial" panose="020B0604020202020204" pitchFamily="34" charset="0"/>
                <a:cs typeface="Arial" panose="020B0604020202020204" pitchFamily="34" charset="0"/>
              </a:rPr>
              <a:t>Poland: Feasibility study regarding the inland supply chain </a:t>
            </a:r>
            <a:r>
              <a:rPr lang="en-GB" sz="1000" b="1" dirty="0" smtClean="0">
                <a:solidFill>
                  <a:srgbClr val="2CAAE1"/>
                </a:solidFill>
                <a:latin typeface="Arial" panose="020B0604020202020204" pitchFamily="34" charset="0"/>
                <a:cs typeface="Arial" panose="020B0604020202020204" pitchFamily="34" charset="0"/>
              </a:rPr>
              <a:t>navigation</a:t>
            </a:r>
            <a:r>
              <a:rPr lang="en-US" sz="1000" b="1" dirty="0" smtClean="0">
                <a:solidFill>
                  <a:srgbClr val="2CAAE1"/>
                </a:solidFill>
                <a:latin typeface="Arial" panose="020B0604020202020204" pitchFamily="34" charset="0"/>
                <a:cs typeface="Arial" panose="020B0604020202020204" pitchFamily="34" charset="0"/>
              </a:rPr>
              <a:t> from the Port of </a:t>
            </a:r>
            <a:r>
              <a:rPr lang="en-US" sz="1000" b="1" dirty="0" err="1" smtClean="0">
                <a:solidFill>
                  <a:srgbClr val="2CAAE1"/>
                </a:solidFill>
                <a:latin typeface="Arial" panose="020B0604020202020204" pitchFamily="34" charset="0"/>
                <a:cs typeface="Arial" panose="020B0604020202020204" pitchFamily="34" charset="0"/>
              </a:rPr>
              <a:t>Gdańsk</a:t>
            </a:r>
            <a:r>
              <a:rPr lang="en-US" sz="1000" b="1" dirty="0" smtClean="0">
                <a:solidFill>
                  <a:srgbClr val="2CAAE1"/>
                </a:solidFill>
                <a:latin typeface="Arial" panose="020B0604020202020204" pitchFamily="34" charset="0"/>
                <a:cs typeface="Arial" panose="020B0604020202020204" pitchFamily="34" charset="0"/>
              </a:rPr>
              <a:t> to the </a:t>
            </a:r>
            <a:r>
              <a:rPr lang="en-GB" sz="1000" b="1" dirty="0" smtClean="0">
                <a:solidFill>
                  <a:srgbClr val="2CAAE1"/>
                </a:solidFill>
                <a:latin typeface="Arial" panose="020B0604020202020204" pitchFamily="34" charset="0"/>
                <a:cs typeface="Arial" panose="020B0604020202020204" pitchFamily="34" charset="0"/>
              </a:rPr>
              <a:t>hinterland</a:t>
            </a:r>
          </a:p>
          <a:p>
            <a:pPr marL="342900" indent="-342900">
              <a:spcBef>
                <a:spcPts val="480"/>
              </a:spcBef>
              <a:spcAft>
                <a:spcPts val="600"/>
              </a:spcAft>
              <a:buFont typeface="Courier New" panose="02070309020205020404" pitchFamily="49" charset="0"/>
              <a:buChar char="o"/>
            </a:pPr>
            <a:r>
              <a:rPr lang="en-GB" sz="1000" dirty="0" smtClean="0">
                <a:latin typeface="Arial" panose="020B0604020202020204" pitchFamily="34" charset="0"/>
                <a:cs typeface="Arial" panose="020B0604020202020204" pitchFamily="34" charset="0"/>
              </a:rPr>
              <a:t>An account of current </a:t>
            </a:r>
            <a:r>
              <a:rPr lang="en-GB" sz="1000" dirty="0" err="1" smtClean="0">
                <a:latin typeface="Arial" panose="020B0604020202020204" pitchFamily="34" charset="0"/>
                <a:cs typeface="Arial" panose="020B0604020202020204" pitchFamily="34" charset="0"/>
              </a:rPr>
              <a:t>hydrotechnical</a:t>
            </a:r>
            <a:r>
              <a:rPr lang="en-GB" sz="1000" dirty="0" smtClean="0">
                <a:latin typeface="Arial" panose="020B0604020202020204" pitchFamily="34" charset="0"/>
                <a:cs typeface="Arial" panose="020B0604020202020204" pitchFamily="34" charset="0"/>
              </a:rPr>
              <a:t> conditions on the river Vistula </a:t>
            </a:r>
          </a:p>
          <a:p>
            <a:pPr marL="342900" indent="-342900">
              <a:spcBef>
                <a:spcPts val="480"/>
              </a:spcBef>
              <a:spcAft>
                <a:spcPts val="600"/>
              </a:spcAft>
              <a:buFont typeface="Courier New" panose="02070309020205020404" pitchFamily="49" charset="0"/>
              <a:buChar char="o"/>
            </a:pPr>
            <a:r>
              <a:rPr lang="en-GB" sz="1000" dirty="0" smtClean="0">
                <a:latin typeface="Arial" panose="020B0604020202020204" pitchFamily="34" charset="0"/>
                <a:cs typeface="Arial" panose="020B0604020202020204" pitchFamily="34" charset="0"/>
              </a:rPr>
              <a:t>A container inland shuttle from </a:t>
            </a:r>
            <a:r>
              <a:rPr lang="en-GB" sz="1000" dirty="0" err="1" smtClean="0">
                <a:latin typeface="Arial" panose="020B0604020202020204" pitchFamily="34" charset="0"/>
                <a:cs typeface="Arial" panose="020B0604020202020204" pitchFamily="34" charset="0"/>
              </a:rPr>
              <a:t>Gdańsk</a:t>
            </a:r>
            <a:r>
              <a:rPr lang="en-GB" sz="1000" dirty="0" smtClean="0">
                <a:latin typeface="Arial" panose="020B0604020202020204" pitchFamily="34" charset="0"/>
                <a:cs typeface="Arial" panose="020B0604020202020204" pitchFamily="34" charset="0"/>
              </a:rPr>
              <a:t> to Warsaw</a:t>
            </a:r>
          </a:p>
          <a:p>
            <a:pPr marL="342900" indent="-342900">
              <a:spcBef>
                <a:spcPts val="480"/>
              </a:spcBef>
              <a:spcAft>
                <a:spcPts val="600"/>
              </a:spcAft>
              <a:buFont typeface="Courier New" panose="02070309020205020404" pitchFamily="49" charset="0"/>
              <a:buChar char="o"/>
            </a:pPr>
            <a:r>
              <a:rPr lang="en-GB" sz="1000" dirty="0" smtClean="0">
                <a:latin typeface="Arial" panose="020B0604020202020204" pitchFamily="34" charset="0"/>
                <a:cs typeface="Arial" panose="020B0604020202020204" pitchFamily="34" charset="0"/>
              </a:rPr>
              <a:t>The use of modern inland ports</a:t>
            </a:r>
          </a:p>
          <a:p>
            <a:endParaRPr lang="de-DE" sz="100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000" b="1" kern="1200" dirty="0" smtClean="0">
                <a:solidFill>
                  <a:schemeClr val="tx1"/>
                </a:solidFill>
                <a:effectLst/>
                <a:latin typeface="Arial" panose="020B0604020202020204" pitchFamily="34" charset="0"/>
                <a:ea typeface="+mn-ea"/>
                <a:cs typeface="Arial" panose="020B0604020202020204" pitchFamily="34" charset="0"/>
              </a:rPr>
              <a:t>Lithuania: Oversize and heavy cargo service line using rivers and cross water barriers</a:t>
            </a:r>
            <a:endParaRPr lang="de-DE" sz="1000" b="1" kern="1200" dirty="0" smtClean="0">
              <a:solidFill>
                <a:schemeClr val="tx1"/>
              </a:solidFill>
              <a:effectLst/>
              <a:latin typeface="Arial" panose="020B0604020202020204" pitchFamily="34" charset="0"/>
              <a:ea typeface="+mn-ea"/>
              <a:cs typeface="Arial" panose="020B0604020202020204" pitchFamily="34" charset="0"/>
            </a:endParaRPr>
          </a:p>
          <a:p>
            <a:r>
              <a:rPr lang="en-GB" sz="1000" kern="1200" dirty="0" smtClean="0">
                <a:solidFill>
                  <a:schemeClr val="tx1"/>
                </a:solidFill>
                <a:effectLst/>
                <a:latin typeface="Arial" panose="020B0604020202020204" pitchFamily="34" charset="0"/>
                <a:ea typeface="+mn-ea"/>
                <a:cs typeface="Arial" panose="020B0604020202020204" pitchFamily="34" charset="0"/>
              </a:rPr>
              <a:t>Bridges sections are designing and constructed for the section maximum weight up to 200 tons, which is not enough for the heavy cargo transportation. For the optimize transportations of the heavy oversize cargo it is necessary provide investigations and prepare solutions</a:t>
            </a:r>
          </a:p>
          <a:p>
            <a:endParaRPr lang="de-DE" sz="1000" dirty="0" smtClean="0">
              <a:latin typeface="Arial" panose="020B0604020202020204" pitchFamily="34" charset="0"/>
              <a:cs typeface="Arial" panose="020B0604020202020204" pitchFamily="34" charset="0"/>
            </a:endParaRPr>
          </a:p>
          <a:p>
            <a:pPr marL="0" marR="0" lvl="0" indent="0" algn="l" defTabSz="914400" rtl="0" eaLnBrk="1" fontAlgn="base" latinLnBrk="0" hangingPunct="1">
              <a:lnSpc>
                <a:spcPct val="100000"/>
              </a:lnSpc>
              <a:spcBef>
                <a:spcPts val="480"/>
              </a:spcBef>
              <a:spcAft>
                <a:spcPts val="600"/>
              </a:spcAft>
              <a:buClrTx/>
              <a:buSzTx/>
              <a:buFontTx/>
              <a:buNone/>
              <a:tabLst/>
              <a:defRPr/>
            </a:pPr>
            <a:r>
              <a:rPr lang="de-DE" sz="1000" b="1" dirty="0" smtClean="0">
                <a:latin typeface="Arial" panose="020B0604020202020204" pitchFamily="34" charset="0"/>
                <a:cs typeface="Arial" panose="020B0604020202020204" pitchFamily="34" charset="0"/>
              </a:rPr>
              <a:t>Germany</a:t>
            </a:r>
            <a:r>
              <a:rPr lang="de-DE" sz="1000" dirty="0" smtClean="0">
                <a:latin typeface="Arial" panose="020B0604020202020204" pitchFamily="34" charset="0"/>
                <a:cs typeface="Arial" panose="020B0604020202020204" pitchFamily="34" charset="0"/>
              </a:rPr>
              <a:t>: </a:t>
            </a:r>
            <a:r>
              <a:rPr kumimoji="0" lang="en-US" sz="1000" b="1" i="0" u="none" strike="noStrike" kern="0" cap="none" spc="0" normalizeH="0" baseline="0" noProof="0" dirty="0" smtClean="0">
                <a:ln>
                  <a:noFill/>
                </a:ln>
                <a:solidFill>
                  <a:srgbClr val="2CAAE1"/>
                </a:solidFill>
                <a:effectLst/>
                <a:uLnTx/>
                <a:uFillTx/>
                <a:latin typeface="Arial" panose="020B0604020202020204" pitchFamily="34" charset="0"/>
                <a:ea typeface="+mn-ea"/>
                <a:cs typeface="Arial" panose="020B0604020202020204" pitchFamily="34" charset="0"/>
              </a:rPr>
              <a:t>Digital map with status information on inland waterways in Northern Germany</a:t>
            </a:r>
          </a:p>
          <a:p>
            <a:pPr marL="285750" marR="0" lvl="0" indent="-285750" algn="l" defTabSz="914400" rtl="0" eaLnBrk="1" fontAlgn="base" latinLnBrk="0" hangingPunct="1">
              <a:lnSpc>
                <a:spcPct val="100000"/>
              </a:lnSpc>
              <a:spcBef>
                <a:spcPts val="0"/>
              </a:spcBef>
              <a:spcAft>
                <a:spcPct val="0"/>
              </a:spcAft>
              <a:buClrTx/>
              <a:buSzTx/>
              <a:buFont typeface="Courier New" panose="02070309020205020404" pitchFamily="49" charset="0"/>
              <a:buChar char="o"/>
              <a:tabLst/>
              <a:defRPr/>
            </a:pPr>
            <a:r>
              <a:rPr kumimoji="0" lang="en-GB" sz="1000" b="0" i="0" u="none" strike="noStrike" kern="0" cap="none" spc="0" normalizeH="0" baseline="0" dirty="0" smtClean="0">
                <a:ln>
                  <a:noFill/>
                </a:ln>
                <a:solidFill>
                  <a:srgbClr val="00507F"/>
                </a:solidFill>
                <a:effectLst/>
                <a:uLnTx/>
                <a:uFillTx/>
                <a:latin typeface="Arial" panose="020B0604020202020204" pitchFamily="34" charset="0"/>
                <a:ea typeface="+mn-ea"/>
                <a:cs typeface="Arial" panose="020B0604020202020204" pitchFamily="34" charset="0"/>
              </a:rPr>
              <a:t>Focus: Northern German Waterways</a:t>
            </a:r>
            <a:br>
              <a:rPr kumimoji="0" lang="en-GB" sz="1000" b="0" i="0" u="none" strike="noStrike" kern="0" cap="none" spc="0" normalizeH="0" baseline="0" dirty="0" smtClean="0">
                <a:ln>
                  <a:noFill/>
                </a:ln>
                <a:solidFill>
                  <a:srgbClr val="00507F"/>
                </a:solidFill>
                <a:effectLst/>
                <a:uLnTx/>
                <a:uFillTx/>
                <a:latin typeface="Arial" panose="020B0604020202020204" pitchFamily="34" charset="0"/>
                <a:ea typeface="+mn-ea"/>
                <a:cs typeface="Arial" panose="020B0604020202020204" pitchFamily="34" charset="0"/>
              </a:rPr>
            </a:br>
            <a:r>
              <a:rPr kumimoji="0" lang="en-GB" sz="1000" b="0" i="1" u="none" strike="noStrike" kern="0" cap="none" spc="0" normalizeH="0" baseline="0" dirty="0" smtClean="0">
                <a:ln>
                  <a:noFill/>
                </a:ln>
                <a:solidFill>
                  <a:srgbClr val="00507F"/>
                </a:solidFill>
                <a:effectLst/>
                <a:uLnTx/>
                <a:uFillTx/>
                <a:latin typeface="Arial" panose="020B0604020202020204" pitchFamily="34" charset="0"/>
                <a:ea typeface="+mn-ea"/>
                <a:cs typeface="Arial" panose="020B0604020202020204" pitchFamily="34" charset="0"/>
              </a:rPr>
              <a:t>(e.g. </a:t>
            </a:r>
            <a:r>
              <a:rPr kumimoji="0" lang="en-GB" sz="1000" b="0" i="1" u="none" strike="noStrike" kern="0" cap="none" spc="0" normalizeH="0" baseline="0" dirty="0" err="1" smtClean="0">
                <a:ln>
                  <a:noFill/>
                </a:ln>
                <a:solidFill>
                  <a:srgbClr val="00507F"/>
                </a:solidFill>
                <a:effectLst/>
                <a:uLnTx/>
                <a:uFillTx/>
                <a:latin typeface="Arial" panose="020B0604020202020204" pitchFamily="34" charset="0"/>
                <a:ea typeface="+mn-ea"/>
                <a:cs typeface="Arial" panose="020B0604020202020204" pitchFamily="34" charset="0"/>
              </a:rPr>
              <a:t>Mittelelandkanal</a:t>
            </a:r>
            <a:r>
              <a:rPr kumimoji="0" lang="en-GB" sz="1000" b="0" i="1" u="none" strike="noStrike" kern="0" cap="none" spc="0" normalizeH="0" baseline="0" dirty="0" smtClean="0">
                <a:ln>
                  <a:noFill/>
                </a:ln>
                <a:solidFill>
                  <a:srgbClr val="00507F"/>
                </a:solidFill>
                <a:effectLst/>
                <a:uLnTx/>
                <a:uFillTx/>
                <a:latin typeface="Arial" panose="020B0604020202020204" pitchFamily="34" charset="0"/>
                <a:ea typeface="+mn-ea"/>
                <a:cs typeface="Arial" panose="020B0604020202020204" pitchFamily="34" charset="0"/>
              </a:rPr>
              <a:t>, Elbe-Lateral Canal, River Elbe and Weser, Berliner </a:t>
            </a:r>
            <a:r>
              <a:rPr kumimoji="0" lang="en-GB" sz="1000" b="0" i="1" u="none" strike="noStrike" kern="0" cap="none" spc="0" normalizeH="0" baseline="0" dirty="0" err="1" smtClean="0">
                <a:ln>
                  <a:noFill/>
                </a:ln>
                <a:solidFill>
                  <a:srgbClr val="00507F"/>
                </a:solidFill>
                <a:effectLst/>
                <a:uLnTx/>
                <a:uFillTx/>
                <a:latin typeface="Arial" panose="020B0604020202020204" pitchFamily="34" charset="0"/>
                <a:ea typeface="+mn-ea"/>
                <a:cs typeface="Arial" panose="020B0604020202020204" pitchFamily="34" charset="0"/>
              </a:rPr>
              <a:t>Kanalgebiet</a:t>
            </a:r>
            <a:r>
              <a:rPr kumimoji="0" lang="en-GB" sz="1000" b="0" i="1" u="none" strike="noStrike" kern="0" cap="none" spc="0" normalizeH="0" baseline="0" dirty="0" smtClean="0">
                <a:ln>
                  <a:noFill/>
                </a:ln>
                <a:solidFill>
                  <a:srgbClr val="00507F"/>
                </a:solidFill>
                <a:effectLst/>
                <a:uLnTx/>
                <a:uFillTx/>
                <a:latin typeface="Arial" panose="020B0604020202020204" pitchFamily="34" charset="0"/>
                <a:ea typeface="+mn-ea"/>
                <a:cs typeface="Arial" panose="020B0604020202020204" pitchFamily="34" charset="0"/>
              </a:rPr>
              <a:t>)</a:t>
            </a:r>
          </a:p>
          <a:p>
            <a:pPr marL="285750" marR="0" lvl="0" indent="-285750" algn="l" defTabSz="914400" rtl="0" eaLnBrk="1" fontAlgn="base" latinLnBrk="0" hangingPunct="1">
              <a:lnSpc>
                <a:spcPct val="150000"/>
              </a:lnSpc>
              <a:spcBef>
                <a:spcPts val="0"/>
              </a:spcBef>
              <a:spcAft>
                <a:spcPct val="0"/>
              </a:spcAft>
              <a:buClrTx/>
              <a:buSzTx/>
              <a:buFont typeface="Courier New" panose="02070309020205020404" pitchFamily="49" charset="0"/>
              <a:buChar char="o"/>
              <a:tabLst/>
              <a:defRPr/>
            </a:pPr>
            <a:r>
              <a:rPr kumimoji="0" lang="en-GB" sz="1000" b="0" i="0" u="none" strike="noStrike" kern="0" cap="none" spc="0" normalizeH="0" baseline="0" dirty="0" smtClean="0">
                <a:ln>
                  <a:noFill/>
                </a:ln>
                <a:solidFill>
                  <a:srgbClr val="00507F"/>
                </a:solidFill>
                <a:effectLst/>
                <a:uLnTx/>
                <a:uFillTx/>
                <a:latin typeface="Arial" panose="020B0604020202020204" pitchFamily="34" charset="0"/>
                <a:ea typeface="+mn-ea"/>
                <a:cs typeface="Arial" panose="020B0604020202020204" pitchFamily="34" charset="0"/>
              </a:rPr>
              <a:t>Information for shippers</a:t>
            </a:r>
          </a:p>
          <a:p>
            <a:pPr marL="285750" marR="0" lvl="0" indent="-285750" algn="l" defTabSz="914400" rtl="0" eaLnBrk="1" fontAlgn="base" latinLnBrk="0" hangingPunct="1">
              <a:lnSpc>
                <a:spcPct val="150000"/>
              </a:lnSpc>
              <a:spcBef>
                <a:spcPts val="0"/>
              </a:spcBef>
              <a:spcAft>
                <a:spcPct val="0"/>
              </a:spcAft>
              <a:buClrTx/>
              <a:buSzTx/>
              <a:buFont typeface="Courier New" panose="02070309020205020404" pitchFamily="49" charset="0"/>
              <a:buChar char="o"/>
              <a:tabLst/>
              <a:defRPr/>
            </a:pPr>
            <a:r>
              <a:rPr kumimoji="0" lang="en-GB" sz="1000" b="0" i="0" u="none" strike="noStrike" kern="0" cap="none" spc="0" normalizeH="0" baseline="0" dirty="0" smtClean="0">
                <a:ln>
                  <a:noFill/>
                </a:ln>
                <a:solidFill>
                  <a:srgbClr val="00507F"/>
                </a:solidFill>
                <a:effectLst/>
                <a:uLnTx/>
                <a:uFillTx/>
                <a:latin typeface="Arial" panose="020B0604020202020204" pitchFamily="34" charset="0"/>
                <a:ea typeface="+mn-ea"/>
                <a:cs typeface="Arial" panose="020B0604020202020204" pitchFamily="34" charset="0"/>
              </a:rPr>
              <a:t>Operating hours</a:t>
            </a:r>
          </a:p>
          <a:p>
            <a:pPr marL="285750" marR="0" lvl="0" indent="-285750" algn="l" defTabSz="914400" rtl="0" eaLnBrk="1" fontAlgn="base" latinLnBrk="0" hangingPunct="1">
              <a:lnSpc>
                <a:spcPct val="150000"/>
              </a:lnSpc>
              <a:spcBef>
                <a:spcPts val="0"/>
              </a:spcBef>
              <a:spcAft>
                <a:spcPct val="0"/>
              </a:spcAft>
              <a:buClrTx/>
              <a:buSzTx/>
              <a:buFont typeface="Courier New" panose="02070309020205020404" pitchFamily="49" charset="0"/>
              <a:buChar char="o"/>
              <a:tabLst/>
              <a:defRPr/>
            </a:pPr>
            <a:r>
              <a:rPr kumimoji="0" lang="en-GB" sz="1000" b="0" i="0" u="none" strike="noStrike" kern="0" cap="none" spc="0" normalizeH="0" baseline="0" dirty="0" smtClean="0">
                <a:ln>
                  <a:noFill/>
                </a:ln>
                <a:solidFill>
                  <a:srgbClr val="00507F"/>
                </a:solidFill>
                <a:effectLst/>
                <a:uLnTx/>
                <a:uFillTx/>
                <a:latin typeface="Arial" panose="020B0604020202020204" pitchFamily="34" charset="0"/>
                <a:ea typeface="+mn-ea"/>
                <a:cs typeface="Arial" panose="020B0604020202020204" pitchFamily="34" charset="0"/>
              </a:rPr>
              <a:t>Ship positions and traffic density information</a:t>
            </a:r>
          </a:p>
          <a:p>
            <a:pPr marL="285750" marR="0" lvl="0" indent="-285750" algn="l" defTabSz="914400" rtl="0" eaLnBrk="1" fontAlgn="base" latinLnBrk="0" hangingPunct="1">
              <a:lnSpc>
                <a:spcPct val="150000"/>
              </a:lnSpc>
              <a:spcBef>
                <a:spcPts val="0"/>
              </a:spcBef>
              <a:spcAft>
                <a:spcPct val="0"/>
              </a:spcAft>
              <a:buClrTx/>
              <a:buSzTx/>
              <a:buFont typeface="Courier New" panose="02070309020205020404" pitchFamily="49" charset="0"/>
              <a:buChar char="o"/>
              <a:tabLst/>
              <a:defRPr/>
            </a:pPr>
            <a:r>
              <a:rPr kumimoji="0" lang="en-GB" sz="1000" b="0" i="1" u="none" strike="noStrike" kern="0" cap="none" spc="0" normalizeH="0" baseline="0" dirty="0" smtClean="0">
                <a:ln>
                  <a:noFill/>
                </a:ln>
                <a:solidFill>
                  <a:srgbClr val="00507F"/>
                </a:solidFill>
                <a:effectLst/>
                <a:uLnTx/>
                <a:uFillTx/>
                <a:latin typeface="Arial" panose="020B0604020202020204" pitchFamily="34" charset="0"/>
                <a:ea typeface="+mn-ea"/>
                <a:cs typeface="Arial" panose="020B0604020202020204" pitchFamily="34" charset="0"/>
              </a:rPr>
              <a:t>…additional RIS services possible.</a:t>
            </a:r>
          </a:p>
          <a:p>
            <a:pPr marL="285750" marR="0" lvl="0" indent="-285750" algn="l" defTabSz="914400" rtl="0" eaLnBrk="1" fontAlgn="base" latinLnBrk="0" hangingPunct="1">
              <a:lnSpc>
                <a:spcPct val="150000"/>
              </a:lnSpc>
              <a:spcBef>
                <a:spcPts val="0"/>
              </a:spcBef>
              <a:spcAft>
                <a:spcPct val="0"/>
              </a:spcAft>
              <a:buClrTx/>
              <a:buSzTx/>
              <a:buFont typeface="Courier New" panose="02070309020205020404" pitchFamily="49" charset="0"/>
              <a:buChar char="o"/>
              <a:tabLst/>
              <a:defRPr/>
            </a:pPr>
            <a:endParaRPr kumimoji="0" lang="en-GB" sz="1000" b="0" i="1" u="none" strike="noStrike" kern="0" cap="none" spc="0" normalizeH="0" baseline="0" dirty="0" smtClean="0">
              <a:ln>
                <a:noFill/>
              </a:ln>
              <a:solidFill>
                <a:srgbClr val="00507F"/>
              </a:solidFill>
              <a:effectLst/>
              <a:uLnTx/>
              <a:uFillTx/>
              <a:latin typeface="Arial" panose="020B0604020202020204" pitchFamily="34" charset="0"/>
              <a:ea typeface="+mn-ea"/>
              <a:cs typeface="Arial" panose="020B0604020202020204" pitchFamily="34" charset="0"/>
            </a:endParaRPr>
          </a:p>
          <a:p>
            <a:r>
              <a:rPr lang="de-DE" sz="1000" b="1" dirty="0" err="1" smtClean="0">
                <a:latin typeface="Arial" panose="020B0604020202020204" pitchFamily="34" charset="0"/>
                <a:cs typeface="Arial" panose="020B0604020202020204" pitchFamily="34" charset="0"/>
              </a:rPr>
              <a:t>Sweden</a:t>
            </a:r>
            <a:r>
              <a:rPr lang="de-DE" sz="1000" dirty="0" smtClean="0">
                <a:latin typeface="Arial" panose="020B0604020202020204" pitchFamily="34" charset="0"/>
                <a:cs typeface="Arial" panose="020B0604020202020204" pitchFamily="34" charset="0"/>
              </a:rPr>
              <a:t>:</a:t>
            </a:r>
            <a:endParaRPr lang="de-DE" sz="1000" baseline="0" dirty="0" smtClean="0">
              <a:latin typeface="Arial" panose="020B0604020202020204" pitchFamily="34" charset="0"/>
              <a:cs typeface="Arial" panose="020B0604020202020204" pitchFamily="34" charset="0"/>
            </a:endParaRPr>
          </a:p>
          <a:p>
            <a:r>
              <a:rPr lang="de-DE" sz="1000" baseline="0" dirty="0" smtClean="0">
                <a:latin typeface="Arial" panose="020B0604020202020204" pitchFamily="34" charset="0"/>
                <a:cs typeface="Arial" panose="020B0604020202020204" pitchFamily="34" charset="0"/>
              </a:rPr>
              <a:t>o Pilot I =	</a:t>
            </a:r>
            <a:r>
              <a:rPr lang="de-DE" sz="1000" b="1" baseline="0" dirty="0" smtClean="0">
                <a:latin typeface="Arial" panose="020B0604020202020204" pitchFamily="34" charset="0"/>
                <a:cs typeface="Arial" panose="020B0604020202020204" pitchFamily="34" charset="0"/>
              </a:rPr>
              <a:t>Study on </a:t>
            </a:r>
            <a:r>
              <a:rPr lang="en-GB" sz="1000" b="1" baseline="0" noProof="0" dirty="0" smtClean="0">
                <a:latin typeface="Arial" panose="020B0604020202020204" pitchFamily="34" charset="0"/>
                <a:cs typeface="Arial" panose="020B0604020202020204" pitchFamily="34" charset="0"/>
              </a:rPr>
              <a:t>ship transferability assessment</a:t>
            </a:r>
          </a:p>
          <a:p>
            <a:r>
              <a:rPr lang="de-DE" sz="1000" baseline="0" dirty="0" smtClean="0">
                <a:latin typeface="Arial" panose="020B0604020202020204" pitchFamily="34" charset="0"/>
                <a:cs typeface="Arial" panose="020B0604020202020204" pitchFamily="34" charset="0"/>
              </a:rPr>
              <a:t>	</a:t>
            </a:r>
            <a:r>
              <a:rPr lang="en-GB" sz="1000" kern="1200" dirty="0" smtClean="0">
                <a:solidFill>
                  <a:schemeClr val="tx1"/>
                </a:solidFill>
                <a:effectLst/>
                <a:latin typeface="Arial" panose="020B0604020202020204" pitchFamily="34" charset="0"/>
                <a:ea typeface="+mn-ea"/>
                <a:cs typeface="Arial" panose="020B0604020202020204" pitchFamily="34" charset="0"/>
              </a:rPr>
              <a:t>The study will be conducted by the Swedish newly started IWW-specialized, shipping company AWT AB, in cooperation with European actors in:</a:t>
            </a:r>
            <a:endParaRPr lang="de-DE" sz="1000" kern="1200" dirty="0" smtClean="0">
              <a:solidFill>
                <a:schemeClr val="tx1"/>
              </a:solidFill>
              <a:effectLst/>
              <a:latin typeface="Arial" panose="020B0604020202020204" pitchFamily="34" charset="0"/>
              <a:ea typeface="+mn-ea"/>
              <a:cs typeface="Arial" panose="020B0604020202020204" pitchFamily="34" charset="0"/>
            </a:endParaRPr>
          </a:p>
          <a:p>
            <a:pPr lvl="0"/>
            <a:r>
              <a:rPr lang="en-GB" sz="1000" kern="1200" dirty="0" smtClean="0">
                <a:solidFill>
                  <a:schemeClr val="tx1"/>
                </a:solidFill>
                <a:effectLst/>
                <a:latin typeface="Arial" panose="020B0604020202020204" pitchFamily="34" charset="0"/>
                <a:ea typeface="+mn-ea"/>
                <a:cs typeface="Arial" panose="020B0604020202020204" pitchFamily="34" charset="0"/>
              </a:rPr>
              <a:t>	Ship construction, Inland waterway barging, Classification societies, Other shipping companies, Ship equipment suppliers</a:t>
            </a:r>
            <a:endParaRPr lang="de-DE" sz="1000" kern="1200" dirty="0" smtClean="0">
              <a:solidFill>
                <a:schemeClr val="tx1"/>
              </a:solidFill>
              <a:effectLst/>
              <a:latin typeface="Arial" panose="020B0604020202020204" pitchFamily="34" charset="0"/>
              <a:ea typeface="+mn-ea"/>
              <a:cs typeface="Arial" panose="020B0604020202020204" pitchFamily="34" charset="0"/>
            </a:endParaRPr>
          </a:p>
          <a:p>
            <a:r>
              <a:rPr lang="en-GB" sz="1000" kern="1200" dirty="0" smtClean="0">
                <a:solidFill>
                  <a:schemeClr val="tx1"/>
                </a:solidFill>
                <a:effectLst/>
                <a:latin typeface="Arial" panose="020B0604020202020204" pitchFamily="34" charset="0"/>
                <a:ea typeface="+mn-ea"/>
                <a:cs typeface="Arial" panose="020B0604020202020204" pitchFamily="34" charset="0"/>
              </a:rPr>
              <a:t>	</a:t>
            </a:r>
            <a:r>
              <a:rPr lang="en-GB" sz="1000" kern="1200" dirty="0" smtClean="0">
                <a:solidFill>
                  <a:schemeClr val="tx1"/>
                </a:solidFill>
                <a:effectLst/>
                <a:latin typeface="Arial" panose="020B0604020202020204" pitchFamily="34" charset="0"/>
                <a:ea typeface="+mn-ea"/>
                <a:cs typeface="Arial" panose="020B0604020202020204" pitchFamily="34" charset="0"/>
                <a:sym typeface="Wingdings" panose="05000000000000000000" pitchFamily="2" charset="2"/>
              </a:rPr>
              <a:t> </a:t>
            </a:r>
            <a:r>
              <a:rPr lang="en-GB" sz="1000" kern="1200" dirty="0" smtClean="0">
                <a:solidFill>
                  <a:schemeClr val="tx1"/>
                </a:solidFill>
                <a:effectLst/>
                <a:latin typeface="Arial" panose="020B0604020202020204" pitchFamily="34" charset="0"/>
                <a:ea typeface="+mn-ea"/>
                <a:cs typeface="Arial" panose="020B0604020202020204" pitchFamily="34" charset="0"/>
              </a:rPr>
              <a:t>The study will identify 1-3 vessels suitable for Swedish purposes, and use these as use-cases for the study</a:t>
            </a:r>
            <a:endParaRPr lang="de-DE" sz="1000" baseline="0" dirty="0" smtClean="0">
              <a:latin typeface="Arial" panose="020B0604020202020204" pitchFamily="34" charset="0"/>
              <a:cs typeface="Arial" panose="020B0604020202020204" pitchFamily="34"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sz="1000" baseline="0" dirty="0" smtClean="0">
                <a:latin typeface="Arial" panose="020B0604020202020204" pitchFamily="34" charset="0"/>
                <a:cs typeface="Arial" panose="020B0604020202020204" pitchFamily="34" charset="0"/>
              </a:rPr>
              <a:t>o Pilot II =	</a:t>
            </a:r>
            <a:r>
              <a:rPr lang="en-GB" sz="1000" b="1" kern="1200" dirty="0" smtClean="0">
                <a:solidFill>
                  <a:schemeClr val="tx1"/>
                </a:solidFill>
                <a:effectLst/>
                <a:latin typeface="Arial" panose="020B0604020202020204" pitchFamily="34" charset="0"/>
                <a:ea typeface="+mn-ea"/>
                <a:cs typeface="Arial" panose="020B0604020202020204" pitchFamily="34" charset="0"/>
              </a:rPr>
              <a:t>Distribution on inland waterways within the Stockholm &amp; lake </a:t>
            </a:r>
            <a:r>
              <a:rPr lang="en-GB" sz="1000" b="1" kern="1200" dirty="0" err="1" smtClean="0">
                <a:solidFill>
                  <a:schemeClr val="tx1"/>
                </a:solidFill>
                <a:effectLst/>
                <a:latin typeface="Arial" panose="020B0604020202020204" pitchFamily="34" charset="0"/>
                <a:ea typeface="+mn-ea"/>
                <a:cs typeface="Arial" panose="020B0604020202020204" pitchFamily="34" charset="0"/>
              </a:rPr>
              <a:t>Mälaren</a:t>
            </a:r>
            <a:r>
              <a:rPr lang="en-GB" sz="1000" b="1" kern="1200" dirty="0" smtClean="0">
                <a:solidFill>
                  <a:schemeClr val="tx1"/>
                </a:solidFill>
                <a:effectLst/>
                <a:latin typeface="Arial" panose="020B0604020202020204" pitchFamily="34" charset="0"/>
                <a:ea typeface="+mn-ea"/>
                <a:cs typeface="Arial" panose="020B0604020202020204" pitchFamily="34" charset="0"/>
              </a:rPr>
              <a:t> region</a:t>
            </a:r>
            <a:endParaRPr lang="de-DE" sz="1000" b="1" kern="1200" dirty="0" smtClean="0">
              <a:solidFill>
                <a:schemeClr val="tx1"/>
              </a:solidFill>
              <a:effectLst/>
              <a:latin typeface="Arial" panose="020B0604020202020204" pitchFamily="34" charset="0"/>
              <a:ea typeface="+mn-ea"/>
              <a:cs typeface="Arial" panose="020B0604020202020204" pitchFamily="34" charset="0"/>
            </a:endParaRPr>
          </a:p>
          <a:p>
            <a:r>
              <a:rPr lang="de-DE" sz="1000" baseline="0" dirty="0" smtClean="0">
                <a:latin typeface="Arial" panose="020B0604020202020204" pitchFamily="34" charset="0"/>
                <a:cs typeface="Arial" panose="020B0604020202020204" pitchFamily="34" charset="0"/>
              </a:rPr>
              <a:t>	</a:t>
            </a:r>
            <a:r>
              <a:rPr lang="en-GB" sz="1000" kern="1200" dirty="0" smtClean="0">
                <a:solidFill>
                  <a:schemeClr val="tx1"/>
                </a:solidFill>
                <a:effectLst/>
                <a:latin typeface="Arial" panose="020B0604020202020204" pitchFamily="34" charset="0"/>
                <a:ea typeface="+mn-ea"/>
                <a:cs typeface="Arial" panose="020B0604020202020204" pitchFamily="34" charset="0"/>
              </a:rPr>
              <a:t>The pilot</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000" kern="1200" dirty="0" smtClean="0">
                <a:solidFill>
                  <a:schemeClr val="tx1"/>
                </a:solidFill>
                <a:effectLst/>
                <a:latin typeface="Arial" panose="020B0604020202020204" pitchFamily="34" charset="0"/>
                <a:ea typeface="+mn-ea"/>
                <a:cs typeface="Arial" panose="020B0604020202020204" pitchFamily="34" charset="0"/>
              </a:rPr>
              <a:t>aims to investigate whether it is possible to shift the distribution of liquid fuels, construction and recycling products from the today on road </a:t>
            </a:r>
            <a:r>
              <a:rPr lang="en-GB" sz="1000" kern="1200" dirty="0" err="1" smtClean="0">
                <a:solidFill>
                  <a:schemeClr val="tx1"/>
                </a:solidFill>
                <a:effectLst/>
                <a:latin typeface="Arial" panose="020B0604020202020204" pitchFamily="34" charset="0"/>
                <a:ea typeface="+mn-ea"/>
                <a:cs typeface="Arial" panose="020B0604020202020204" pitchFamily="34" charset="0"/>
              </a:rPr>
              <a:t>tansportation</a:t>
            </a:r>
            <a:r>
              <a:rPr lang="en-GB" sz="1000" kern="1200" dirty="0" smtClean="0">
                <a:solidFill>
                  <a:schemeClr val="tx1"/>
                </a:solidFill>
                <a:effectLst/>
                <a:latin typeface="Arial" panose="020B0604020202020204" pitchFamily="34" charset="0"/>
                <a:ea typeface="+mn-ea"/>
                <a:cs typeface="Arial" panose="020B0604020202020204" pitchFamily="34" charset="0"/>
              </a:rPr>
              <a:t> to a sea-</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000" kern="1200" dirty="0" smtClean="0">
                <a:solidFill>
                  <a:schemeClr val="tx1"/>
                </a:solidFill>
                <a:effectLst/>
                <a:latin typeface="Arial" panose="020B0604020202020204" pitchFamily="34" charset="0"/>
                <a:ea typeface="+mn-ea"/>
                <a:cs typeface="Arial" panose="020B0604020202020204" pitchFamily="34" charset="0"/>
              </a:rPr>
              <a:t>based logistics 	solution on the inland waterways of Lake </a:t>
            </a:r>
            <a:r>
              <a:rPr lang="en-GB" sz="1000" kern="1200" dirty="0" err="1" smtClean="0">
                <a:solidFill>
                  <a:schemeClr val="tx1"/>
                </a:solidFill>
                <a:effectLst/>
                <a:latin typeface="Arial" panose="020B0604020202020204" pitchFamily="34" charset="0"/>
                <a:ea typeface="+mn-ea"/>
                <a:cs typeface="Arial" panose="020B0604020202020204" pitchFamily="34" charset="0"/>
              </a:rPr>
              <a:t>Mälaren</a:t>
            </a:r>
            <a:r>
              <a:rPr lang="en-GB" sz="1000" kern="1200" dirty="0" smtClean="0">
                <a:solidFill>
                  <a:schemeClr val="tx1"/>
                </a:solidFill>
                <a:effectLst/>
                <a:latin typeface="Arial" panose="020B0604020202020204" pitchFamily="34" charset="0"/>
                <a:ea typeface="+mn-ea"/>
                <a:cs typeface="Arial" panose="020B0604020202020204" pitchFamily="34" charset="0"/>
              </a:rPr>
              <a:t>. </a:t>
            </a:r>
          </a:p>
          <a:p>
            <a:r>
              <a:rPr lang="en-GB" sz="1000" kern="1200" dirty="0" smtClean="0">
                <a:solidFill>
                  <a:schemeClr val="tx1"/>
                </a:solidFill>
                <a:effectLst/>
                <a:latin typeface="Arial" panose="020B0604020202020204" pitchFamily="34" charset="0"/>
                <a:ea typeface="+mn-ea"/>
                <a:cs typeface="Arial" panose="020B0604020202020204" pitchFamily="34" charset="0"/>
              </a:rPr>
              <a:t>	The pilots main goal is to build a commercial and sustainable distribution model that enables a demonstration of  IWW-distribution on Lake </a:t>
            </a:r>
            <a:r>
              <a:rPr lang="en-GB" sz="1000" kern="1200" dirty="0" err="1" smtClean="0">
                <a:solidFill>
                  <a:schemeClr val="tx1"/>
                </a:solidFill>
                <a:effectLst/>
                <a:latin typeface="Arial" panose="020B0604020202020204" pitchFamily="34" charset="0"/>
                <a:ea typeface="+mn-ea"/>
                <a:cs typeface="Arial" panose="020B0604020202020204" pitchFamily="34" charset="0"/>
              </a:rPr>
              <a:t>Mälaren</a:t>
            </a:r>
            <a:r>
              <a:rPr lang="en-GB" sz="1000" kern="1200" dirty="0" smtClean="0">
                <a:solidFill>
                  <a:schemeClr val="tx1"/>
                </a:solidFill>
                <a:effectLst/>
                <a:latin typeface="Arial" panose="020B0604020202020204" pitchFamily="34" charset="0"/>
                <a:ea typeface="+mn-ea"/>
                <a:cs typeface="Arial" panose="020B0604020202020204" pitchFamily="34" charset="0"/>
              </a:rPr>
              <a:t>.</a:t>
            </a:r>
            <a:endParaRPr lang="de-DE" sz="1000" baseline="0" dirty="0" smtClean="0">
              <a:latin typeface="Arial" panose="020B0604020202020204" pitchFamily="34" charset="0"/>
              <a:cs typeface="Arial" panose="020B0604020202020204" pitchFamily="34" charset="0"/>
            </a:endParaRPr>
          </a:p>
          <a:p>
            <a:endParaRPr lang="de-DE" sz="1000" dirty="0" smtClean="0">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GB" sz="1000" b="1" kern="1200" dirty="0" smtClean="0">
                <a:solidFill>
                  <a:schemeClr val="tx1"/>
                </a:solidFill>
                <a:effectLst/>
                <a:latin typeface="Arial" panose="020B0604020202020204" pitchFamily="34" charset="0"/>
                <a:ea typeface="+mn-ea"/>
                <a:cs typeface="Arial" panose="020B0604020202020204" pitchFamily="34" charset="0"/>
              </a:rPr>
              <a:t>Finland</a:t>
            </a:r>
            <a:r>
              <a:rPr lang="en-GB" sz="1000" b="1" kern="1200" baseline="0" dirty="0" smtClean="0">
                <a:solidFill>
                  <a:schemeClr val="tx1"/>
                </a:solidFill>
                <a:effectLst/>
                <a:latin typeface="Arial" panose="020B0604020202020204" pitchFamily="34" charset="0"/>
                <a:ea typeface="+mn-ea"/>
                <a:cs typeface="Arial" panose="020B0604020202020204" pitchFamily="34" charset="0"/>
              </a:rPr>
              <a:t>: </a:t>
            </a:r>
            <a:r>
              <a:rPr kumimoji="0" lang="en-US" sz="1000" b="1" i="0" u="none" strike="noStrike" kern="0" cap="none" spc="0" normalizeH="0" baseline="0" noProof="0" dirty="0" smtClean="0">
                <a:ln>
                  <a:noFill/>
                </a:ln>
                <a:solidFill>
                  <a:srgbClr val="2CAAE1"/>
                </a:solidFill>
                <a:effectLst/>
                <a:uLnTx/>
                <a:uFillTx/>
                <a:latin typeface="Arial"/>
                <a:ea typeface="+mn-ea"/>
                <a:cs typeface="+mn-cs"/>
              </a:rPr>
              <a:t>Information system for transport optimization of timber products via inland waterways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000" b="1" kern="1200" baseline="0" dirty="0" smtClean="0">
              <a:solidFill>
                <a:schemeClr val="tx1"/>
              </a:solidFill>
              <a:effectLst/>
              <a:latin typeface="Arial" panose="020B0604020202020204" pitchFamily="34" charset="0"/>
              <a:ea typeface="+mn-ea"/>
              <a:cs typeface="Arial" panose="020B0604020202020204" pitchFamily="34" charset="0"/>
            </a:endParaRPr>
          </a:p>
          <a:p>
            <a:r>
              <a:rPr lang="en-GB" sz="1000" kern="1200" dirty="0" smtClean="0">
                <a:solidFill>
                  <a:schemeClr val="tx1"/>
                </a:solidFill>
                <a:effectLst/>
                <a:latin typeface="Arial" panose="020B0604020202020204" pitchFamily="34" charset="0"/>
                <a:ea typeface="+mn-ea"/>
                <a:cs typeface="Arial" panose="020B0604020202020204" pitchFamily="34" charset="0"/>
              </a:rPr>
              <a:t>Navigation in Saimaa area is very challenging due to changes in water level (flooding seasons, drought seasons, length of ice season) in very narrow routes that are in highly environmentally valuable waterways.</a:t>
            </a:r>
            <a:endParaRPr lang="en-GB" sz="1000" b="1" kern="1200" dirty="0" smtClean="0">
              <a:solidFill>
                <a:schemeClr val="tx1"/>
              </a:solidFill>
              <a:effectLst/>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000" b="0" kern="1200" dirty="0" smtClean="0">
                <a:solidFill>
                  <a:schemeClr val="tx1"/>
                </a:solidFill>
                <a:effectLst/>
                <a:latin typeface="Arial" panose="020B0604020202020204" pitchFamily="34" charset="0"/>
                <a:ea typeface="+mn-ea"/>
                <a:cs typeface="Arial" panose="020B0604020202020204" pitchFamily="34" charset="0"/>
              </a:rPr>
              <a:t>Possible solutions:</a:t>
            </a:r>
            <a:r>
              <a:rPr lang="en-GB" sz="1000" b="0" kern="1200" baseline="0" dirty="0" smtClean="0">
                <a:solidFill>
                  <a:schemeClr val="tx1"/>
                </a:solidFill>
                <a:effectLst/>
                <a:latin typeface="Arial" panose="020B0604020202020204" pitchFamily="34" charset="0"/>
                <a:ea typeface="+mn-ea"/>
                <a:cs typeface="Arial" panose="020B0604020202020204" pitchFamily="34" charset="0"/>
              </a:rPr>
              <a:t> </a:t>
            </a:r>
            <a:r>
              <a:rPr lang="en-GB" sz="1000" b="1" kern="1200" dirty="0" smtClean="0">
                <a:solidFill>
                  <a:schemeClr val="tx1"/>
                </a:solidFill>
                <a:effectLst/>
                <a:latin typeface="Arial" panose="020B0604020202020204" pitchFamily="34" charset="0"/>
                <a:ea typeface="+mn-ea"/>
                <a:cs typeface="Arial" panose="020B0604020202020204" pitchFamily="34" charset="0"/>
              </a:rPr>
              <a:t>Smart navigation system of Saimaa. </a:t>
            </a:r>
            <a:r>
              <a:rPr lang="en-GB" sz="1000" kern="1200" dirty="0" smtClean="0">
                <a:solidFill>
                  <a:schemeClr val="tx1"/>
                </a:solidFill>
                <a:effectLst/>
                <a:latin typeface="Arial" panose="020B0604020202020204" pitchFamily="34" charset="0"/>
                <a:ea typeface="+mn-ea"/>
                <a:cs typeface="Arial" panose="020B0604020202020204" pitchFamily="34" charset="0"/>
              </a:rPr>
              <a:t>Smart  buoy system / Sensor systems for environment data</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&amp;</a:t>
            </a:r>
            <a:r>
              <a:rPr lang="en-GB" sz="1000" kern="1200" dirty="0" smtClean="0">
                <a:solidFill>
                  <a:schemeClr val="tx1"/>
                </a:solidFill>
                <a:effectLst/>
                <a:latin typeface="Arial" panose="020B0604020202020204" pitchFamily="34" charset="0"/>
                <a:ea typeface="+mn-ea"/>
                <a:cs typeface="Arial" panose="020B0604020202020204" pitchFamily="34" charset="0"/>
              </a:rPr>
              <a:t> transport data /Analysing tools for big data collected, Digitalisation – ICT</a:t>
            </a:r>
            <a:r>
              <a:rPr lang="en-GB" sz="1000" kern="1200" baseline="0" dirty="0" smtClean="0">
                <a:solidFill>
                  <a:schemeClr val="tx1"/>
                </a:solidFill>
                <a:effectLst/>
                <a:latin typeface="Arial" panose="020B0604020202020204" pitchFamily="34" charset="0"/>
                <a:ea typeface="+mn-ea"/>
                <a:cs typeface="Arial" panose="020B0604020202020204" pitchFamily="34" charset="0"/>
              </a:rPr>
              <a:t> </a:t>
            </a:r>
            <a:r>
              <a:rPr lang="en-GB" sz="1000" kern="1200" dirty="0" smtClean="0">
                <a:solidFill>
                  <a:schemeClr val="tx1"/>
                </a:solidFill>
                <a:effectLst/>
                <a:latin typeface="Arial" panose="020B0604020202020204" pitchFamily="34" charset="0"/>
                <a:ea typeface="+mn-ea"/>
                <a:cs typeface="Arial" panose="020B0604020202020204" pitchFamily="34" charset="0"/>
              </a:rPr>
              <a:t>solutions</a:t>
            </a:r>
            <a:endParaRPr lang="de-DE" sz="1000" dirty="0" smtClean="0">
              <a:latin typeface="Arial" panose="020B0604020202020204" pitchFamily="34" charset="0"/>
              <a:cs typeface="Arial" panose="020B0604020202020204" pitchFamily="34" charset="0"/>
            </a:endParaRPr>
          </a:p>
          <a:p>
            <a:endParaRPr lang="de-DE" dirty="0" smtClean="0"/>
          </a:p>
        </p:txBody>
      </p:sp>
      <p:sp>
        <p:nvSpPr>
          <p:cNvPr id="4" name="Foliennummernplatzhalter 3"/>
          <p:cNvSpPr>
            <a:spLocks noGrp="1"/>
          </p:cNvSpPr>
          <p:nvPr>
            <p:ph type="sldNum" sz="quarter" idx="10"/>
          </p:nvPr>
        </p:nvSpPr>
        <p:spPr/>
        <p:txBody>
          <a:bodyPr/>
          <a:lstStyle/>
          <a:p>
            <a:fld id="{CFED9978-FAC8-4A75-91ED-8A62DF927ED4}" type="slidenum">
              <a:rPr lang="de-DE" smtClean="0"/>
              <a:t>11</a:t>
            </a:fld>
            <a:endParaRPr lang="de-DE"/>
          </a:p>
        </p:txBody>
      </p:sp>
    </p:spTree>
    <p:extLst>
      <p:ext uri="{BB962C8B-B14F-4D97-AF65-F5344CB8AC3E}">
        <p14:creationId xmlns:p14="http://schemas.microsoft.com/office/powerpoint/2010/main" val="1040916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1" dirty="0" smtClean="0">
                <a:latin typeface="Arial" panose="020B0604020202020204" pitchFamily="34" charset="0"/>
                <a:cs typeface="Arial" panose="020B0604020202020204" pitchFamily="34" charset="0"/>
              </a:rPr>
              <a:t>A promotional container barges cruise from </a:t>
            </a:r>
            <a:r>
              <a:rPr lang="en-US" sz="1200" b="1" dirty="0" err="1" smtClean="0">
                <a:latin typeface="Arial" panose="020B0604020202020204" pitchFamily="34" charset="0"/>
                <a:cs typeface="Arial" panose="020B0604020202020204" pitchFamily="34" charset="0"/>
              </a:rPr>
              <a:t>Gdańsk</a:t>
            </a:r>
            <a:r>
              <a:rPr lang="en-US" sz="1200" b="1" dirty="0" smtClean="0">
                <a:latin typeface="Arial" panose="020B0604020202020204" pitchFamily="34" charset="0"/>
                <a:cs typeface="Arial" panose="020B0604020202020204" pitchFamily="34" charset="0"/>
              </a:rPr>
              <a:t> to Warszawa</a:t>
            </a:r>
          </a:p>
          <a:p>
            <a:r>
              <a:rPr lang="en-US" sz="1200" b="0" kern="1200" dirty="0" smtClean="0">
                <a:solidFill>
                  <a:schemeClr val="tx1"/>
                </a:solidFill>
                <a:effectLst/>
                <a:latin typeface="Arial" panose="020B0604020202020204" pitchFamily="34" charset="0"/>
                <a:ea typeface="+mn-ea"/>
                <a:cs typeface="Arial" panose="020B0604020202020204" pitchFamily="34" charset="0"/>
              </a:rPr>
              <a:t>The pilot action relates to the presentation of current </a:t>
            </a:r>
            <a:r>
              <a:rPr lang="en-US" sz="1200" b="0" kern="1200" dirty="0" err="1" smtClean="0">
                <a:solidFill>
                  <a:schemeClr val="tx1"/>
                </a:solidFill>
                <a:effectLst/>
                <a:latin typeface="Arial" panose="020B0604020202020204" pitchFamily="34" charset="0"/>
                <a:ea typeface="+mn-ea"/>
                <a:cs typeface="Arial" panose="020B0604020202020204" pitchFamily="34" charset="0"/>
              </a:rPr>
              <a:t>hydrotechnical</a:t>
            </a:r>
            <a:r>
              <a:rPr lang="en-US" sz="1200" b="0" kern="1200" dirty="0" smtClean="0">
                <a:solidFill>
                  <a:schemeClr val="tx1"/>
                </a:solidFill>
                <a:effectLst/>
                <a:latin typeface="Arial" panose="020B0604020202020204" pitchFamily="34" charset="0"/>
                <a:ea typeface="+mn-ea"/>
                <a:cs typeface="Arial" panose="020B0604020202020204" pitchFamily="34" charset="0"/>
              </a:rPr>
              <a:t> conditions observed on the Vistula river and the possibility of  establishing a permanent  transport connection between Gdansk and Warszawa based on modern river cargo transshipment ports established along the route located </a:t>
            </a:r>
            <a:endParaRPr lang="de-DE" sz="1200" b="0" dirty="0" smtClean="0">
              <a:latin typeface="Arial" panose="020B0604020202020204" pitchFamily="34" charset="0"/>
              <a:cs typeface="Arial" panose="020B0604020202020204" pitchFamily="34" charset="0"/>
            </a:endParaRPr>
          </a:p>
          <a:p>
            <a:endParaRPr lang="de-DE" dirty="0" smtClean="0"/>
          </a:p>
          <a:p>
            <a:r>
              <a:rPr lang="de-DE" dirty="0" smtClean="0"/>
              <a:t>Ich würde die Graphiken sich durchaus überlappen</a:t>
            </a:r>
            <a:r>
              <a:rPr lang="de-DE" baseline="0" dirty="0" smtClean="0"/>
              <a:t> lassen und animieren (reinzoomen) – dies bezieht sich natürlich auch auf die anderen Piloten.</a:t>
            </a:r>
          </a:p>
          <a:p>
            <a:r>
              <a:rPr lang="de-DE" baseline="0" dirty="0" smtClean="0"/>
              <a:t>Dann ist auch mehr Platz für den Text.</a:t>
            </a:r>
            <a:endParaRPr lang="de-DE" dirty="0" smtClean="0"/>
          </a:p>
          <a:p>
            <a:endParaRPr lang="de-DE" dirty="0"/>
          </a:p>
        </p:txBody>
      </p:sp>
      <p:sp>
        <p:nvSpPr>
          <p:cNvPr id="4" name="Foliennummernplatzhalter 3"/>
          <p:cNvSpPr>
            <a:spLocks noGrp="1"/>
          </p:cNvSpPr>
          <p:nvPr>
            <p:ph type="sldNum" sz="quarter" idx="10"/>
          </p:nvPr>
        </p:nvSpPr>
        <p:spPr/>
        <p:txBody>
          <a:bodyPr/>
          <a:lstStyle/>
          <a:p>
            <a:fld id="{CFED9978-FAC8-4A75-91ED-8A62DF927ED4}" type="slidenum">
              <a:rPr lang="de-DE" smtClean="0"/>
              <a:t>12</a:t>
            </a:fld>
            <a:endParaRPr lang="de-DE"/>
          </a:p>
        </p:txBody>
      </p:sp>
    </p:spTree>
    <p:extLst>
      <p:ext uri="{BB962C8B-B14F-4D97-AF65-F5344CB8AC3E}">
        <p14:creationId xmlns:p14="http://schemas.microsoft.com/office/powerpoint/2010/main" val="348618646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8.jpe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jpeg"/><Relationship Id="rId4" Type="http://schemas.openxmlformats.org/officeDocument/2006/relationships/image" Target="../media/image6.png"/></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4149874"/>
            <a:ext cx="10242579" cy="723797"/>
          </a:xfrm>
          <a:prstGeom prst="rect">
            <a:avLst/>
          </a:prstGeom>
          <a:solidFill>
            <a:sysClr val="window" lastClr="FFFFFF"/>
          </a:solidFill>
        </p:spPr>
      </p:pic>
      <p:sp>
        <p:nvSpPr>
          <p:cNvPr id="14" name="Titel 13"/>
          <p:cNvSpPr>
            <a:spLocks noGrp="1"/>
          </p:cNvSpPr>
          <p:nvPr>
            <p:ph type="title" hasCustomPrompt="1"/>
          </p:nvPr>
        </p:nvSpPr>
        <p:spPr>
          <a:xfrm>
            <a:off x="321994" y="4123472"/>
            <a:ext cx="8653531" cy="648072"/>
          </a:xfrm>
          <a:prstGeom prst="rect">
            <a:avLst/>
          </a:prstGeom>
        </p:spPr>
        <p:txBody>
          <a:bodyPr anchor="ctr"/>
          <a:lstStyle>
            <a:lvl1pPr algn="l">
              <a:defRPr sz="2400">
                <a:solidFill>
                  <a:schemeClr val="bg1"/>
                </a:solidFill>
              </a:defRPr>
            </a:lvl1pPr>
          </a:lstStyle>
          <a:p>
            <a:r>
              <a:rPr lang="en-GB" noProof="0" dirty="0" smtClean="0"/>
              <a:t>Edit the headline</a:t>
            </a:r>
            <a:endParaRPr lang="de-DE" dirty="0"/>
          </a:p>
        </p:txBody>
      </p:sp>
      <p:sp>
        <p:nvSpPr>
          <p:cNvPr id="11" name="Textplatzhalter 10"/>
          <p:cNvSpPr>
            <a:spLocks noGrp="1"/>
          </p:cNvSpPr>
          <p:nvPr>
            <p:ph type="body" sz="quarter" idx="11" hasCustomPrompt="1"/>
          </p:nvPr>
        </p:nvSpPr>
        <p:spPr>
          <a:xfrm>
            <a:off x="321995" y="4873671"/>
            <a:ext cx="4327200" cy="12636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1600" baseline="0">
                <a:solidFill>
                  <a:srgbClr val="00507F"/>
                </a:solidFill>
                <a:latin typeface="Arial" panose="020B0604020202020204" pitchFamily="34" charset="0"/>
                <a:cs typeface="Arial" panose="020B0604020202020204" pitchFamily="34" charset="0"/>
              </a:defRPr>
            </a:lvl1pPr>
          </a:lstStyle>
          <a:p>
            <a:pPr lvl="0"/>
            <a:r>
              <a:rPr lang="de-DE" dirty="0" err="1" smtClean="0"/>
              <a:t>Please</a:t>
            </a:r>
            <a:r>
              <a:rPr lang="de-DE" dirty="0" smtClean="0"/>
              <a:t> </a:t>
            </a:r>
            <a:r>
              <a:rPr lang="de-DE" dirty="0" err="1" smtClean="0"/>
              <a:t>insert</a:t>
            </a:r>
            <a:r>
              <a:rPr lang="de-DE" dirty="0" smtClean="0"/>
              <a:t> </a:t>
            </a:r>
            <a:r>
              <a:rPr lang="de-DE" dirty="0" err="1" smtClean="0"/>
              <a:t>your</a:t>
            </a:r>
            <a:r>
              <a:rPr lang="de-DE" dirty="0" smtClean="0"/>
              <a:t> </a:t>
            </a:r>
            <a:r>
              <a:rPr lang="de-DE" dirty="0" err="1" smtClean="0"/>
              <a:t>name</a:t>
            </a:r>
            <a:endParaRPr lang="de-DE" dirty="0" smtClean="0"/>
          </a:p>
          <a:p>
            <a:pPr lvl="0"/>
            <a:r>
              <a:rPr lang="de-DE" dirty="0" err="1" smtClean="0"/>
              <a:t>Please</a:t>
            </a:r>
            <a:r>
              <a:rPr lang="de-DE" dirty="0" smtClean="0"/>
              <a:t> </a:t>
            </a:r>
            <a:r>
              <a:rPr lang="de-DE" dirty="0" err="1" smtClean="0"/>
              <a:t>insert</a:t>
            </a:r>
            <a:r>
              <a:rPr lang="de-DE" dirty="0" smtClean="0"/>
              <a:t> </a:t>
            </a:r>
            <a:r>
              <a:rPr lang="de-DE" dirty="0" err="1" smtClean="0"/>
              <a:t>your</a:t>
            </a:r>
            <a:r>
              <a:rPr lang="de-DE" dirty="0" smtClean="0"/>
              <a:t> </a:t>
            </a:r>
            <a:r>
              <a:rPr lang="de-DE" dirty="0" err="1" smtClean="0"/>
              <a:t>position</a:t>
            </a:r>
            <a:endParaRPr lang="de-DE" dirty="0" smtClean="0"/>
          </a:p>
          <a:p>
            <a:pPr lvl="0"/>
            <a:r>
              <a:rPr lang="de-DE" dirty="0" err="1" smtClean="0"/>
              <a:t>Please</a:t>
            </a:r>
            <a:r>
              <a:rPr lang="de-DE" dirty="0" smtClean="0"/>
              <a:t> </a:t>
            </a:r>
            <a:r>
              <a:rPr lang="de-DE" dirty="0" err="1" smtClean="0"/>
              <a:t>insert</a:t>
            </a:r>
            <a:r>
              <a:rPr lang="de-DE" dirty="0" smtClean="0"/>
              <a:t> </a:t>
            </a:r>
            <a:r>
              <a:rPr lang="de-DE" dirty="0" err="1" smtClean="0"/>
              <a:t>your</a:t>
            </a:r>
            <a:r>
              <a:rPr lang="de-DE" dirty="0" smtClean="0"/>
              <a:t> </a:t>
            </a:r>
            <a:r>
              <a:rPr lang="de-DE" dirty="0" err="1" smtClean="0"/>
              <a:t>company</a:t>
            </a:r>
            <a:endParaRPr lang="de-DE" dirty="0"/>
          </a:p>
        </p:txBody>
      </p:sp>
      <p:pic>
        <p:nvPicPr>
          <p:cNvPr id="16" name="Grafik 15"/>
          <p:cNvPicPr>
            <a:picLocks noChangeAspect="1"/>
          </p:cNvPicPr>
          <p:nvPr userDrawn="1"/>
        </p:nvPicPr>
        <p:blipFill>
          <a:blip r:embed="rId4"/>
          <a:stretch>
            <a:fillRect/>
          </a:stretch>
        </p:blipFill>
        <p:spPr>
          <a:xfrm>
            <a:off x="321995" y="250257"/>
            <a:ext cx="11525250" cy="3724221"/>
          </a:xfrm>
          <a:prstGeom prst="rect">
            <a:avLst/>
          </a:prstGeom>
        </p:spPr>
      </p:pic>
      <p:pic>
        <p:nvPicPr>
          <p:cNvPr id="6" name="Grafik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42579" y="4201789"/>
            <a:ext cx="1251163" cy="540000"/>
          </a:xfrm>
          <a:prstGeom prst="rect">
            <a:avLst/>
          </a:prstGeom>
        </p:spPr>
      </p:pic>
      <p:sp>
        <p:nvSpPr>
          <p:cNvPr id="7" name="Textfeld 3"/>
          <p:cNvSpPr txBox="1"/>
          <p:nvPr userDrawn="1"/>
        </p:nvSpPr>
        <p:spPr>
          <a:xfrm>
            <a:off x="10276880" y="3697479"/>
            <a:ext cx="1881351" cy="276999"/>
          </a:xfrm>
          <a:prstGeom prst="rect">
            <a:avLst/>
          </a:prstGeom>
          <a:noFill/>
        </p:spPr>
        <p:txBody>
          <a:bodyPr wrap="square" rtlCol="0">
            <a:spAutoFit/>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ysClr val="window" lastClr="FFFFFF">
                    <a:lumMod val="95000"/>
                  </a:sysClr>
                </a:solidFill>
                <a:effectLst/>
                <a:uLnTx/>
                <a:uFillTx/>
                <a:latin typeface="Arial"/>
                <a:ea typeface="+mn-ea"/>
                <a:cs typeface="+mn-cs"/>
              </a:rPr>
              <a:t>Copyright: S. Werner</a:t>
            </a:r>
            <a:endParaRPr kumimoji="0" lang="de-DE" sz="1200" b="0" i="0" u="none" strike="noStrike" kern="1200" cap="none" spc="0" normalizeH="0" baseline="0" noProof="0" dirty="0">
              <a:ln>
                <a:noFill/>
              </a:ln>
              <a:solidFill>
                <a:sysClr val="window" lastClr="FFFFFF">
                  <a:lumMod val="95000"/>
                </a:sysClr>
              </a:solidFill>
              <a:effectLst/>
              <a:uLnTx/>
              <a:uFillTx/>
              <a:latin typeface="Arial"/>
              <a:ea typeface="+mn-ea"/>
              <a:cs typeface="+mn-cs"/>
            </a:endParaRPr>
          </a:p>
        </p:txBody>
      </p:sp>
      <p:pic>
        <p:nvPicPr>
          <p:cNvPr id="8" name="Grafik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033056">
            <a:off x="158566" y="185496"/>
            <a:ext cx="1257475" cy="1267002"/>
          </a:xfrm>
          <a:prstGeom prst="rect">
            <a:avLst/>
          </a:prstGeom>
        </p:spPr>
      </p:pic>
    </p:spTree>
    <p:extLst>
      <p:ext uri="{BB962C8B-B14F-4D97-AF65-F5344CB8AC3E}">
        <p14:creationId xmlns:p14="http://schemas.microsoft.com/office/powerpoint/2010/main" val="22798012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Grafik 2"/>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5" name="Textplatzhalter 3"/>
          <p:cNvSpPr>
            <a:spLocks noGrp="1"/>
          </p:cNvSpPr>
          <p:nvPr>
            <p:ph type="body" sz="quarter" idx="11" hasCustomPrompt="1"/>
          </p:nvPr>
        </p:nvSpPr>
        <p:spPr>
          <a:xfrm>
            <a:off x="349201" y="1683473"/>
            <a:ext cx="7186166" cy="519696"/>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smtClean="0"/>
              <a:t>Enter 1st Agenda Item </a:t>
            </a:r>
          </a:p>
        </p:txBody>
      </p:sp>
      <p:cxnSp>
        <p:nvCxnSpPr>
          <p:cNvPr id="6" name="Gerader Verbinder 6"/>
          <p:cNvCxnSpPr/>
          <p:nvPr userDrawn="1"/>
        </p:nvCxnSpPr>
        <p:spPr>
          <a:xfrm>
            <a:off x="360867" y="2277666"/>
            <a:ext cx="7174500" cy="0"/>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 name="Gerader Verbinder 6"/>
          <p:cNvCxnSpPr/>
          <p:nvPr userDrawn="1"/>
        </p:nvCxnSpPr>
        <p:spPr>
          <a:xfrm>
            <a:off x="371717" y="3069754"/>
            <a:ext cx="7172802" cy="0"/>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sp>
        <p:nvSpPr>
          <p:cNvPr id="8" name="Textplatzhalter 3"/>
          <p:cNvSpPr>
            <a:spLocks noGrp="1"/>
          </p:cNvSpPr>
          <p:nvPr>
            <p:ph type="body" sz="quarter" idx="12" hasCustomPrompt="1"/>
          </p:nvPr>
        </p:nvSpPr>
        <p:spPr>
          <a:xfrm>
            <a:off x="360868" y="2478468"/>
            <a:ext cx="7174500" cy="519696"/>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smtClean="0"/>
              <a:t>Enter 2nd Agenda Item </a:t>
            </a:r>
          </a:p>
        </p:txBody>
      </p:sp>
      <p:cxnSp>
        <p:nvCxnSpPr>
          <p:cNvPr id="9" name="Gerader Verbinder 8"/>
          <p:cNvCxnSpPr/>
          <p:nvPr userDrawn="1"/>
        </p:nvCxnSpPr>
        <p:spPr>
          <a:xfrm>
            <a:off x="371717" y="3848523"/>
            <a:ext cx="7163650" cy="13319"/>
          </a:xfrm>
          <a:prstGeom prst="line">
            <a:avLst/>
          </a:prstGeom>
          <a:ln w="22225">
            <a:solidFill>
              <a:srgbClr val="7B7B7B"/>
            </a:solidFill>
            <a:prstDash val="dash"/>
          </a:ln>
          <a:effectLst/>
        </p:spPr>
        <p:style>
          <a:lnRef idx="2">
            <a:schemeClr val="accent1"/>
          </a:lnRef>
          <a:fillRef idx="0">
            <a:schemeClr val="accent1"/>
          </a:fillRef>
          <a:effectRef idx="1">
            <a:schemeClr val="accent1"/>
          </a:effectRef>
          <a:fontRef idx="minor">
            <a:schemeClr val="tx1"/>
          </a:fontRef>
        </p:style>
      </p:cxnSp>
      <p:sp>
        <p:nvSpPr>
          <p:cNvPr id="10" name="Textplatzhalter 3"/>
          <p:cNvSpPr>
            <a:spLocks noGrp="1"/>
          </p:cNvSpPr>
          <p:nvPr>
            <p:ph type="body" sz="quarter" idx="13" hasCustomPrompt="1"/>
          </p:nvPr>
        </p:nvSpPr>
        <p:spPr>
          <a:xfrm>
            <a:off x="360868" y="3257237"/>
            <a:ext cx="7174500" cy="519696"/>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600">
                <a:solidFill>
                  <a:srgbClr val="00507F"/>
                </a:solidFill>
                <a:latin typeface="Arial" panose="020B0604020202020204" pitchFamily="34" charset="0"/>
                <a:cs typeface="Arial" panose="020B0604020202020204" pitchFamily="34" charset="0"/>
              </a:defRPr>
            </a:lvl3pPr>
            <a:lvl4pPr>
              <a:defRPr sz="1600">
                <a:solidFill>
                  <a:srgbClr val="00507F"/>
                </a:solidFill>
                <a:latin typeface="Arial" panose="020B0604020202020204" pitchFamily="34" charset="0"/>
                <a:cs typeface="Arial" panose="020B0604020202020204" pitchFamily="34" charset="0"/>
              </a:defRPr>
            </a:lvl4pPr>
            <a:lvl5pPr>
              <a:defRPr sz="1800">
                <a:solidFill>
                  <a:srgbClr val="00507F"/>
                </a:solidFill>
                <a:latin typeface="Arial" panose="020B0604020202020204" pitchFamily="34" charset="0"/>
                <a:cs typeface="Arial" panose="020B0604020202020204" pitchFamily="34" charset="0"/>
              </a:defRPr>
            </a:lvl5pPr>
          </a:lstStyle>
          <a:p>
            <a:pPr lvl="0"/>
            <a:r>
              <a:rPr lang="de-DE" dirty="0" smtClean="0"/>
              <a:t>Enter 3rd Agenda Item </a:t>
            </a:r>
          </a:p>
        </p:txBody>
      </p:sp>
      <p:pic>
        <p:nvPicPr>
          <p:cNvPr id="14" name="Grafik 5"/>
          <p:cNvPicPr>
            <a:picLocks noChangeAspect="1"/>
          </p:cNvPicPr>
          <p:nvPr userDrawn="1"/>
        </p:nvPicPr>
        <p:blipFill rotWithShape="1">
          <a:blip r:embed="rId4" cstate="screen">
            <a:extLst>
              <a:ext uri="{28A0092B-C50C-407E-A947-70E740481C1C}">
                <a14:useLocalDpi xmlns:a14="http://schemas.microsoft.com/office/drawing/2010/main"/>
              </a:ext>
            </a:extLst>
          </a:blip>
          <a:srcRect t="-1143" b="-1"/>
          <a:stretch/>
        </p:blipFill>
        <p:spPr>
          <a:xfrm>
            <a:off x="7875406" y="1683473"/>
            <a:ext cx="3980440" cy="4410617"/>
          </a:xfrm>
          <a:prstGeom prst="rect">
            <a:avLst/>
          </a:prstGeom>
        </p:spPr>
      </p:pic>
      <p:sp>
        <p:nvSpPr>
          <p:cNvPr id="25" name="Titel 1"/>
          <p:cNvSpPr>
            <a:spLocks noGrp="1"/>
          </p:cNvSpPr>
          <p:nvPr>
            <p:ph type="title" hasCustomPrompt="1"/>
          </p:nvPr>
        </p:nvSpPr>
        <p:spPr>
          <a:xfrm>
            <a:off x="334566" y="286704"/>
            <a:ext cx="8640959" cy="622810"/>
          </a:xfrm>
          <a:prstGeom prst="rect">
            <a:avLst/>
          </a:prstGeom>
        </p:spPr>
        <p:txBody>
          <a:bodyPr>
            <a:normAutofit/>
          </a:bodyPr>
          <a:lstStyle>
            <a:lvl1pPr>
              <a:defRPr sz="2400"/>
            </a:lvl1pPr>
          </a:lstStyle>
          <a:p>
            <a:r>
              <a:rPr lang="en-GB" noProof="0" dirty="0" smtClean="0"/>
              <a:t>Edit the headline</a:t>
            </a:r>
            <a:endParaRPr lang="de-DE" dirty="0"/>
          </a:p>
        </p:txBody>
      </p:sp>
    </p:spTree>
    <p:extLst>
      <p:ext uri="{BB962C8B-B14F-4D97-AF65-F5344CB8AC3E}">
        <p14:creationId xmlns:p14="http://schemas.microsoft.com/office/powerpoint/2010/main" val="2794641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ree pag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6" name="Titel 1"/>
          <p:cNvSpPr>
            <a:spLocks noGrp="1"/>
          </p:cNvSpPr>
          <p:nvPr>
            <p:ph type="title" hasCustomPrompt="1"/>
          </p:nvPr>
        </p:nvSpPr>
        <p:spPr>
          <a:xfrm>
            <a:off x="334566" y="286704"/>
            <a:ext cx="8640959" cy="622810"/>
          </a:xfrm>
          <a:prstGeom prst="rect">
            <a:avLst/>
          </a:prstGeom>
        </p:spPr>
        <p:txBody>
          <a:bodyPr>
            <a:normAutofit/>
          </a:bodyPr>
          <a:lstStyle>
            <a:lvl1pPr>
              <a:defRPr sz="2400"/>
            </a:lvl1pPr>
          </a:lstStyle>
          <a:p>
            <a:r>
              <a:rPr lang="en-GB" noProof="0" dirty="0" smtClean="0"/>
              <a:t>Edit the headline</a:t>
            </a:r>
            <a:endParaRPr lang="de-DE" dirty="0"/>
          </a:p>
        </p:txBody>
      </p:sp>
    </p:spTree>
    <p:extLst>
      <p:ext uri="{BB962C8B-B14F-4D97-AF65-F5344CB8AC3E}">
        <p14:creationId xmlns:p14="http://schemas.microsoft.com/office/powerpoint/2010/main" val="32825305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1" y="286704"/>
            <a:ext cx="10242579" cy="723797"/>
          </a:xfrm>
          <a:prstGeom prst="rect">
            <a:avLst/>
          </a:prstGeom>
          <a:solidFill>
            <a:sysClr val="window" lastClr="FFFFFF"/>
          </a:solidFill>
        </p:spPr>
      </p:pic>
      <p:sp>
        <p:nvSpPr>
          <p:cNvPr id="2" name="Titel 1"/>
          <p:cNvSpPr>
            <a:spLocks noGrp="1"/>
          </p:cNvSpPr>
          <p:nvPr>
            <p:ph type="title" hasCustomPrompt="1"/>
          </p:nvPr>
        </p:nvSpPr>
        <p:spPr>
          <a:xfrm>
            <a:off x="334566" y="274638"/>
            <a:ext cx="7920880" cy="634876"/>
          </a:xfrm>
          <a:prstGeom prst="rect">
            <a:avLst/>
          </a:prstGeom>
        </p:spPr>
        <p:txBody>
          <a:bodyPr/>
          <a:lstStyle/>
          <a:p>
            <a:r>
              <a:rPr lang="en-GB" noProof="0" dirty="0" smtClean="0"/>
              <a:t>Edit the headline</a:t>
            </a:r>
            <a:endParaRPr lang="de-DE" dirty="0"/>
          </a:p>
        </p:txBody>
      </p:sp>
      <p:sp>
        <p:nvSpPr>
          <p:cNvPr id="10" name="Textplatzhalter 9"/>
          <p:cNvSpPr>
            <a:spLocks noGrp="1"/>
          </p:cNvSpPr>
          <p:nvPr>
            <p:ph type="body" sz="quarter" idx="10" hasCustomPrompt="1"/>
          </p:nvPr>
        </p:nvSpPr>
        <p:spPr>
          <a:xfrm>
            <a:off x="349199" y="964800"/>
            <a:ext cx="7448400" cy="439200"/>
          </a:xfrm>
          <a:prstGeom prst="rect">
            <a:avLst/>
          </a:prstGeom>
        </p:spPr>
        <p:txBody>
          <a:bodyPr/>
          <a:lstStyle>
            <a:lvl1pPr marL="0" marR="0" indent="0" algn="l" defTabSz="914400" rtl="0" eaLnBrk="1" fontAlgn="base" latinLnBrk="0" hangingPunct="1">
              <a:lnSpc>
                <a:spcPct val="100000"/>
              </a:lnSpc>
              <a:spcBef>
                <a:spcPct val="20000"/>
              </a:spcBef>
              <a:spcAft>
                <a:spcPct val="0"/>
              </a:spcAft>
              <a:buClrTx/>
              <a:buSzTx/>
              <a:buFontTx/>
              <a:buNone/>
              <a:tabLst/>
              <a:defRPr sz="2000" i="1" baseline="0">
                <a:solidFill>
                  <a:srgbClr val="00507F"/>
                </a:solidFill>
                <a:latin typeface="Arial" panose="020B0604020202020204" pitchFamily="34" charset="0"/>
                <a:cs typeface="Arial" panose="020B0604020202020204" pitchFamily="34" charset="0"/>
              </a:defRPr>
            </a:lvl1pPr>
          </a:lstStyle>
          <a:p>
            <a:pPr marL="0" marR="0" lvl="0" indent="0" algn="l" defTabSz="914400" rtl="0" eaLnBrk="1" fontAlgn="base" latinLnBrk="0" hangingPunct="1">
              <a:lnSpc>
                <a:spcPct val="100000"/>
              </a:lnSpc>
              <a:spcBef>
                <a:spcPct val="20000"/>
              </a:spcBef>
              <a:spcAft>
                <a:spcPct val="0"/>
              </a:spcAft>
              <a:buClrTx/>
              <a:buSzTx/>
              <a:buFontTx/>
              <a:buNone/>
              <a:tabLst/>
              <a:defRPr/>
            </a:pPr>
            <a:r>
              <a:rPr lang="de-DE" dirty="0" smtClean="0"/>
              <a:t>Sub-Headline</a:t>
            </a:r>
          </a:p>
          <a:p>
            <a:pPr lvl="0"/>
            <a:endParaRPr lang="de-DE" dirty="0"/>
          </a:p>
        </p:txBody>
      </p:sp>
      <p:sp>
        <p:nvSpPr>
          <p:cNvPr id="4" name="Textplatzhalter 3"/>
          <p:cNvSpPr>
            <a:spLocks noGrp="1"/>
          </p:cNvSpPr>
          <p:nvPr>
            <p:ph type="body" sz="quarter" idx="11" hasCustomPrompt="1"/>
          </p:nvPr>
        </p:nvSpPr>
        <p:spPr>
          <a:xfrm>
            <a:off x="349199" y="1562400"/>
            <a:ext cx="11487600" cy="4572000"/>
          </a:xfrm>
          <a:prstGeom prst="rect">
            <a:avLst/>
          </a:prstGeom>
        </p:spPr>
        <p:txBody>
          <a:bodyPr/>
          <a:lstStyle>
            <a:lvl1pPr>
              <a:defRPr sz="2000">
                <a:solidFill>
                  <a:srgbClr val="00507F"/>
                </a:solidFill>
                <a:latin typeface="Arial" panose="020B0604020202020204" pitchFamily="34" charset="0"/>
                <a:cs typeface="Arial" panose="020B0604020202020204" pitchFamily="34" charset="0"/>
              </a:defRPr>
            </a:lvl1pPr>
            <a:lvl2pPr>
              <a:defRPr sz="1800">
                <a:solidFill>
                  <a:srgbClr val="00507F"/>
                </a:solidFill>
                <a:latin typeface="Arial" panose="020B0604020202020204" pitchFamily="34" charset="0"/>
                <a:cs typeface="Arial" panose="020B0604020202020204" pitchFamily="34" charset="0"/>
              </a:defRPr>
            </a:lvl2pPr>
            <a:lvl3pPr>
              <a:defRPr sz="1800">
                <a:solidFill>
                  <a:srgbClr val="00507F"/>
                </a:solidFill>
                <a:latin typeface="Arial" panose="020B0604020202020204" pitchFamily="34" charset="0"/>
                <a:cs typeface="Arial" panose="020B0604020202020204" pitchFamily="34" charset="0"/>
              </a:defRPr>
            </a:lvl3pPr>
            <a:lvl4pPr>
              <a:defRPr sz="1800">
                <a:solidFill>
                  <a:srgbClr val="00507F"/>
                </a:solidFill>
                <a:latin typeface="Arial" panose="020B0604020202020204" pitchFamily="34" charset="0"/>
                <a:cs typeface="Arial" panose="020B0604020202020204" pitchFamily="34" charset="0"/>
              </a:defRPr>
            </a:lvl4pPr>
            <a:lvl5pPr>
              <a:defRPr sz="1600">
                <a:solidFill>
                  <a:srgbClr val="00507F"/>
                </a:solidFill>
                <a:latin typeface="Arial" panose="020B0604020202020204" pitchFamily="34" charset="0"/>
                <a:cs typeface="Arial" panose="020B0604020202020204" pitchFamily="34" charset="0"/>
              </a:defRPr>
            </a:lvl5pPr>
          </a:lstStyle>
          <a:p>
            <a:pPr lvl="0"/>
            <a:r>
              <a:rPr lang="en-GB" noProof="0" dirty="0" smtClean="0"/>
              <a:t>Text master format to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Tree>
    <p:extLst>
      <p:ext uri="{BB962C8B-B14F-4D97-AF65-F5344CB8AC3E}">
        <p14:creationId xmlns:p14="http://schemas.microsoft.com/office/powerpoint/2010/main" val="22288158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Text Column + 1 Place holder">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74638"/>
            <a:ext cx="10242579" cy="735863"/>
          </a:xfrm>
          <a:prstGeom prst="rect">
            <a:avLst/>
          </a:prstGeom>
          <a:solidFill>
            <a:sysClr val="window" lastClr="FFFFFF"/>
          </a:solidFill>
        </p:spPr>
      </p:pic>
      <p:sp>
        <p:nvSpPr>
          <p:cNvPr id="2" name="Titel 1"/>
          <p:cNvSpPr>
            <a:spLocks noGrp="1"/>
          </p:cNvSpPr>
          <p:nvPr>
            <p:ph type="title" hasCustomPrompt="1"/>
          </p:nvPr>
        </p:nvSpPr>
        <p:spPr>
          <a:xfrm>
            <a:off x="334566" y="274638"/>
            <a:ext cx="8640959" cy="634876"/>
          </a:xfrm>
          <a:prstGeom prst="rect">
            <a:avLst/>
          </a:prstGeom>
        </p:spPr>
        <p:txBody>
          <a:bodyPr>
            <a:normAutofit/>
          </a:bodyPr>
          <a:lstStyle>
            <a:lvl1pPr>
              <a:defRPr sz="2400"/>
            </a:lvl1pPr>
          </a:lstStyle>
          <a:p>
            <a:r>
              <a:rPr lang="en-GB" noProof="0" dirty="0" smtClean="0"/>
              <a:t>Edit the headline</a:t>
            </a:r>
            <a:endParaRPr lang="en-GB" noProof="0" dirty="0"/>
          </a:p>
        </p:txBody>
      </p:sp>
      <p:sp>
        <p:nvSpPr>
          <p:cNvPr id="11" name="Textplatzhalter 10"/>
          <p:cNvSpPr>
            <a:spLocks noGrp="1"/>
          </p:cNvSpPr>
          <p:nvPr>
            <p:ph type="body" sz="quarter" idx="10" hasCustomPrompt="1"/>
          </p:nvPr>
        </p:nvSpPr>
        <p:spPr>
          <a:xfrm>
            <a:off x="349199" y="964800"/>
            <a:ext cx="8626326" cy="439200"/>
          </a:xfrm>
          <a:prstGeom prst="rect">
            <a:avLst/>
          </a:prstGeom>
        </p:spPr>
        <p:txBody>
          <a:bodyPr>
            <a:normAutofit/>
          </a:bodyPr>
          <a:lstStyle>
            <a:lvl1pPr>
              <a:defRPr sz="2000" i="1" baseline="0">
                <a:solidFill>
                  <a:srgbClr val="00507F"/>
                </a:solidFill>
                <a:latin typeface="Arial" panose="020B0604020202020204" pitchFamily="34" charset="0"/>
                <a:cs typeface="Arial" panose="020B0604020202020204" pitchFamily="34" charset="0"/>
              </a:defRPr>
            </a:lvl1pPr>
          </a:lstStyle>
          <a:p>
            <a:pPr lvl="0"/>
            <a:r>
              <a:rPr lang="de-DE" dirty="0" smtClean="0"/>
              <a:t>Sub-Headline</a:t>
            </a:r>
            <a:endParaRPr lang="de-DE" dirty="0"/>
          </a:p>
        </p:txBody>
      </p:sp>
      <p:sp>
        <p:nvSpPr>
          <p:cNvPr id="13" name="Textplatzhalter 12"/>
          <p:cNvSpPr>
            <a:spLocks noGrp="1"/>
          </p:cNvSpPr>
          <p:nvPr>
            <p:ph type="body" sz="quarter" idx="11" hasCustomPrompt="1"/>
          </p:nvPr>
        </p:nvSpPr>
        <p:spPr>
          <a:xfrm>
            <a:off x="349200" y="1562400"/>
            <a:ext cx="6826126"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600" baseline="0">
                <a:solidFill>
                  <a:srgbClr val="00507F"/>
                </a:solidFill>
                <a:latin typeface="Arial" panose="020B0604020202020204" pitchFamily="34" charset="0"/>
              </a:defRPr>
            </a:lvl5pPr>
          </a:lstStyle>
          <a:p>
            <a:pPr lvl="0"/>
            <a:r>
              <a:rPr lang="en-GB" noProof="0" dirty="0" smtClean="0"/>
              <a:t>Text master format to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Bildplatzhalter 3"/>
          <p:cNvSpPr>
            <a:spLocks noGrp="1"/>
          </p:cNvSpPr>
          <p:nvPr>
            <p:ph type="pic" sz="quarter" idx="12" hasCustomPrompt="1"/>
          </p:nvPr>
        </p:nvSpPr>
        <p:spPr>
          <a:xfrm>
            <a:off x="7535366" y="1562100"/>
            <a:ext cx="4320480" cy="4572000"/>
          </a:xfrm>
          <a:prstGeom prst="rect">
            <a:avLst/>
          </a:prstGeom>
        </p:spPr>
        <p:txBody>
          <a:bodyPr>
            <a:normAutofit/>
          </a:bodyPr>
          <a:lstStyle>
            <a:lvl1pPr>
              <a:defRPr sz="1800" i="0" baseline="0">
                <a:solidFill>
                  <a:srgbClr val="00507F"/>
                </a:solidFill>
                <a:latin typeface="Arial" panose="020B0604020202020204" pitchFamily="34" charset="0"/>
                <a:cs typeface="Arial" panose="020B0604020202020204" pitchFamily="34" charset="0"/>
              </a:defRPr>
            </a:lvl1pPr>
          </a:lstStyle>
          <a:p>
            <a:r>
              <a:rPr lang="en-GB" noProof="0" dirty="0" smtClean="0"/>
              <a:t>Place holder for images, figures etc.</a:t>
            </a:r>
            <a:endParaRPr lang="en-GB" noProof="0" dirty="0"/>
          </a:p>
        </p:txBody>
      </p:sp>
    </p:spTree>
    <p:extLst>
      <p:ext uri="{BB962C8B-B14F-4D97-AF65-F5344CB8AC3E}">
        <p14:creationId xmlns:p14="http://schemas.microsoft.com/office/powerpoint/2010/main" val="10124876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Text Columns">
    <p:spTree>
      <p:nvGrpSpPr>
        <p:cNvPr id="1" name=""/>
        <p:cNvGrpSpPr/>
        <p:nvPr/>
      </p:nvGrpSpPr>
      <p:grpSpPr>
        <a:xfrm>
          <a:off x="0" y="0"/>
          <a:ext cx="0" cy="0"/>
          <a:chOff x="0" y="0"/>
          <a:chExt cx="0" cy="0"/>
        </a:xfrm>
      </p:grpSpPr>
      <p:pic>
        <p:nvPicPr>
          <p:cNvPr id="103" name="Grafik 102"/>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286704"/>
            <a:ext cx="10242579" cy="723797"/>
          </a:xfrm>
          <a:prstGeom prst="rect">
            <a:avLst/>
          </a:prstGeom>
          <a:solidFill>
            <a:sysClr val="window" lastClr="FFFFFF"/>
          </a:solidFill>
        </p:spPr>
      </p:pic>
      <p:sp>
        <p:nvSpPr>
          <p:cNvPr id="2" name="Titel 1"/>
          <p:cNvSpPr>
            <a:spLocks noGrp="1"/>
          </p:cNvSpPr>
          <p:nvPr>
            <p:ph type="title" hasCustomPrompt="1"/>
          </p:nvPr>
        </p:nvSpPr>
        <p:spPr>
          <a:xfrm>
            <a:off x="334567" y="274638"/>
            <a:ext cx="7920880" cy="634876"/>
          </a:xfrm>
          <a:prstGeom prst="rect">
            <a:avLst/>
          </a:prstGeom>
        </p:spPr>
        <p:txBody>
          <a:bodyPr/>
          <a:lstStyle>
            <a:lvl1pPr>
              <a:defRPr baseline="0"/>
            </a:lvl1pPr>
          </a:lstStyle>
          <a:p>
            <a:r>
              <a:rPr lang="en-GB" noProof="0" dirty="0" smtClean="0"/>
              <a:t>Edit the headline</a:t>
            </a:r>
            <a:endParaRPr lang="de-DE" dirty="0"/>
          </a:p>
        </p:txBody>
      </p:sp>
      <p:sp>
        <p:nvSpPr>
          <p:cNvPr id="3" name="Inhaltsplatzhalter 2"/>
          <p:cNvSpPr>
            <a:spLocks noGrp="1"/>
          </p:cNvSpPr>
          <p:nvPr>
            <p:ph sz="half" idx="1" hasCustomPrompt="1"/>
          </p:nvPr>
        </p:nvSpPr>
        <p:spPr>
          <a:xfrm>
            <a:off x="349200" y="1562400"/>
            <a:ext cx="5580000"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600" baseline="0">
                <a:solidFill>
                  <a:srgbClr val="00507F"/>
                </a:solidFill>
                <a:latin typeface="Arial" panose="020B0604020202020204" pitchFamily="34" charset="0"/>
              </a:defRPr>
            </a:lvl5pPr>
            <a:lvl6pPr>
              <a:defRPr sz="1800"/>
            </a:lvl6pPr>
            <a:lvl7pPr>
              <a:defRPr sz="1800"/>
            </a:lvl7pPr>
            <a:lvl8pPr>
              <a:defRPr sz="1800"/>
            </a:lvl8pPr>
            <a:lvl9pPr>
              <a:defRPr sz="1800"/>
            </a:lvl9pPr>
          </a:lstStyle>
          <a:p>
            <a:pPr lvl="0"/>
            <a:r>
              <a:rPr lang="en-GB" noProof="0" dirty="0" smtClean="0"/>
              <a:t>Text master format to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4" name="Inhaltsplatzhalter 3"/>
          <p:cNvSpPr>
            <a:spLocks noGrp="1"/>
          </p:cNvSpPr>
          <p:nvPr>
            <p:ph sz="half" idx="2" hasCustomPrompt="1"/>
          </p:nvPr>
        </p:nvSpPr>
        <p:spPr>
          <a:xfrm>
            <a:off x="6285600" y="1562400"/>
            <a:ext cx="5580000" cy="4572000"/>
          </a:xfrm>
          <a:prstGeom prst="rect">
            <a:avLst/>
          </a:prstGeom>
        </p:spPr>
        <p:txBody>
          <a:bodyPr/>
          <a:lstStyle>
            <a:lvl1pPr>
              <a:defRPr sz="2000" baseline="0">
                <a:solidFill>
                  <a:srgbClr val="00507F"/>
                </a:solidFill>
                <a:latin typeface="Arial" panose="020B0604020202020204" pitchFamily="34" charset="0"/>
              </a:defRPr>
            </a:lvl1pPr>
            <a:lvl2pPr>
              <a:defRPr sz="1800" baseline="0">
                <a:solidFill>
                  <a:srgbClr val="00507F"/>
                </a:solidFill>
                <a:latin typeface="Arial" panose="020B0604020202020204" pitchFamily="34" charset="0"/>
              </a:defRPr>
            </a:lvl2pPr>
            <a:lvl3pPr>
              <a:defRPr sz="1800" baseline="0">
                <a:solidFill>
                  <a:srgbClr val="00507F"/>
                </a:solidFill>
                <a:latin typeface="Arial" panose="020B0604020202020204" pitchFamily="34" charset="0"/>
              </a:defRPr>
            </a:lvl3pPr>
            <a:lvl4pPr>
              <a:defRPr sz="1800" baseline="0">
                <a:solidFill>
                  <a:srgbClr val="00507F"/>
                </a:solidFill>
                <a:latin typeface="Arial" panose="020B0604020202020204" pitchFamily="34" charset="0"/>
              </a:defRPr>
            </a:lvl4pPr>
            <a:lvl5pPr>
              <a:defRPr sz="1600" baseline="0">
                <a:solidFill>
                  <a:srgbClr val="00507F"/>
                </a:solidFill>
                <a:latin typeface="Arial" panose="020B0604020202020204" pitchFamily="34" charset="0"/>
              </a:defRPr>
            </a:lvl5pPr>
            <a:lvl6pPr>
              <a:defRPr sz="1800"/>
            </a:lvl6pPr>
            <a:lvl7pPr>
              <a:defRPr sz="1800"/>
            </a:lvl7pPr>
            <a:lvl8pPr>
              <a:defRPr sz="1800"/>
            </a:lvl8pPr>
            <a:lvl9pPr>
              <a:defRPr sz="1800"/>
            </a:lvl9pPr>
          </a:lstStyle>
          <a:p>
            <a:pPr lvl="0"/>
            <a:r>
              <a:rPr lang="en-GB" noProof="0" dirty="0" smtClean="0"/>
              <a:t>Text master format to edit</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9" name="Textplatzhalter 8"/>
          <p:cNvSpPr>
            <a:spLocks noGrp="1"/>
          </p:cNvSpPr>
          <p:nvPr>
            <p:ph type="body" sz="quarter" idx="10" hasCustomPrompt="1"/>
          </p:nvPr>
        </p:nvSpPr>
        <p:spPr>
          <a:xfrm>
            <a:off x="349200" y="964800"/>
            <a:ext cx="7448400" cy="439200"/>
          </a:xfrm>
          <a:prstGeom prst="rect">
            <a:avLst/>
          </a:prstGeom>
        </p:spPr>
        <p:txBody>
          <a:bodyPr>
            <a:normAutofit/>
          </a:bodyPr>
          <a:lstStyle>
            <a:lvl1pPr>
              <a:defRPr sz="2000" i="1" baseline="0">
                <a:solidFill>
                  <a:srgbClr val="00507F"/>
                </a:solidFill>
                <a:latin typeface="Arial" panose="020B0604020202020204" pitchFamily="34" charset="0"/>
                <a:cs typeface="Arial" panose="020B0604020202020204" pitchFamily="34" charset="0"/>
              </a:defRPr>
            </a:lvl1pPr>
          </a:lstStyle>
          <a:p>
            <a:pPr lvl="0"/>
            <a:r>
              <a:rPr lang="de-DE" dirty="0" smtClean="0"/>
              <a:t>Sub-Headline</a:t>
            </a:r>
          </a:p>
        </p:txBody>
      </p:sp>
      <p:grpSp>
        <p:nvGrpSpPr>
          <p:cNvPr id="10" name="Gruppieren 9"/>
          <p:cNvGrpSpPr/>
          <p:nvPr userDrawn="1"/>
        </p:nvGrpSpPr>
        <p:grpSpPr>
          <a:xfrm>
            <a:off x="5974726" y="1561673"/>
            <a:ext cx="266215" cy="4572000"/>
            <a:chOff x="6648788" y="1467704"/>
            <a:chExt cx="216000" cy="4680000"/>
          </a:xfrm>
        </p:grpSpPr>
        <p:cxnSp>
          <p:nvCxnSpPr>
            <p:cNvPr id="11" name="Gerader Verbinder 6"/>
            <p:cNvCxnSpPr/>
            <p:nvPr/>
          </p:nvCxnSpPr>
          <p:spPr>
            <a:xfrm>
              <a:off x="6756788" y="1467704"/>
              <a:ext cx="0" cy="4680000"/>
            </a:xfrm>
            <a:prstGeom prst="line">
              <a:avLst/>
            </a:prstGeom>
            <a:noFill/>
            <a:ln w="9525" cap="flat" cmpd="sng" algn="ctr">
              <a:solidFill>
                <a:srgbClr val="00507F">
                  <a:shade val="95000"/>
                  <a:satMod val="105000"/>
                </a:srgbClr>
              </a:solidFill>
              <a:prstDash val="solid"/>
            </a:ln>
            <a:effectLst/>
          </p:spPr>
        </p:cxnSp>
        <p:cxnSp>
          <p:nvCxnSpPr>
            <p:cNvPr id="12" name="Gerader Verbinder 7"/>
            <p:cNvCxnSpPr/>
            <p:nvPr/>
          </p:nvCxnSpPr>
          <p:spPr>
            <a:xfrm rot="5400000">
              <a:off x="6756788" y="6034162"/>
              <a:ext cx="0" cy="216000"/>
            </a:xfrm>
            <a:prstGeom prst="line">
              <a:avLst/>
            </a:prstGeom>
            <a:noFill/>
            <a:ln w="9525" cap="flat" cmpd="sng" algn="ctr">
              <a:solidFill>
                <a:srgbClr val="00507F">
                  <a:shade val="95000"/>
                  <a:satMod val="105000"/>
                </a:srgbClr>
              </a:solidFill>
              <a:prstDash val="solid"/>
            </a:ln>
            <a:effectLst/>
          </p:spPr>
        </p:cxnSp>
        <p:cxnSp>
          <p:nvCxnSpPr>
            <p:cNvPr id="13" name="Gerader Verbinder 8"/>
            <p:cNvCxnSpPr/>
            <p:nvPr/>
          </p:nvCxnSpPr>
          <p:spPr>
            <a:xfrm rot="5400000">
              <a:off x="6756788" y="5814240"/>
              <a:ext cx="0" cy="216000"/>
            </a:xfrm>
            <a:prstGeom prst="line">
              <a:avLst/>
            </a:prstGeom>
            <a:noFill/>
            <a:ln w="9525" cap="flat" cmpd="sng" algn="ctr">
              <a:solidFill>
                <a:srgbClr val="00507F">
                  <a:shade val="95000"/>
                  <a:satMod val="105000"/>
                </a:srgbClr>
              </a:solidFill>
              <a:prstDash val="solid"/>
            </a:ln>
            <a:effectLst/>
          </p:spPr>
        </p:cxnSp>
        <p:cxnSp>
          <p:nvCxnSpPr>
            <p:cNvPr id="14" name="Gerader Verbinder 9"/>
            <p:cNvCxnSpPr/>
            <p:nvPr/>
          </p:nvCxnSpPr>
          <p:spPr>
            <a:xfrm rot="5400000">
              <a:off x="6754948" y="5918282"/>
              <a:ext cx="0" cy="108000"/>
            </a:xfrm>
            <a:prstGeom prst="line">
              <a:avLst/>
            </a:prstGeom>
            <a:noFill/>
            <a:ln w="9525" cap="flat" cmpd="sng" algn="ctr">
              <a:solidFill>
                <a:srgbClr val="00507F">
                  <a:shade val="95000"/>
                  <a:satMod val="105000"/>
                </a:srgbClr>
              </a:solidFill>
              <a:prstDash val="solid"/>
            </a:ln>
            <a:effectLst/>
          </p:spPr>
        </p:cxnSp>
        <p:cxnSp>
          <p:nvCxnSpPr>
            <p:cNvPr id="15" name="Gerader Verbinder 10"/>
            <p:cNvCxnSpPr/>
            <p:nvPr/>
          </p:nvCxnSpPr>
          <p:spPr>
            <a:xfrm rot="5400000">
              <a:off x="6754948" y="6028413"/>
              <a:ext cx="0" cy="108000"/>
            </a:xfrm>
            <a:prstGeom prst="line">
              <a:avLst/>
            </a:prstGeom>
            <a:noFill/>
            <a:ln w="9525" cap="flat" cmpd="sng" algn="ctr">
              <a:solidFill>
                <a:srgbClr val="00507F">
                  <a:shade val="95000"/>
                  <a:satMod val="105000"/>
                </a:srgbClr>
              </a:solidFill>
              <a:prstDash val="solid"/>
            </a:ln>
            <a:effectLst/>
          </p:spPr>
        </p:cxnSp>
        <p:cxnSp>
          <p:nvCxnSpPr>
            <p:cNvPr id="16" name="Gerader Verbinder 11"/>
            <p:cNvCxnSpPr/>
            <p:nvPr/>
          </p:nvCxnSpPr>
          <p:spPr>
            <a:xfrm rot="5400000">
              <a:off x="6754948" y="5971936"/>
              <a:ext cx="0" cy="108000"/>
            </a:xfrm>
            <a:prstGeom prst="line">
              <a:avLst/>
            </a:prstGeom>
            <a:noFill/>
            <a:ln w="9525" cap="flat" cmpd="sng" algn="ctr">
              <a:solidFill>
                <a:srgbClr val="00507F">
                  <a:shade val="95000"/>
                  <a:satMod val="105000"/>
                </a:srgbClr>
              </a:solidFill>
              <a:prstDash val="solid"/>
            </a:ln>
            <a:effectLst/>
          </p:spPr>
        </p:cxnSp>
        <p:cxnSp>
          <p:nvCxnSpPr>
            <p:cNvPr id="17" name="Gerader Verbinder 12"/>
            <p:cNvCxnSpPr/>
            <p:nvPr/>
          </p:nvCxnSpPr>
          <p:spPr>
            <a:xfrm rot="5400000">
              <a:off x="6756788" y="5592134"/>
              <a:ext cx="0" cy="216000"/>
            </a:xfrm>
            <a:prstGeom prst="line">
              <a:avLst/>
            </a:prstGeom>
            <a:noFill/>
            <a:ln w="9525" cap="flat" cmpd="sng" algn="ctr">
              <a:solidFill>
                <a:srgbClr val="00507F">
                  <a:shade val="95000"/>
                  <a:satMod val="105000"/>
                </a:srgbClr>
              </a:solidFill>
              <a:prstDash val="solid"/>
            </a:ln>
            <a:effectLst/>
          </p:spPr>
        </p:cxnSp>
        <p:cxnSp>
          <p:nvCxnSpPr>
            <p:cNvPr id="18" name="Gerader Verbinder 13"/>
            <p:cNvCxnSpPr/>
            <p:nvPr/>
          </p:nvCxnSpPr>
          <p:spPr>
            <a:xfrm rot="5400000">
              <a:off x="6754948" y="5696176"/>
              <a:ext cx="0" cy="108000"/>
            </a:xfrm>
            <a:prstGeom prst="line">
              <a:avLst/>
            </a:prstGeom>
            <a:noFill/>
            <a:ln w="9525" cap="flat" cmpd="sng" algn="ctr">
              <a:solidFill>
                <a:srgbClr val="00507F">
                  <a:shade val="95000"/>
                  <a:satMod val="105000"/>
                </a:srgbClr>
              </a:solidFill>
              <a:prstDash val="solid"/>
            </a:ln>
            <a:effectLst/>
          </p:spPr>
        </p:cxnSp>
        <p:cxnSp>
          <p:nvCxnSpPr>
            <p:cNvPr id="19" name="Gerader Verbinder 14"/>
            <p:cNvCxnSpPr/>
            <p:nvPr/>
          </p:nvCxnSpPr>
          <p:spPr>
            <a:xfrm rot="5400000">
              <a:off x="6754948" y="5806307"/>
              <a:ext cx="0" cy="108000"/>
            </a:xfrm>
            <a:prstGeom prst="line">
              <a:avLst/>
            </a:prstGeom>
            <a:noFill/>
            <a:ln w="9525" cap="flat" cmpd="sng" algn="ctr">
              <a:solidFill>
                <a:srgbClr val="00507F">
                  <a:shade val="95000"/>
                  <a:satMod val="105000"/>
                </a:srgbClr>
              </a:solidFill>
              <a:prstDash val="solid"/>
            </a:ln>
            <a:effectLst/>
          </p:spPr>
        </p:cxnSp>
        <p:cxnSp>
          <p:nvCxnSpPr>
            <p:cNvPr id="20" name="Gerader Verbinder 15"/>
            <p:cNvCxnSpPr/>
            <p:nvPr/>
          </p:nvCxnSpPr>
          <p:spPr>
            <a:xfrm rot="5400000">
              <a:off x="6754948" y="5749830"/>
              <a:ext cx="0" cy="108000"/>
            </a:xfrm>
            <a:prstGeom prst="line">
              <a:avLst/>
            </a:prstGeom>
            <a:noFill/>
            <a:ln w="9525" cap="flat" cmpd="sng" algn="ctr">
              <a:solidFill>
                <a:srgbClr val="00507F">
                  <a:shade val="95000"/>
                  <a:satMod val="105000"/>
                </a:srgbClr>
              </a:solidFill>
              <a:prstDash val="solid"/>
            </a:ln>
            <a:effectLst/>
          </p:spPr>
        </p:cxnSp>
        <p:cxnSp>
          <p:nvCxnSpPr>
            <p:cNvPr id="21" name="Gerader Verbinder 16"/>
            <p:cNvCxnSpPr/>
            <p:nvPr/>
          </p:nvCxnSpPr>
          <p:spPr>
            <a:xfrm rot="5400000">
              <a:off x="6756788" y="5592036"/>
              <a:ext cx="0" cy="216000"/>
            </a:xfrm>
            <a:prstGeom prst="line">
              <a:avLst/>
            </a:prstGeom>
            <a:noFill/>
            <a:ln w="9525" cap="flat" cmpd="sng" algn="ctr">
              <a:solidFill>
                <a:srgbClr val="00507F">
                  <a:shade val="95000"/>
                  <a:satMod val="105000"/>
                </a:srgbClr>
              </a:solidFill>
              <a:prstDash val="solid"/>
            </a:ln>
            <a:effectLst/>
          </p:spPr>
        </p:cxnSp>
        <p:cxnSp>
          <p:nvCxnSpPr>
            <p:cNvPr id="22" name="Gerader Verbinder 17"/>
            <p:cNvCxnSpPr/>
            <p:nvPr/>
          </p:nvCxnSpPr>
          <p:spPr>
            <a:xfrm rot="5400000">
              <a:off x="6756788" y="5372114"/>
              <a:ext cx="0" cy="216000"/>
            </a:xfrm>
            <a:prstGeom prst="line">
              <a:avLst/>
            </a:prstGeom>
            <a:noFill/>
            <a:ln w="9525" cap="flat" cmpd="sng" algn="ctr">
              <a:solidFill>
                <a:srgbClr val="00507F">
                  <a:shade val="95000"/>
                  <a:satMod val="105000"/>
                </a:srgbClr>
              </a:solidFill>
              <a:prstDash val="solid"/>
            </a:ln>
            <a:effectLst/>
          </p:spPr>
        </p:cxnSp>
        <p:cxnSp>
          <p:nvCxnSpPr>
            <p:cNvPr id="23" name="Gerader Verbinder 18"/>
            <p:cNvCxnSpPr/>
            <p:nvPr/>
          </p:nvCxnSpPr>
          <p:spPr>
            <a:xfrm rot="5400000">
              <a:off x="6754948" y="5476156"/>
              <a:ext cx="0" cy="108000"/>
            </a:xfrm>
            <a:prstGeom prst="line">
              <a:avLst/>
            </a:prstGeom>
            <a:noFill/>
            <a:ln w="9525" cap="flat" cmpd="sng" algn="ctr">
              <a:solidFill>
                <a:srgbClr val="00507F">
                  <a:shade val="95000"/>
                  <a:satMod val="105000"/>
                </a:srgbClr>
              </a:solidFill>
              <a:prstDash val="solid"/>
            </a:ln>
            <a:effectLst/>
          </p:spPr>
        </p:cxnSp>
        <p:cxnSp>
          <p:nvCxnSpPr>
            <p:cNvPr id="24" name="Gerader Verbinder 19"/>
            <p:cNvCxnSpPr/>
            <p:nvPr/>
          </p:nvCxnSpPr>
          <p:spPr>
            <a:xfrm rot="5400000">
              <a:off x="6754948" y="5586287"/>
              <a:ext cx="0" cy="108000"/>
            </a:xfrm>
            <a:prstGeom prst="line">
              <a:avLst/>
            </a:prstGeom>
            <a:noFill/>
            <a:ln w="9525" cap="flat" cmpd="sng" algn="ctr">
              <a:solidFill>
                <a:srgbClr val="00507F">
                  <a:shade val="95000"/>
                  <a:satMod val="105000"/>
                </a:srgbClr>
              </a:solidFill>
              <a:prstDash val="solid"/>
            </a:ln>
            <a:effectLst/>
          </p:spPr>
        </p:cxnSp>
        <p:cxnSp>
          <p:nvCxnSpPr>
            <p:cNvPr id="25" name="Gerader Verbinder 20"/>
            <p:cNvCxnSpPr/>
            <p:nvPr/>
          </p:nvCxnSpPr>
          <p:spPr>
            <a:xfrm rot="5400000">
              <a:off x="6754948" y="5529810"/>
              <a:ext cx="0" cy="108000"/>
            </a:xfrm>
            <a:prstGeom prst="line">
              <a:avLst/>
            </a:prstGeom>
            <a:noFill/>
            <a:ln w="9525" cap="flat" cmpd="sng" algn="ctr">
              <a:solidFill>
                <a:srgbClr val="00507F">
                  <a:shade val="95000"/>
                  <a:satMod val="105000"/>
                </a:srgbClr>
              </a:solidFill>
              <a:prstDash val="solid"/>
            </a:ln>
            <a:effectLst/>
          </p:spPr>
        </p:cxnSp>
        <p:cxnSp>
          <p:nvCxnSpPr>
            <p:cNvPr id="26" name="Gerader Verbinder 21"/>
            <p:cNvCxnSpPr/>
            <p:nvPr/>
          </p:nvCxnSpPr>
          <p:spPr>
            <a:xfrm rot="5400000">
              <a:off x="6756788" y="5150008"/>
              <a:ext cx="0" cy="216000"/>
            </a:xfrm>
            <a:prstGeom prst="line">
              <a:avLst/>
            </a:prstGeom>
            <a:noFill/>
            <a:ln w="9525" cap="flat" cmpd="sng" algn="ctr">
              <a:solidFill>
                <a:srgbClr val="00507F">
                  <a:shade val="95000"/>
                  <a:satMod val="105000"/>
                </a:srgbClr>
              </a:solidFill>
              <a:prstDash val="solid"/>
            </a:ln>
            <a:effectLst/>
          </p:spPr>
        </p:cxnSp>
        <p:cxnSp>
          <p:nvCxnSpPr>
            <p:cNvPr id="27" name="Gerader Verbinder 22"/>
            <p:cNvCxnSpPr/>
            <p:nvPr/>
          </p:nvCxnSpPr>
          <p:spPr>
            <a:xfrm rot="5400000">
              <a:off x="6754948" y="5254050"/>
              <a:ext cx="0" cy="108000"/>
            </a:xfrm>
            <a:prstGeom prst="line">
              <a:avLst/>
            </a:prstGeom>
            <a:noFill/>
            <a:ln w="9525" cap="flat" cmpd="sng" algn="ctr">
              <a:solidFill>
                <a:srgbClr val="00507F">
                  <a:shade val="95000"/>
                  <a:satMod val="105000"/>
                </a:srgbClr>
              </a:solidFill>
              <a:prstDash val="solid"/>
            </a:ln>
            <a:effectLst/>
          </p:spPr>
        </p:cxnSp>
        <p:cxnSp>
          <p:nvCxnSpPr>
            <p:cNvPr id="28" name="Gerader Verbinder 23"/>
            <p:cNvCxnSpPr/>
            <p:nvPr/>
          </p:nvCxnSpPr>
          <p:spPr>
            <a:xfrm rot="5400000">
              <a:off x="6754948" y="5364181"/>
              <a:ext cx="0" cy="108000"/>
            </a:xfrm>
            <a:prstGeom prst="line">
              <a:avLst/>
            </a:prstGeom>
            <a:noFill/>
            <a:ln w="9525" cap="flat" cmpd="sng" algn="ctr">
              <a:solidFill>
                <a:srgbClr val="00507F">
                  <a:shade val="95000"/>
                  <a:satMod val="105000"/>
                </a:srgbClr>
              </a:solidFill>
              <a:prstDash val="solid"/>
            </a:ln>
            <a:effectLst/>
          </p:spPr>
        </p:cxnSp>
        <p:cxnSp>
          <p:nvCxnSpPr>
            <p:cNvPr id="29" name="Gerader Verbinder 24"/>
            <p:cNvCxnSpPr/>
            <p:nvPr/>
          </p:nvCxnSpPr>
          <p:spPr>
            <a:xfrm rot="5400000">
              <a:off x="6754948" y="5307704"/>
              <a:ext cx="0" cy="108000"/>
            </a:xfrm>
            <a:prstGeom prst="line">
              <a:avLst/>
            </a:prstGeom>
            <a:noFill/>
            <a:ln w="9525" cap="flat" cmpd="sng" algn="ctr">
              <a:solidFill>
                <a:srgbClr val="00507F">
                  <a:shade val="95000"/>
                  <a:satMod val="105000"/>
                </a:srgbClr>
              </a:solidFill>
              <a:prstDash val="solid"/>
            </a:ln>
            <a:effectLst/>
          </p:spPr>
        </p:cxnSp>
        <p:cxnSp>
          <p:nvCxnSpPr>
            <p:cNvPr id="30" name="Gerader Verbinder 25"/>
            <p:cNvCxnSpPr/>
            <p:nvPr/>
          </p:nvCxnSpPr>
          <p:spPr>
            <a:xfrm rot="5400000">
              <a:off x="6756788" y="4926576"/>
              <a:ext cx="0" cy="216000"/>
            </a:xfrm>
            <a:prstGeom prst="line">
              <a:avLst/>
            </a:prstGeom>
            <a:noFill/>
            <a:ln w="9525" cap="flat" cmpd="sng" algn="ctr">
              <a:solidFill>
                <a:srgbClr val="00507F">
                  <a:shade val="95000"/>
                  <a:satMod val="105000"/>
                </a:srgbClr>
              </a:solidFill>
              <a:prstDash val="solid"/>
            </a:ln>
            <a:effectLst/>
          </p:spPr>
        </p:cxnSp>
        <p:cxnSp>
          <p:nvCxnSpPr>
            <p:cNvPr id="31" name="Gerader Verbinder 26"/>
            <p:cNvCxnSpPr/>
            <p:nvPr/>
          </p:nvCxnSpPr>
          <p:spPr>
            <a:xfrm rot="5400000">
              <a:off x="6754948" y="5030618"/>
              <a:ext cx="0" cy="108000"/>
            </a:xfrm>
            <a:prstGeom prst="line">
              <a:avLst/>
            </a:prstGeom>
            <a:noFill/>
            <a:ln w="9525" cap="flat" cmpd="sng" algn="ctr">
              <a:solidFill>
                <a:srgbClr val="00507F">
                  <a:shade val="95000"/>
                  <a:satMod val="105000"/>
                </a:srgbClr>
              </a:solidFill>
              <a:prstDash val="solid"/>
            </a:ln>
            <a:effectLst/>
          </p:spPr>
        </p:cxnSp>
        <p:cxnSp>
          <p:nvCxnSpPr>
            <p:cNvPr id="32" name="Gerader Verbinder 27"/>
            <p:cNvCxnSpPr/>
            <p:nvPr/>
          </p:nvCxnSpPr>
          <p:spPr>
            <a:xfrm rot="5400000">
              <a:off x="6754948" y="5140749"/>
              <a:ext cx="0" cy="108000"/>
            </a:xfrm>
            <a:prstGeom prst="line">
              <a:avLst/>
            </a:prstGeom>
            <a:noFill/>
            <a:ln w="9525" cap="flat" cmpd="sng" algn="ctr">
              <a:solidFill>
                <a:srgbClr val="00507F">
                  <a:shade val="95000"/>
                  <a:satMod val="105000"/>
                </a:srgbClr>
              </a:solidFill>
              <a:prstDash val="solid"/>
            </a:ln>
            <a:effectLst/>
          </p:spPr>
        </p:cxnSp>
        <p:cxnSp>
          <p:nvCxnSpPr>
            <p:cNvPr id="33" name="Gerader Verbinder 28"/>
            <p:cNvCxnSpPr/>
            <p:nvPr/>
          </p:nvCxnSpPr>
          <p:spPr>
            <a:xfrm rot="5400000">
              <a:off x="6754948" y="5084272"/>
              <a:ext cx="0" cy="108000"/>
            </a:xfrm>
            <a:prstGeom prst="line">
              <a:avLst/>
            </a:prstGeom>
            <a:noFill/>
            <a:ln w="9525" cap="flat" cmpd="sng" algn="ctr">
              <a:solidFill>
                <a:srgbClr val="00507F">
                  <a:shade val="95000"/>
                  <a:satMod val="105000"/>
                </a:srgbClr>
              </a:solidFill>
              <a:prstDash val="solid"/>
            </a:ln>
            <a:effectLst/>
          </p:spPr>
        </p:cxnSp>
        <p:cxnSp>
          <p:nvCxnSpPr>
            <p:cNvPr id="34" name="Gerader Verbinder 29"/>
            <p:cNvCxnSpPr/>
            <p:nvPr/>
          </p:nvCxnSpPr>
          <p:spPr>
            <a:xfrm rot="5400000">
              <a:off x="6756788" y="4704470"/>
              <a:ext cx="0" cy="216000"/>
            </a:xfrm>
            <a:prstGeom prst="line">
              <a:avLst/>
            </a:prstGeom>
            <a:noFill/>
            <a:ln w="9525" cap="flat" cmpd="sng" algn="ctr">
              <a:solidFill>
                <a:srgbClr val="00507F">
                  <a:shade val="95000"/>
                  <a:satMod val="105000"/>
                </a:srgbClr>
              </a:solidFill>
              <a:prstDash val="solid"/>
            </a:ln>
            <a:effectLst/>
          </p:spPr>
        </p:cxnSp>
        <p:cxnSp>
          <p:nvCxnSpPr>
            <p:cNvPr id="35" name="Gerader Verbinder 30"/>
            <p:cNvCxnSpPr/>
            <p:nvPr/>
          </p:nvCxnSpPr>
          <p:spPr>
            <a:xfrm rot="5400000">
              <a:off x="6754948" y="4808512"/>
              <a:ext cx="0" cy="108000"/>
            </a:xfrm>
            <a:prstGeom prst="line">
              <a:avLst/>
            </a:prstGeom>
            <a:noFill/>
            <a:ln w="9525" cap="flat" cmpd="sng" algn="ctr">
              <a:solidFill>
                <a:srgbClr val="00507F">
                  <a:shade val="95000"/>
                  <a:satMod val="105000"/>
                </a:srgbClr>
              </a:solidFill>
              <a:prstDash val="solid"/>
            </a:ln>
            <a:effectLst/>
          </p:spPr>
        </p:cxnSp>
        <p:cxnSp>
          <p:nvCxnSpPr>
            <p:cNvPr id="36" name="Gerader Verbinder 31"/>
            <p:cNvCxnSpPr/>
            <p:nvPr/>
          </p:nvCxnSpPr>
          <p:spPr>
            <a:xfrm rot="5400000">
              <a:off x="6754948" y="4918643"/>
              <a:ext cx="0" cy="108000"/>
            </a:xfrm>
            <a:prstGeom prst="line">
              <a:avLst/>
            </a:prstGeom>
            <a:noFill/>
            <a:ln w="9525" cap="flat" cmpd="sng" algn="ctr">
              <a:solidFill>
                <a:srgbClr val="00507F">
                  <a:shade val="95000"/>
                  <a:satMod val="105000"/>
                </a:srgbClr>
              </a:solidFill>
              <a:prstDash val="solid"/>
            </a:ln>
            <a:effectLst/>
          </p:spPr>
        </p:cxnSp>
        <p:cxnSp>
          <p:nvCxnSpPr>
            <p:cNvPr id="37" name="Gerader Verbinder 32"/>
            <p:cNvCxnSpPr/>
            <p:nvPr/>
          </p:nvCxnSpPr>
          <p:spPr>
            <a:xfrm rot="5400000">
              <a:off x="6754948" y="4862166"/>
              <a:ext cx="0" cy="108000"/>
            </a:xfrm>
            <a:prstGeom prst="line">
              <a:avLst/>
            </a:prstGeom>
            <a:noFill/>
            <a:ln w="9525" cap="flat" cmpd="sng" algn="ctr">
              <a:solidFill>
                <a:srgbClr val="00507F">
                  <a:shade val="95000"/>
                  <a:satMod val="105000"/>
                </a:srgbClr>
              </a:solidFill>
              <a:prstDash val="solid"/>
            </a:ln>
            <a:effectLst/>
          </p:spPr>
        </p:cxnSp>
        <p:cxnSp>
          <p:nvCxnSpPr>
            <p:cNvPr id="38" name="Gerader Verbinder 33"/>
            <p:cNvCxnSpPr/>
            <p:nvPr/>
          </p:nvCxnSpPr>
          <p:spPr>
            <a:xfrm rot="5400000">
              <a:off x="6756788" y="4704372"/>
              <a:ext cx="0" cy="216000"/>
            </a:xfrm>
            <a:prstGeom prst="line">
              <a:avLst/>
            </a:prstGeom>
            <a:noFill/>
            <a:ln w="9525" cap="flat" cmpd="sng" algn="ctr">
              <a:solidFill>
                <a:srgbClr val="00507F">
                  <a:shade val="95000"/>
                  <a:satMod val="105000"/>
                </a:srgbClr>
              </a:solidFill>
              <a:prstDash val="solid"/>
            </a:ln>
            <a:effectLst/>
          </p:spPr>
        </p:cxnSp>
        <p:cxnSp>
          <p:nvCxnSpPr>
            <p:cNvPr id="39" name="Gerader Verbinder 34"/>
            <p:cNvCxnSpPr/>
            <p:nvPr/>
          </p:nvCxnSpPr>
          <p:spPr>
            <a:xfrm rot="5400000">
              <a:off x="6756788" y="4484450"/>
              <a:ext cx="0" cy="216000"/>
            </a:xfrm>
            <a:prstGeom prst="line">
              <a:avLst/>
            </a:prstGeom>
            <a:noFill/>
            <a:ln w="9525" cap="flat" cmpd="sng" algn="ctr">
              <a:solidFill>
                <a:srgbClr val="00507F">
                  <a:shade val="95000"/>
                  <a:satMod val="105000"/>
                </a:srgbClr>
              </a:solidFill>
              <a:prstDash val="solid"/>
            </a:ln>
            <a:effectLst/>
          </p:spPr>
        </p:cxnSp>
        <p:cxnSp>
          <p:nvCxnSpPr>
            <p:cNvPr id="40" name="Gerader Verbinder 35"/>
            <p:cNvCxnSpPr/>
            <p:nvPr/>
          </p:nvCxnSpPr>
          <p:spPr>
            <a:xfrm rot="5400000">
              <a:off x="6754948" y="4588492"/>
              <a:ext cx="0" cy="108000"/>
            </a:xfrm>
            <a:prstGeom prst="line">
              <a:avLst/>
            </a:prstGeom>
            <a:noFill/>
            <a:ln w="9525" cap="flat" cmpd="sng" algn="ctr">
              <a:solidFill>
                <a:srgbClr val="00507F">
                  <a:shade val="95000"/>
                  <a:satMod val="105000"/>
                </a:srgbClr>
              </a:solidFill>
              <a:prstDash val="solid"/>
            </a:ln>
            <a:effectLst/>
          </p:spPr>
        </p:cxnSp>
        <p:cxnSp>
          <p:nvCxnSpPr>
            <p:cNvPr id="41" name="Gerader Verbinder 36"/>
            <p:cNvCxnSpPr/>
            <p:nvPr/>
          </p:nvCxnSpPr>
          <p:spPr>
            <a:xfrm rot="5400000">
              <a:off x="6754948" y="4698623"/>
              <a:ext cx="0" cy="108000"/>
            </a:xfrm>
            <a:prstGeom prst="line">
              <a:avLst/>
            </a:prstGeom>
            <a:noFill/>
            <a:ln w="9525" cap="flat" cmpd="sng" algn="ctr">
              <a:solidFill>
                <a:srgbClr val="00507F">
                  <a:shade val="95000"/>
                  <a:satMod val="105000"/>
                </a:srgbClr>
              </a:solidFill>
              <a:prstDash val="solid"/>
            </a:ln>
            <a:effectLst/>
          </p:spPr>
        </p:cxnSp>
        <p:cxnSp>
          <p:nvCxnSpPr>
            <p:cNvPr id="42" name="Gerader Verbinder 37"/>
            <p:cNvCxnSpPr/>
            <p:nvPr/>
          </p:nvCxnSpPr>
          <p:spPr>
            <a:xfrm rot="5400000">
              <a:off x="6754948" y="4642146"/>
              <a:ext cx="0" cy="108000"/>
            </a:xfrm>
            <a:prstGeom prst="line">
              <a:avLst/>
            </a:prstGeom>
            <a:noFill/>
            <a:ln w="9525" cap="flat" cmpd="sng" algn="ctr">
              <a:solidFill>
                <a:srgbClr val="00507F">
                  <a:shade val="95000"/>
                  <a:satMod val="105000"/>
                </a:srgbClr>
              </a:solidFill>
              <a:prstDash val="solid"/>
            </a:ln>
            <a:effectLst/>
          </p:spPr>
        </p:cxnSp>
        <p:cxnSp>
          <p:nvCxnSpPr>
            <p:cNvPr id="43" name="Gerader Verbinder 38"/>
            <p:cNvCxnSpPr/>
            <p:nvPr/>
          </p:nvCxnSpPr>
          <p:spPr>
            <a:xfrm rot="5400000">
              <a:off x="6756788" y="4262344"/>
              <a:ext cx="0" cy="216000"/>
            </a:xfrm>
            <a:prstGeom prst="line">
              <a:avLst/>
            </a:prstGeom>
            <a:noFill/>
            <a:ln w="9525" cap="flat" cmpd="sng" algn="ctr">
              <a:solidFill>
                <a:srgbClr val="00507F">
                  <a:shade val="95000"/>
                  <a:satMod val="105000"/>
                </a:srgbClr>
              </a:solidFill>
              <a:prstDash val="solid"/>
            </a:ln>
            <a:effectLst/>
          </p:spPr>
        </p:cxnSp>
        <p:cxnSp>
          <p:nvCxnSpPr>
            <p:cNvPr id="44" name="Gerader Verbinder 39"/>
            <p:cNvCxnSpPr/>
            <p:nvPr/>
          </p:nvCxnSpPr>
          <p:spPr>
            <a:xfrm rot="5400000">
              <a:off x="6754948" y="4366386"/>
              <a:ext cx="0" cy="108000"/>
            </a:xfrm>
            <a:prstGeom prst="line">
              <a:avLst/>
            </a:prstGeom>
            <a:noFill/>
            <a:ln w="9525" cap="flat" cmpd="sng" algn="ctr">
              <a:solidFill>
                <a:srgbClr val="00507F">
                  <a:shade val="95000"/>
                  <a:satMod val="105000"/>
                </a:srgbClr>
              </a:solidFill>
              <a:prstDash val="solid"/>
            </a:ln>
            <a:effectLst/>
          </p:spPr>
        </p:cxnSp>
        <p:cxnSp>
          <p:nvCxnSpPr>
            <p:cNvPr id="45" name="Gerader Verbinder 40"/>
            <p:cNvCxnSpPr/>
            <p:nvPr/>
          </p:nvCxnSpPr>
          <p:spPr>
            <a:xfrm rot="5400000">
              <a:off x="6754948" y="4476517"/>
              <a:ext cx="0" cy="108000"/>
            </a:xfrm>
            <a:prstGeom prst="line">
              <a:avLst/>
            </a:prstGeom>
            <a:noFill/>
            <a:ln w="9525" cap="flat" cmpd="sng" algn="ctr">
              <a:solidFill>
                <a:srgbClr val="00507F">
                  <a:shade val="95000"/>
                  <a:satMod val="105000"/>
                </a:srgbClr>
              </a:solidFill>
              <a:prstDash val="solid"/>
            </a:ln>
            <a:effectLst/>
          </p:spPr>
        </p:cxnSp>
        <p:cxnSp>
          <p:nvCxnSpPr>
            <p:cNvPr id="46" name="Gerader Verbinder 41"/>
            <p:cNvCxnSpPr/>
            <p:nvPr/>
          </p:nvCxnSpPr>
          <p:spPr>
            <a:xfrm rot="5400000">
              <a:off x="6754948" y="4420040"/>
              <a:ext cx="0" cy="108000"/>
            </a:xfrm>
            <a:prstGeom prst="line">
              <a:avLst/>
            </a:prstGeom>
            <a:noFill/>
            <a:ln w="9525" cap="flat" cmpd="sng" algn="ctr">
              <a:solidFill>
                <a:srgbClr val="00507F">
                  <a:shade val="95000"/>
                  <a:satMod val="105000"/>
                </a:srgbClr>
              </a:solidFill>
              <a:prstDash val="solid"/>
            </a:ln>
            <a:effectLst/>
          </p:spPr>
        </p:cxnSp>
        <p:cxnSp>
          <p:nvCxnSpPr>
            <p:cNvPr id="47" name="Gerader Verbinder 42"/>
            <p:cNvCxnSpPr/>
            <p:nvPr/>
          </p:nvCxnSpPr>
          <p:spPr>
            <a:xfrm rot="5400000">
              <a:off x="6756788" y="4041905"/>
              <a:ext cx="0" cy="216000"/>
            </a:xfrm>
            <a:prstGeom prst="line">
              <a:avLst/>
            </a:prstGeom>
            <a:noFill/>
            <a:ln w="9525" cap="flat" cmpd="sng" algn="ctr">
              <a:solidFill>
                <a:srgbClr val="00507F">
                  <a:shade val="95000"/>
                  <a:satMod val="105000"/>
                </a:srgbClr>
              </a:solidFill>
              <a:prstDash val="solid"/>
            </a:ln>
            <a:effectLst/>
          </p:spPr>
        </p:cxnSp>
        <p:cxnSp>
          <p:nvCxnSpPr>
            <p:cNvPr id="48" name="Gerader Verbinder 43"/>
            <p:cNvCxnSpPr/>
            <p:nvPr/>
          </p:nvCxnSpPr>
          <p:spPr>
            <a:xfrm rot="5400000">
              <a:off x="6754948" y="4145947"/>
              <a:ext cx="0" cy="108000"/>
            </a:xfrm>
            <a:prstGeom prst="line">
              <a:avLst/>
            </a:prstGeom>
            <a:noFill/>
            <a:ln w="9525" cap="flat" cmpd="sng" algn="ctr">
              <a:solidFill>
                <a:srgbClr val="00507F">
                  <a:shade val="95000"/>
                  <a:satMod val="105000"/>
                </a:srgbClr>
              </a:solidFill>
              <a:prstDash val="solid"/>
            </a:ln>
            <a:effectLst/>
          </p:spPr>
        </p:cxnSp>
        <p:cxnSp>
          <p:nvCxnSpPr>
            <p:cNvPr id="49" name="Gerader Verbinder 44"/>
            <p:cNvCxnSpPr/>
            <p:nvPr/>
          </p:nvCxnSpPr>
          <p:spPr>
            <a:xfrm rot="5400000">
              <a:off x="6754948" y="4256078"/>
              <a:ext cx="0" cy="108000"/>
            </a:xfrm>
            <a:prstGeom prst="line">
              <a:avLst/>
            </a:prstGeom>
            <a:noFill/>
            <a:ln w="9525" cap="flat" cmpd="sng" algn="ctr">
              <a:solidFill>
                <a:srgbClr val="00507F">
                  <a:shade val="95000"/>
                  <a:satMod val="105000"/>
                </a:srgbClr>
              </a:solidFill>
              <a:prstDash val="solid"/>
            </a:ln>
            <a:effectLst/>
          </p:spPr>
        </p:cxnSp>
        <p:cxnSp>
          <p:nvCxnSpPr>
            <p:cNvPr id="50" name="Gerader Verbinder 45"/>
            <p:cNvCxnSpPr/>
            <p:nvPr/>
          </p:nvCxnSpPr>
          <p:spPr>
            <a:xfrm rot="5400000">
              <a:off x="6754948" y="4199601"/>
              <a:ext cx="0" cy="108000"/>
            </a:xfrm>
            <a:prstGeom prst="line">
              <a:avLst/>
            </a:prstGeom>
            <a:noFill/>
            <a:ln w="9525" cap="flat" cmpd="sng" algn="ctr">
              <a:solidFill>
                <a:srgbClr val="00507F">
                  <a:shade val="95000"/>
                  <a:satMod val="105000"/>
                </a:srgbClr>
              </a:solidFill>
              <a:prstDash val="solid"/>
            </a:ln>
            <a:effectLst/>
          </p:spPr>
        </p:cxnSp>
        <p:cxnSp>
          <p:nvCxnSpPr>
            <p:cNvPr id="51" name="Gerader Verbinder 46"/>
            <p:cNvCxnSpPr/>
            <p:nvPr/>
          </p:nvCxnSpPr>
          <p:spPr>
            <a:xfrm rot="5400000">
              <a:off x="6756788" y="3819799"/>
              <a:ext cx="0" cy="216000"/>
            </a:xfrm>
            <a:prstGeom prst="line">
              <a:avLst/>
            </a:prstGeom>
            <a:noFill/>
            <a:ln w="9525" cap="flat" cmpd="sng" algn="ctr">
              <a:solidFill>
                <a:srgbClr val="00507F">
                  <a:shade val="95000"/>
                  <a:satMod val="105000"/>
                </a:srgbClr>
              </a:solidFill>
              <a:prstDash val="solid"/>
            </a:ln>
            <a:effectLst/>
          </p:spPr>
        </p:cxnSp>
        <p:cxnSp>
          <p:nvCxnSpPr>
            <p:cNvPr id="52" name="Gerader Verbinder 47"/>
            <p:cNvCxnSpPr/>
            <p:nvPr/>
          </p:nvCxnSpPr>
          <p:spPr>
            <a:xfrm rot="5400000">
              <a:off x="6754948" y="3923841"/>
              <a:ext cx="0" cy="108000"/>
            </a:xfrm>
            <a:prstGeom prst="line">
              <a:avLst/>
            </a:prstGeom>
            <a:noFill/>
            <a:ln w="9525" cap="flat" cmpd="sng" algn="ctr">
              <a:solidFill>
                <a:srgbClr val="00507F">
                  <a:shade val="95000"/>
                  <a:satMod val="105000"/>
                </a:srgbClr>
              </a:solidFill>
              <a:prstDash val="solid"/>
            </a:ln>
            <a:effectLst/>
          </p:spPr>
        </p:cxnSp>
        <p:cxnSp>
          <p:nvCxnSpPr>
            <p:cNvPr id="53" name="Gerader Verbinder 48"/>
            <p:cNvCxnSpPr/>
            <p:nvPr/>
          </p:nvCxnSpPr>
          <p:spPr>
            <a:xfrm rot="5400000">
              <a:off x="6754948" y="4033972"/>
              <a:ext cx="0" cy="108000"/>
            </a:xfrm>
            <a:prstGeom prst="line">
              <a:avLst/>
            </a:prstGeom>
            <a:noFill/>
            <a:ln w="9525" cap="flat" cmpd="sng" algn="ctr">
              <a:solidFill>
                <a:srgbClr val="00507F">
                  <a:shade val="95000"/>
                  <a:satMod val="105000"/>
                </a:srgbClr>
              </a:solidFill>
              <a:prstDash val="solid"/>
            </a:ln>
            <a:effectLst/>
          </p:spPr>
        </p:cxnSp>
        <p:cxnSp>
          <p:nvCxnSpPr>
            <p:cNvPr id="54" name="Gerader Verbinder 49"/>
            <p:cNvCxnSpPr/>
            <p:nvPr/>
          </p:nvCxnSpPr>
          <p:spPr>
            <a:xfrm rot="5400000">
              <a:off x="6754948" y="3977495"/>
              <a:ext cx="0" cy="108000"/>
            </a:xfrm>
            <a:prstGeom prst="line">
              <a:avLst/>
            </a:prstGeom>
            <a:noFill/>
            <a:ln w="9525" cap="flat" cmpd="sng" algn="ctr">
              <a:solidFill>
                <a:srgbClr val="00507F">
                  <a:shade val="95000"/>
                  <a:satMod val="105000"/>
                </a:srgbClr>
              </a:solidFill>
              <a:prstDash val="solid"/>
            </a:ln>
            <a:effectLst/>
          </p:spPr>
        </p:cxnSp>
        <p:cxnSp>
          <p:nvCxnSpPr>
            <p:cNvPr id="55" name="Gerader Verbinder 50"/>
            <p:cNvCxnSpPr/>
            <p:nvPr/>
          </p:nvCxnSpPr>
          <p:spPr>
            <a:xfrm rot="5400000">
              <a:off x="6756788" y="3819701"/>
              <a:ext cx="0" cy="216000"/>
            </a:xfrm>
            <a:prstGeom prst="line">
              <a:avLst/>
            </a:prstGeom>
            <a:noFill/>
            <a:ln w="9525" cap="flat" cmpd="sng" algn="ctr">
              <a:solidFill>
                <a:srgbClr val="00507F">
                  <a:shade val="95000"/>
                  <a:satMod val="105000"/>
                </a:srgbClr>
              </a:solidFill>
              <a:prstDash val="solid"/>
            </a:ln>
            <a:effectLst/>
          </p:spPr>
        </p:cxnSp>
        <p:cxnSp>
          <p:nvCxnSpPr>
            <p:cNvPr id="56" name="Gerader Verbinder 51"/>
            <p:cNvCxnSpPr/>
            <p:nvPr/>
          </p:nvCxnSpPr>
          <p:spPr>
            <a:xfrm rot="5400000">
              <a:off x="6756788" y="3599779"/>
              <a:ext cx="0" cy="216000"/>
            </a:xfrm>
            <a:prstGeom prst="line">
              <a:avLst/>
            </a:prstGeom>
            <a:noFill/>
            <a:ln w="9525" cap="flat" cmpd="sng" algn="ctr">
              <a:solidFill>
                <a:srgbClr val="00507F">
                  <a:shade val="95000"/>
                  <a:satMod val="105000"/>
                </a:srgbClr>
              </a:solidFill>
              <a:prstDash val="solid"/>
            </a:ln>
            <a:effectLst/>
          </p:spPr>
        </p:cxnSp>
        <p:cxnSp>
          <p:nvCxnSpPr>
            <p:cNvPr id="57" name="Gerader Verbinder 52"/>
            <p:cNvCxnSpPr/>
            <p:nvPr/>
          </p:nvCxnSpPr>
          <p:spPr>
            <a:xfrm rot="5400000">
              <a:off x="6754948" y="3703821"/>
              <a:ext cx="0" cy="108000"/>
            </a:xfrm>
            <a:prstGeom prst="line">
              <a:avLst/>
            </a:prstGeom>
            <a:noFill/>
            <a:ln w="9525" cap="flat" cmpd="sng" algn="ctr">
              <a:solidFill>
                <a:srgbClr val="00507F">
                  <a:shade val="95000"/>
                  <a:satMod val="105000"/>
                </a:srgbClr>
              </a:solidFill>
              <a:prstDash val="solid"/>
            </a:ln>
            <a:effectLst/>
          </p:spPr>
        </p:cxnSp>
        <p:cxnSp>
          <p:nvCxnSpPr>
            <p:cNvPr id="58" name="Gerader Verbinder 53"/>
            <p:cNvCxnSpPr/>
            <p:nvPr/>
          </p:nvCxnSpPr>
          <p:spPr>
            <a:xfrm rot="5400000">
              <a:off x="6754948" y="3813952"/>
              <a:ext cx="0" cy="108000"/>
            </a:xfrm>
            <a:prstGeom prst="line">
              <a:avLst/>
            </a:prstGeom>
            <a:noFill/>
            <a:ln w="9525" cap="flat" cmpd="sng" algn="ctr">
              <a:solidFill>
                <a:srgbClr val="00507F">
                  <a:shade val="95000"/>
                  <a:satMod val="105000"/>
                </a:srgbClr>
              </a:solidFill>
              <a:prstDash val="solid"/>
            </a:ln>
            <a:effectLst/>
          </p:spPr>
        </p:cxnSp>
        <p:cxnSp>
          <p:nvCxnSpPr>
            <p:cNvPr id="59" name="Gerader Verbinder 54"/>
            <p:cNvCxnSpPr/>
            <p:nvPr/>
          </p:nvCxnSpPr>
          <p:spPr>
            <a:xfrm rot="5400000">
              <a:off x="6754948" y="3757475"/>
              <a:ext cx="0" cy="108000"/>
            </a:xfrm>
            <a:prstGeom prst="line">
              <a:avLst/>
            </a:prstGeom>
            <a:noFill/>
            <a:ln w="9525" cap="flat" cmpd="sng" algn="ctr">
              <a:solidFill>
                <a:srgbClr val="00507F">
                  <a:shade val="95000"/>
                  <a:satMod val="105000"/>
                </a:srgbClr>
              </a:solidFill>
              <a:prstDash val="solid"/>
            </a:ln>
            <a:effectLst/>
          </p:spPr>
        </p:cxnSp>
        <p:cxnSp>
          <p:nvCxnSpPr>
            <p:cNvPr id="60" name="Gerader Verbinder 55"/>
            <p:cNvCxnSpPr/>
            <p:nvPr/>
          </p:nvCxnSpPr>
          <p:spPr>
            <a:xfrm rot="5400000">
              <a:off x="6756788" y="3377673"/>
              <a:ext cx="0" cy="216000"/>
            </a:xfrm>
            <a:prstGeom prst="line">
              <a:avLst/>
            </a:prstGeom>
            <a:noFill/>
            <a:ln w="9525" cap="flat" cmpd="sng" algn="ctr">
              <a:solidFill>
                <a:srgbClr val="00507F">
                  <a:shade val="95000"/>
                  <a:satMod val="105000"/>
                </a:srgbClr>
              </a:solidFill>
              <a:prstDash val="solid"/>
            </a:ln>
            <a:effectLst/>
          </p:spPr>
        </p:cxnSp>
        <p:cxnSp>
          <p:nvCxnSpPr>
            <p:cNvPr id="61" name="Gerader Verbinder 56"/>
            <p:cNvCxnSpPr/>
            <p:nvPr/>
          </p:nvCxnSpPr>
          <p:spPr>
            <a:xfrm rot="5400000">
              <a:off x="6754948" y="3481715"/>
              <a:ext cx="0" cy="108000"/>
            </a:xfrm>
            <a:prstGeom prst="line">
              <a:avLst/>
            </a:prstGeom>
            <a:noFill/>
            <a:ln w="9525" cap="flat" cmpd="sng" algn="ctr">
              <a:solidFill>
                <a:srgbClr val="00507F">
                  <a:shade val="95000"/>
                  <a:satMod val="105000"/>
                </a:srgbClr>
              </a:solidFill>
              <a:prstDash val="solid"/>
            </a:ln>
            <a:effectLst/>
          </p:spPr>
        </p:cxnSp>
        <p:cxnSp>
          <p:nvCxnSpPr>
            <p:cNvPr id="62" name="Gerader Verbinder 57"/>
            <p:cNvCxnSpPr/>
            <p:nvPr/>
          </p:nvCxnSpPr>
          <p:spPr>
            <a:xfrm rot="5400000">
              <a:off x="6754948" y="3591846"/>
              <a:ext cx="0" cy="108000"/>
            </a:xfrm>
            <a:prstGeom prst="line">
              <a:avLst/>
            </a:prstGeom>
            <a:noFill/>
            <a:ln w="9525" cap="flat" cmpd="sng" algn="ctr">
              <a:solidFill>
                <a:srgbClr val="00507F">
                  <a:shade val="95000"/>
                  <a:satMod val="105000"/>
                </a:srgbClr>
              </a:solidFill>
              <a:prstDash val="solid"/>
            </a:ln>
            <a:effectLst/>
          </p:spPr>
        </p:cxnSp>
        <p:cxnSp>
          <p:nvCxnSpPr>
            <p:cNvPr id="63" name="Gerader Verbinder 58"/>
            <p:cNvCxnSpPr/>
            <p:nvPr/>
          </p:nvCxnSpPr>
          <p:spPr>
            <a:xfrm rot="5400000">
              <a:off x="6754948" y="3535369"/>
              <a:ext cx="0" cy="108000"/>
            </a:xfrm>
            <a:prstGeom prst="line">
              <a:avLst/>
            </a:prstGeom>
            <a:noFill/>
            <a:ln w="9525" cap="flat" cmpd="sng" algn="ctr">
              <a:solidFill>
                <a:srgbClr val="00507F">
                  <a:shade val="95000"/>
                  <a:satMod val="105000"/>
                </a:srgbClr>
              </a:solidFill>
              <a:prstDash val="solid"/>
            </a:ln>
            <a:effectLst/>
          </p:spPr>
        </p:cxnSp>
        <p:cxnSp>
          <p:nvCxnSpPr>
            <p:cNvPr id="64" name="Gerader Verbinder 59"/>
            <p:cNvCxnSpPr/>
            <p:nvPr/>
          </p:nvCxnSpPr>
          <p:spPr>
            <a:xfrm rot="5400000">
              <a:off x="6756788" y="3154241"/>
              <a:ext cx="0" cy="216000"/>
            </a:xfrm>
            <a:prstGeom prst="line">
              <a:avLst/>
            </a:prstGeom>
            <a:noFill/>
            <a:ln w="9525" cap="flat" cmpd="sng" algn="ctr">
              <a:solidFill>
                <a:srgbClr val="00507F">
                  <a:shade val="95000"/>
                  <a:satMod val="105000"/>
                </a:srgbClr>
              </a:solidFill>
              <a:prstDash val="solid"/>
            </a:ln>
            <a:effectLst/>
          </p:spPr>
        </p:cxnSp>
        <p:cxnSp>
          <p:nvCxnSpPr>
            <p:cNvPr id="65" name="Gerader Verbinder 60"/>
            <p:cNvCxnSpPr/>
            <p:nvPr/>
          </p:nvCxnSpPr>
          <p:spPr>
            <a:xfrm rot="5400000">
              <a:off x="6754948" y="3258283"/>
              <a:ext cx="0" cy="108000"/>
            </a:xfrm>
            <a:prstGeom prst="line">
              <a:avLst/>
            </a:prstGeom>
            <a:noFill/>
            <a:ln w="9525" cap="flat" cmpd="sng" algn="ctr">
              <a:solidFill>
                <a:srgbClr val="00507F">
                  <a:shade val="95000"/>
                  <a:satMod val="105000"/>
                </a:srgbClr>
              </a:solidFill>
              <a:prstDash val="solid"/>
            </a:ln>
            <a:effectLst/>
          </p:spPr>
        </p:cxnSp>
        <p:cxnSp>
          <p:nvCxnSpPr>
            <p:cNvPr id="66" name="Gerader Verbinder 61"/>
            <p:cNvCxnSpPr/>
            <p:nvPr/>
          </p:nvCxnSpPr>
          <p:spPr>
            <a:xfrm rot="5400000">
              <a:off x="6754948" y="3368414"/>
              <a:ext cx="0" cy="108000"/>
            </a:xfrm>
            <a:prstGeom prst="line">
              <a:avLst/>
            </a:prstGeom>
            <a:noFill/>
            <a:ln w="9525" cap="flat" cmpd="sng" algn="ctr">
              <a:solidFill>
                <a:srgbClr val="00507F">
                  <a:shade val="95000"/>
                  <a:satMod val="105000"/>
                </a:srgbClr>
              </a:solidFill>
              <a:prstDash val="solid"/>
            </a:ln>
            <a:effectLst/>
          </p:spPr>
        </p:cxnSp>
        <p:cxnSp>
          <p:nvCxnSpPr>
            <p:cNvPr id="67" name="Gerader Verbinder 62"/>
            <p:cNvCxnSpPr/>
            <p:nvPr/>
          </p:nvCxnSpPr>
          <p:spPr>
            <a:xfrm rot="5400000">
              <a:off x="6754948" y="3311937"/>
              <a:ext cx="0" cy="108000"/>
            </a:xfrm>
            <a:prstGeom prst="line">
              <a:avLst/>
            </a:prstGeom>
            <a:noFill/>
            <a:ln w="9525" cap="flat" cmpd="sng" algn="ctr">
              <a:solidFill>
                <a:srgbClr val="00507F">
                  <a:shade val="95000"/>
                  <a:satMod val="105000"/>
                </a:srgbClr>
              </a:solidFill>
              <a:prstDash val="solid"/>
            </a:ln>
            <a:effectLst/>
          </p:spPr>
        </p:cxnSp>
        <p:cxnSp>
          <p:nvCxnSpPr>
            <p:cNvPr id="68" name="Gerader Verbinder 63"/>
            <p:cNvCxnSpPr/>
            <p:nvPr/>
          </p:nvCxnSpPr>
          <p:spPr>
            <a:xfrm rot="5400000">
              <a:off x="6756788" y="2932135"/>
              <a:ext cx="0" cy="216000"/>
            </a:xfrm>
            <a:prstGeom prst="line">
              <a:avLst/>
            </a:prstGeom>
            <a:noFill/>
            <a:ln w="9525" cap="flat" cmpd="sng" algn="ctr">
              <a:solidFill>
                <a:srgbClr val="00507F">
                  <a:shade val="95000"/>
                  <a:satMod val="105000"/>
                </a:srgbClr>
              </a:solidFill>
              <a:prstDash val="solid"/>
            </a:ln>
            <a:effectLst/>
          </p:spPr>
        </p:cxnSp>
        <p:cxnSp>
          <p:nvCxnSpPr>
            <p:cNvPr id="69" name="Gerader Verbinder 64"/>
            <p:cNvCxnSpPr/>
            <p:nvPr/>
          </p:nvCxnSpPr>
          <p:spPr>
            <a:xfrm rot="5400000">
              <a:off x="6754948" y="3036177"/>
              <a:ext cx="0" cy="108000"/>
            </a:xfrm>
            <a:prstGeom prst="line">
              <a:avLst/>
            </a:prstGeom>
            <a:noFill/>
            <a:ln w="9525" cap="flat" cmpd="sng" algn="ctr">
              <a:solidFill>
                <a:srgbClr val="00507F">
                  <a:shade val="95000"/>
                  <a:satMod val="105000"/>
                </a:srgbClr>
              </a:solidFill>
              <a:prstDash val="solid"/>
            </a:ln>
            <a:effectLst/>
          </p:spPr>
        </p:cxnSp>
        <p:cxnSp>
          <p:nvCxnSpPr>
            <p:cNvPr id="70" name="Gerader Verbinder 65"/>
            <p:cNvCxnSpPr/>
            <p:nvPr/>
          </p:nvCxnSpPr>
          <p:spPr>
            <a:xfrm rot="5400000">
              <a:off x="6754948" y="3146308"/>
              <a:ext cx="0" cy="108000"/>
            </a:xfrm>
            <a:prstGeom prst="line">
              <a:avLst/>
            </a:prstGeom>
            <a:noFill/>
            <a:ln w="9525" cap="flat" cmpd="sng" algn="ctr">
              <a:solidFill>
                <a:srgbClr val="00507F">
                  <a:shade val="95000"/>
                  <a:satMod val="105000"/>
                </a:srgbClr>
              </a:solidFill>
              <a:prstDash val="solid"/>
            </a:ln>
            <a:effectLst/>
          </p:spPr>
        </p:cxnSp>
        <p:cxnSp>
          <p:nvCxnSpPr>
            <p:cNvPr id="71" name="Gerader Verbinder 66"/>
            <p:cNvCxnSpPr/>
            <p:nvPr/>
          </p:nvCxnSpPr>
          <p:spPr>
            <a:xfrm rot="5400000">
              <a:off x="6754948" y="3089831"/>
              <a:ext cx="0" cy="108000"/>
            </a:xfrm>
            <a:prstGeom prst="line">
              <a:avLst/>
            </a:prstGeom>
            <a:noFill/>
            <a:ln w="9525" cap="flat" cmpd="sng" algn="ctr">
              <a:solidFill>
                <a:srgbClr val="00507F">
                  <a:shade val="95000"/>
                  <a:satMod val="105000"/>
                </a:srgbClr>
              </a:solidFill>
              <a:prstDash val="solid"/>
            </a:ln>
            <a:effectLst/>
          </p:spPr>
        </p:cxnSp>
        <p:cxnSp>
          <p:nvCxnSpPr>
            <p:cNvPr id="72" name="Gerader Verbinder 67"/>
            <p:cNvCxnSpPr/>
            <p:nvPr/>
          </p:nvCxnSpPr>
          <p:spPr>
            <a:xfrm rot="5400000">
              <a:off x="6756788" y="2932037"/>
              <a:ext cx="0" cy="216000"/>
            </a:xfrm>
            <a:prstGeom prst="line">
              <a:avLst/>
            </a:prstGeom>
            <a:noFill/>
            <a:ln w="9525" cap="flat" cmpd="sng" algn="ctr">
              <a:solidFill>
                <a:srgbClr val="00507F">
                  <a:shade val="95000"/>
                  <a:satMod val="105000"/>
                </a:srgbClr>
              </a:solidFill>
              <a:prstDash val="solid"/>
            </a:ln>
            <a:effectLst/>
          </p:spPr>
        </p:cxnSp>
        <p:cxnSp>
          <p:nvCxnSpPr>
            <p:cNvPr id="73" name="Gerader Verbinder 68"/>
            <p:cNvCxnSpPr/>
            <p:nvPr/>
          </p:nvCxnSpPr>
          <p:spPr>
            <a:xfrm rot="5400000">
              <a:off x="6756788" y="2712115"/>
              <a:ext cx="0" cy="216000"/>
            </a:xfrm>
            <a:prstGeom prst="line">
              <a:avLst/>
            </a:prstGeom>
            <a:noFill/>
            <a:ln w="9525" cap="flat" cmpd="sng" algn="ctr">
              <a:solidFill>
                <a:srgbClr val="00507F">
                  <a:shade val="95000"/>
                  <a:satMod val="105000"/>
                </a:srgbClr>
              </a:solidFill>
              <a:prstDash val="solid"/>
            </a:ln>
            <a:effectLst/>
          </p:spPr>
        </p:cxnSp>
        <p:cxnSp>
          <p:nvCxnSpPr>
            <p:cNvPr id="74" name="Gerader Verbinder 69"/>
            <p:cNvCxnSpPr/>
            <p:nvPr/>
          </p:nvCxnSpPr>
          <p:spPr>
            <a:xfrm rot="5400000">
              <a:off x="6754948" y="2816157"/>
              <a:ext cx="0" cy="108000"/>
            </a:xfrm>
            <a:prstGeom prst="line">
              <a:avLst/>
            </a:prstGeom>
            <a:noFill/>
            <a:ln w="9525" cap="flat" cmpd="sng" algn="ctr">
              <a:solidFill>
                <a:srgbClr val="00507F">
                  <a:shade val="95000"/>
                  <a:satMod val="105000"/>
                </a:srgbClr>
              </a:solidFill>
              <a:prstDash val="solid"/>
            </a:ln>
            <a:effectLst/>
          </p:spPr>
        </p:cxnSp>
        <p:cxnSp>
          <p:nvCxnSpPr>
            <p:cNvPr id="75" name="Gerader Verbinder 70"/>
            <p:cNvCxnSpPr/>
            <p:nvPr/>
          </p:nvCxnSpPr>
          <p:spPr>
            <a:xfrm rot="5400000">
              <a:off x="6754948" y="2926288"/>
              <a:ext cx="0" cy="108000"/>
            </a:xfrm>
            <a:prstGeom prst="line">
              <a:avLst/>
            </a:prstGeom>
            <a:noFill/>
            <a:ln w="9525" cap="flat" cmpd="sng" algn="ctr">
              <a:solidFill>
                <a:srgbClr val="00507F">
                  <a:shade val="95000"/>
                  <a:satMod val="105000"/>
                </a:srgbClr>
              </a:solidFill>
              <a:prstDash val="solid"/>
            </a:ln>
            <a:effectLst/>
          </p:spPr>
        </p:cxnSp>
        <p:cxnSp>
          <p:nvCxnSpPr>
            <p:cNvPr id="76" name="Gerader Verbinder 71"/>
            <p:cNvCxnSpPr/>
            <p:nvPr/>
          </p:nvCxnSpPr>
          <p:spPr>
            <a:xfrm rot="5400000">
              <a:off x="6754948" y="2869811"/>
              <a:ext cx="0" cy="108000"/>
            </a:xfrm>
            <a:prstGeom prst="line">
              <a:avLst/>
            </a:prstGeom>
            <a:noFill/>
            <a:ln w="9525" cap="flat" cmpd="sng" algn="ctr">
              <a:solidFill>
                <a:srgbClr val="00507F">
                  <a:shade val="95000"/>
                  <a:satMod val="105000"/>
                </a:srgbClr>
              </a:solidFill>
              <a:prstDash val="solid"/>
            </a:ln>
            <a:effectLst/>
          </p:spPr>
        </p:cxnSp>
        <p:cxnSp>
          <p:nvCxnSpPr>
            <p:cNvPr id="77" name="Gerader Verbinder 72"/>
            <p:cNvCxnSpPr/>
            <p:nvPr/>
          </p:nvCxnSpPr>
          <p:spPr>
            <a:xfrm rot="5400000">
              <a:off x="6756788" y="2490009"/>
              <a:ext cx="0" cy="216000"/>
            </a:xfrm>
            <a:prstGeom prst="line">
              <a:avLst/>
            </a:prstGeom>
            <a:noFill/>
            <a:ln w="9525" cap="flat" cmpd="sng" algn="ctr">
              <a:solidFill>
                <a:srgbClr val="00507F">
                  <a:shade val="95000"/>
                  <a:satMod val="105000"/>
                </a:srgbClr>
              </a:solidFill>
              <a:prstDash val="solid"/>
            </a:ln>
            <a:effectLst/>
          </p:spPr>
        </p:cxnSp>
        <p:cxnSp>
          <p:nvCxnSpPr>
            <p:cNvPr id="78" name="Gerader Verbinder 73"/>
            <p:cNvCxnSpPr/>
            <p:nvPr/>
          </p:nvCxnSpPr>
          <p:spPr>
            <a:xfrm rot="5400000">
              <a:off x="6754948" y="2594051"/>
              <a:ext cx="0" cy="108000"/>
            </a:xfrm>
            <a:prstGeom prst="line">
              <a:avLst/>
            </a:prstGeom>
            <a:noFill/>
            <a:ln w="9525" cap="flat" cmpd="sng" algn="ctr">
              <a:solidFill>
                <a:srgbClr val="00507F">
                  <a:shade val="95000"/>
                  <a:satMod val="105000"/>
                </a:srgbClr>
              </a:solidFill>
              <a:prstDash val="solid"/>
            </a:ln>
            <a:effectLst/>
          </p:spPr>
        </p:cxnSp>
        <p:cxnSp>
          <p:nvCxnSpPr>
            <p:cNvPr id="79" name="Gerader Verbinder 74"/>
            <p:cNvCxnSpPr/>
            <p:nvPr/>
          </p:nvCxnSpPr>
          <p:spPr>
            <a:xfrm rot="5400000">
              <a:off x="6754948" y="2704182"/>
              <a:ext cx="0" cy="108000"/>
            </a:xfrm>
            <a:prstGeom prst="line">
              <a:avLst/>
            </a:prstGeom>
            <a:noFill/>
            <a:ln w="9525" cap="flat" cmpd="sng" algn="ctr">
              <a:solidFill>
                <a:srgbClr val="00507F">
                  <a:shade val="95000"/>
                  <a:satMod val="105000"/>
                </a:srgbClr>
              </a:solidFill>
              <a:prstDash val="solid"/>
            </a:ln>
            <a:effectLst/>
          </p:spPr>
        </p:cxnSp>
        <p:cxnSp>
          <p:nvCxnSpPr>
            <p:cNvPr id="80" name="Gerader Verbinder 75"/>
            <p:cNvCxnSpPr/>
            <p:nvPr/>
          </p:nvCxnSpPr>
          <p:spPr>
            <a:xfrm rot="5400000">
              <a:off x="6754948" y="2647705"/>
              <a:ext cx="0" cy="108000"/>
            </a:xfrm>
            <a:prstGeom prst="line">
              <a:avLst/>
            </a:prstGeom>
            <a:noFill/>
            <a:ln w="9525" cap="flat" cmpd="sng" algn="ctr">
              <a:solidFill>
                <a:srgbClr val="00507F">
                  <a:shade val="95000"/>
                  <a:satMod val="105000"/>
                </a:srgbClr>
              </a:solidFill>
              <a:prstDash val="solid"/>
            </a:ln>
            <a:effectLst/>
          </p:spPr>
        </p:cxnSp>
        <p:cxnSp>
          <p:nvCxnSpPr>
            <p:cNvPr id="81" name="Gerader Verbinder 76"/>
            <p:cNvCxnSpPr/>
            <p:nvPr/>
          </p:nvCxnSpPr>
          <p:spPr>
            <a:xfrm rot="5400000">
              <a:off x="6756788" y="2487153"/>
              <a:ext cx="0" cy="216000"/>
            </a:xfrm>
            <a:prstGeom prst="line">
              <a:avLst/>
            </a:prstGeom>
            <a:noFill/>
            <a:ln w="9525" cap="flat" cmpd="sng" algn="ctr">
              <a:solidFill>
                <a:srgbClr val="00507F">
                  <a:shade val="95000"/>
                  <a:satMod val="105000"/>
                </a:srgbClr>
              </a:solidFill>
              <a:prstDash val="solid"/>
            </a:ln>
            <a:effectLst/>
          </p:spPr>
        </p:cxnSp>
        <p:cxnSp>
          <p:nvCxnSpPr>
            <p:cNvPr id="82" name="Gerader Verbinder 77"/>
            <p:cNvCxnSpPr/>
            <p:nvPr/>
          </p:nvCxnSpPr>
          <p:spPr>
            <a:xfrm rot="5400000">
              <a:off x="6756788" y="2267133"/>
              <a:ext cx="0" cy="216000"/>
            </a:xfrm>
            <a:prstGeom prst="line">
              <a:avLst/>
            </a:prstGeom>
            <a:noFill/>
            <a:ln w="9525" cap="flat" cmpd="sng" algn="ctr">
              <a:solidFill>
                <a:srgbClr val="00507F">
                  <a:shade val="95000"/>
                  <a:satMod val="105000"/>
                </a:srgbClr>
              </a:solidFill>
              <a:prstDash val="solid"/>
            </a:ln>
            <a:effectLst/>
          </p:spPr>
        </p:cxnSp>
        <p:cxnSp>
          <p:nvCxnSpPr>
            <p:cNvPr id="83" name="Gerader Verbinder 78"/>
            <p:cNvCxnSpPr/>
            <p:nvPr/>
          </p:nvCxnSpPr>
          <p:spPr>
            <a:xfrm rot="5400000">
              <a:off x="6754948" y="2371175"/>
              <a:ext cx="0" cy="108000"/>
            </a:xfrm>
            <a:prstGeom prst="line">
              <a:avLst/>
            </a:prstGeom>
            <a:noFill/>
            <a:ln w="9525" cap="flat" cmpd="sng" algn="ctr">
              <a:solidFill>
                <a:srgbClr val="00507F">
                  <a:shade val="95000"/>
                  <a:satMod val="105000"/>
                </a:srgbClr>
              </a:solidFill>
              <a:prstDash val="solid"/>
            </a:ln>
            <a:effectLst/>
          </p:spPr>
        </p:cxnSp>
        <p:cxnSp>
          <p:nvCxnSpPr>
            <p:cNvPr id="84" name="Gerader Verbinder 79"/>
            <p:cNvCxnSpPr/>
            <p:nvPr/>
          </p:nvCxnSpPr>
          <p:spPr>
            <a:xfrm rot="5400000">
              <a:off x="6754948" y="2481306"/>
              <a:ext cx="0" cy="108000"/>
            </a:xfrm>
            <a:prstGeom prst="line">
              <a:avLst/>
            </a:prstGeom>
            <a:noFill/>
            <a:ln w="9525" cap="flat" cmpd="sng" algn="ctr">
              <a:solidFill>
                <a:srgbClr val="00507F">
                  <a:shade val="95000"/>
                  <a:satMod val="105000"/>
                </a:srgbClr>
              </a:solidFill>
              <a:prstDash val="solid"/>
            </a:ln>
            <a:effectLst/>
          </p:spPr>
        </p:cxnSp>
        <p:cxnSp>
          <p:nvCxnSpPr>
            <p:cNvPr id="85" name="Gerader Verbinder 80"/>
            <p:cNvCxnSpPr/>
            <p:nvPr/>
          </p:nvCxnSpPr>
          <p:spPr>
            <a:xfrm rot="5400000">
              <a:off x="6754948" y="2424829"/>
              <a:ext cx="0" cy="108000"/>
            </a:xfrm>
            <a:prstGeom prst="line">
              <a:avLst/>
            </a:prstGeom>
            <a:noFill/>
            <a:ln w="9525" cap="flat" cmpd="sng" algn="ctr">
              <a:solidFill>
                <a:srgbClr val="00507F">
                  <a:shade val="95000"/>
                  <a:satMod val="105000"/>
                </a:srgbClr>
              </a:solidFill>
              <a:prstDash val="solid"/>
            </a:ln>
            <a:effectLst/>
          </p:spPr>
        </p:cxnSp>
        <p:cxnSp>
          <p:nvCxnSpPr>
            <p:cNvPr id="86" name="Gerader Verbinder 81"/>
            <p:cNvCxnSpPr/>
            <p:nvPr/>
          </p:nvCxnSpPr>
          <p:spPr>
            <a:xfrm rot="5400000">
              <a:off x="6756788" y="2045027"/>
              <a:ext cx="0" cy="216000"/>
            </a:xfrm>
            <a:prstGeom prst="line">
              <a:avLst/>
            </a:prstGeom>
            <a:noFill/>
            <a:ln w="9525" cap="flat" cmpd="sng" algn="ctr">
              <a:solidFill>
                <a:srgbClr val="00507F">
                  <a:shade val="95000"/>
                  <a:satMod val="105000"/>
                </a:srgbClr>
              </a:solidFill>
              <a:prstDash val="solid"/>
            </a:ln>
            <a:effectLst/>
          </p:spPr>
        </p:cxnSp>
        <p:cxnSp>
          <p:nvCxnSpPr>
            <p:cNvPr id="87" name="Gerader Verbinder 82"/>
            <p:cNvCxnSpPr/>
            <p:nvPr/>
          </p:nvCxnSpPr>
          <p:spPr>
            <a:xfrm rot="5400000">
              <a:off x="6754948" y="2149069"/>
              <a:ext cx="0" cy="108000"/>
            </a:xfrm>
            <a:prstGeom prst="line">
              <a:avLst/>
            </a:prstGeom>
            <a:noFill/>
            <a:ln w="9525" cap="flat" cmpd="sng" algn="ctr">
              <a:solidFill>
                <a:srgbClr val="00507F">
                  <a:shade val="95000"/>
                  <a:satMod val="105000"/>
                </a:srgbClr>
              </a:solidFill>
              <a:prstDash val="solid"/>
            </a:ln>
            <a:effectLst/>
          </p:spPr>
        </p:cxnSp>
        <p:cxnSp>
          <p:nvCxnSpPr>
            <p:cNvPr id="88" name="Gerader Verbinder 83"/>
            <p:cNvCxnSpPr/>
            <p:nvPr/>
          </p:nvCxnSpPr>
          <p:spPr>
            <a:xfrm rot="5400000">
              <a:off x="6754948" y="2259200"/>
              <a:ext cx="0" cy="108000"/>
            </a:xfrm>
            <a:prstGeom prst="line">
              <a:avLst/>
            </a:prstGeom>
            <a:noFill/>
            <a:ln w="9525" cap="flat" cmpd="sng" algn="ctr">
              <a:solidFill>
                <a:srgbClr val="00507F">
                  <a:shade val="95000"/>
                  <a:satMod val="105000"/>
                </a:srgbClr>
              </a:solidFill>
              <a:prstDash val="solid"/>
            </a:ln>
            <a:effectLst/>
          </p:spPr>
        </p:cxnSp>
        <p:cxnSp>
          <p:nvCxnSpPr>
            <p:cNvPr id="89" name="Gerader Verbinder 84"/>
            <p:cNvCxnSpPr/>
            <p:nvPr/>
          </p:nvCxnSpPr>
          <p:spPr>
            <a:xfrm rot="5400000">
              <a:off x="6754948" y="2202723"/>
              <a:ext cx="0" cy="108000"/>
            </a:xfrm>
            <a:prstGeom prst="line">
              <a:avLst/>
            </a:prstGeom>
            <a:noFill/>
            <a:ln w="9525" cap="flat" cmpd="sng" algn="ctr">
              <a:solidFill>
                <a:srgbClr val="00507F">
                  <a:shade val="95000"/>
                  <a:satMod val="105000"/>
                </a:srgbClr>
              </a:solidFill>
              <a:prstDash val="solid"/>
            </a:ln>
            <a:effectLst/>
          </p:spPr>
        </p:cxnSp>
        <p:cxnSp>
          <p:nvCxnSpPr>
            <p:cNvPr id="90" name="Gerader Verbinder 85"/>
            <p:cNvCxnSpPr/>
            <p:nvPr/>
          </p:nvCxnSpPr>
          <p:spPr>
            <a:xfrm rot="5400000">
              <a:off x="6756788" y="1821595"/>
              <a:ext cx="0" cy="216000"/>
            </a:xfrm>
            <a:prstGeom prst="line">
              <a:avLst/>
            </a:prstGeom>
            <a:noFill/>
            <a:ln w="9525" cap="flat" cmpd="sng" algn="ctr">
              <a:solidFill>
                <a:srgbClr val="00507F">
                  <a:shade val="95000"/>
                  <a:satMod val="105000"/>
                </a:srgbClr>
              </a:solidFill>
              <a:prstDash val="solid"/>
            </a:ln>
            <a:effectLst/>
          </p:spPr>
        </p:cxnSp>
        <p:cxnSp>
          <p:nvCxnSpPr>
            <p:cNvPr id="91" name="Gerader Verbinder 86"/>
            <p:cNvCxnSpPr/>
            <p:nvPr/>
          </p:nvCxnSpPr>
          <p:spPr>
            <a:xfrm rot="5400000">
              <a:off x="6754948" y="1925637"/>
              <a:ext cx="0" cy="108000"/>
            </a:xfrm>
            <a:prstGeom prst="line">
              <a:avLst/>
            </a:prstGeom>
            <a:noFill/>
            <a:ln w="9525" cap="flat" cmpd="sng" algn="ctr">
              <a:solidFill>
                <a:srgbClr val="00507F">
                  <a:shade val="95000"/>
                  <a:satMod val="105000"/>
                </a:srgbClr>
              </a:solidFill>
              <a:prstDash val="solid"/>
            </a:ln>
            <a:effectLst/>
          </p:spPr>
        </p:cxnSp>
        <p:cxnSp>
          <p:nvCxnSpPr>
            <p:cNvPr id="92" name="Gerader Verbinder 87"/>
            <p:cNvCxnSpPr/>
            <p:nvPr/>
          </p:nvCxnSpPr>
          <p:spPr>
            <a:xfrm rot="5400000">
              <a:off x="6754948" y="2035768"/>
              <a:ext cx="0" cy="108000"/>
            </a:xfrm>
            <a:prstGeom prst="line">
              <a:avLst/>
            </a:prstGeom>
            <a:noFill/>
            <a:ln w="9525" cap="flat" cmpd="sng" algn="ctr">
              <a:solidFill>
                <a:srgbClr val="00507F">
                  <a:shade val="95000"/>
                  <a:satMod val="105000"/>
                </a:srgbClr>
              </a:solidFill>
              <a:prstDash val="solid"/>
            </a:ln>
            <a:effectLst/>
          </p:spPr>
        </p:cxnSp>
        <p:cxnSp>
          <p:nvCxnSpPr>
            <p:cNvPr id="93" name="Gerader Verbinder 88"/>
            <p:cNvCxnSpPr/>
            <p:nvPr/>
          </p:nvCxnSpPr>
          <p:spPr>
            <a:xfrm rot="5400000">
              <a:off x="6754948" y="1979291"/>
              <a:ext cx="0" cy="108000"/>
            </a:xfrm>
            <a:prstGeom prst="line">
              <a:avLst/>
            </a:prstGeom>
            <a:noFill/>
            <a:ln w="9525" cap="flat" cmpd="sng" algn="ctr">
              <a:solidFill>
                <a:srgbClr val="00507F">
                  <a:shade val="95000"/>
                  <a:satMod val="105000"/>
                </a:srgbClr>
              </a:solidFill>
              <a:prstDash val="solid"/>
            </a:ln>
            <a:effectLst/>
          </p:spPr>
        </p:cxnSp>
        <p:cxnSp>
          <p:nvCxnSpPr>
            <p:cNvPr id="94" name="Gerader Verbinder 89"/>
            <p:cNvCxnSpPr/>
            <p:nvPr/>
          </p:nvCxnSpPr>
          <p:spPr>
            <a:xfrm rot="5400000">
              <a:off x="6756788" y="1599489"/>
              <a:ext cx="0" cy="216000"/>
            </a:xfrm>
            <a:prstGeom prst="line">
              <a:avLst/>
            </a:prstGeom>
            <a:noFill/>
            <a:ln w="9525" cap="flat" cmpd="sng" algn="ctr">
              <a:solidFill>
                <a:srgbClr val="00507F">
                  <a:shade val="95000"/>
                  <a:satMod val="105000"/>
                </a:srgbClr>
              </a:solidFill>
              <a:prstDash val="solid"/>
            </a:ln>
            <a:effectLst/>
          </p:spPr>
        </p:cxnSp>
        <p:cxnSp>
          <p:nvCxnSpPr>
            <p:cNvPr id="95" name="Gerader Verbinder 90"/>
            <p:cNvCxnSpPr/>
            <p:nvPr/>
          </p:nvCxnSpPr>
          <p:spPr>
            <a:xfrm rot="5400000">
              <a:off x="6754948" y="1703531"/>
              <a:ext cx="0" cy="108000"/>
            </a:xfrm>
            <a:prstGeom prst="line">
              <a:avLst/>
            </a:prstGeom>
            <a:noFill/>
            <a:ln w="9525" cap="flat" cmpd="sng" algn="ctr">
              <a:solidFill>
                <a:srgbClr val="00507F">
                  <a:shade val="95000"/>
                  <a:satMod val="105000"/>
                </a:srgbClr>
              </a:solidFill>
              <a:prstDash val="solid"/>
            </a:ln>
            <a:effectLst/>
          </p:spPr>
        </p:cxnSp>
        <p:cxnSp>
          <p:nvCxnSpPr>
            <p:cNvPr id="96" name="Gerader Verbinder 91"/>
            <p:cNvCxnSpPr/>
            <p:nvPr/>
          </p:nvCxnSpPr>
          <p:spPr>
            <a:xfrm rot="5400000">
              <a:off x="6754948" y="1813662"/>
              <a:ext cx="0" cy="108000"/>
            </a:xfrm>
            <a:prstGeom prst="line">
              <a:avLst/>
            </a:prstGeom>
            <a:noFill/>
            <a:ln w="9525" cap="flat" cmpd="sng" algn="ctr">
              <a:solidFill>
                <a:srgbClr val="00507F">
                  <a:shade val="95000"/>
                  <a:satMod val="105000"/>
                </a:srgbClr>
              </a:solidFill>
              <a:prstDash val="solid"/>
            </a:ln>
            <a:effectLst/>
          </p:spPr>
        </p:cxnSp>
        <p:cxnSp>
          <p:nvCxnSpPr>
            <p:cNvPr id="97" name="Gerader Verbinder 92"/>
            <p:cNvCxnSpPr/>
            <p:nvPr/>
          </p:nvCxnSpPr>
          <p:spPr>
            <a:xfrm rot="5400000">
              <a:off x="6754948" y="1757185"/>
              <a:ext cx="0" cy="108000"/>
            </a:xfrm>
            <a:prstGeom prst="line">
              <a:avLst/>
            </a:prstGeom>
            <a:noFill/>
            <a:ln w="9525" cap="flat" cmpd="sng" algn="ctr">
              <a:solidFill>
                <a:srgbClr val="00507F">
                  <a:shade val="95000"/>
                  <a:satMod val="105000"/>
                </a:srgbClr>
              </a:solidFill>
              <a:prstDash val="solid"/>
            </a:ln>
            <a:effectLst/>
          </p:spPr>
        </p:cxnSp>
        <p:cxnSp>
          <p:nvCxnSpPr>
            <p:cNvPr id="98" name="Gerader Verbinder 93"/>
            <p:cNvCxnSpPr/>
            <p:nvPr/>
          </p:nvCxnSpPr>
          <p:spPr>
            <a:xfrm rot="5400000">
              <a:off x="6756788" y="1599391"/>
              <a:ext cx="0" cy="216000"/>
            </a:xfrm>
            <a:prstGeom prst="line">
              <a:avLst/>
            </a:prstGeom>
            <a:noFill/>
            <a:ln w="9525" cap="flat" cmpd="sng" algn="ctr">
              <a:solidFill>
                <a:srgbClr val="00507F">
                  <a:shade val="95000"/>
                  <a:satMod val="105000"/>
                </a:srgbClr>
              </a:solidFill>
              <a:prstDash val="solid"/>
            </a:ln>
            <a:effectLst/>
          </p:spPr>
        </p:cxnSp>
        <p:cxnSp>
          <p:nvCxnSpPr>
            <p:cNvPr id="99" name="Gerader Verbinder 94"/>
            <p:cNvCxnSpPr/>
            <p:nvPr/>
          </p:nvCxnSpPr>
          <p:spPr>
            <a:xfrm rot="5400000">
              <a:off x="6754948" y="1483511"/>
              <a:ext cx="0" cy="108000"/>
            </a:xfrm>
            <a:prstGeom prst="line">
              <a:avLst/>
            </a:prstGeom>
            <a:noFill/>
            <a:ln w="9525" cap="flat" cmpd="sng" algn="ctr">
              <a:solidFill>
                <a:srgbClr val="00507F">
                  <a:shade val="95000"/>
                  <a:satMod val="105000"/>
                </a:srgbClr>
              </a:solidFill>
              <a:prstDash val="solid"/>
            </a:ln>
            <a:effectLst/>
          </p:spPr>
        </p:cxnSp>
        <p:cxnSp>
          <p:nvCxnSpPr>
            <p:cNvPr id="100" name="Gerader Verbinder 95"/>
            <p:cNvCxnSpPr/>
            <p:nvPr/>
          </p:nvCxnSpPr>
          <p:spPr>
            <a:xfrm rot="5400000">
              <a:off x="6754948" y="1593642"/>
              <a:ext cx="0" cy="108000"/>
            </a:xfrm>
            <a:prstGeom prst="line">
              <a:avLst/>
            </a:prstGeom>
            <a:noFill/>
            <a:ln w="9525" cap="flat" cmpd="sng" algn="ctr">
              <a:solidFill>
                <a:srgbClr val="00507F">
                  <a:shade val="95000"/>
                  <a:satMod val="105000"/>
                </a:srgbClr>
              </a:solidFill>
              <a:prstDash val="solid"/>
            </a:ln>
            <a:effectLst/>
          </p:spPr>
        </p:cxnSp>
        <p:cxnSp>
          <p:nvCxnSpPr>
            <p:cNvPr id="101" name="Gerader Verbinder 96"/>
            <p:cNvCxnSpPr/>
            <p:nvPr/>
          </p:nvCxnSpPr>
          <p:spPr>
            <a:xfrm rot="5400000">
              <a:off x="6754948" y="1537165"/>
              <a:ext cx="0" cy="108000"/>
            </a:xfrm>
            <a:prstGeom prst="line">
              <a:avLst/>
            </a:prstGeom>
            <a:noFill/>
            <a:ln w="9525" cap="flat" cmpd="sng" algn="ctr">
              <a:solidFill>
                <a:srgbClr val="00507F">
                  <a:shade val="95000"/>
                  <a:satMod val="105000"/>
                </a:srgbClr>
              </a:solidFill>
              <a:prstDash val="solid"/>
            </a:ln>
            <a:effectLst/>
          </p:spPr>
        </p:cxnSp>
        <p:cxnSp>
          <p:nvCxnSpPr>
            <p:cNvPr id="102" name="Gerader Verbinder 97"/>
            <p:cNvCxnSpPr/>
            <p:nvPr/>
          </p:nvCxnSpPr>
          <p:spPr>
            <a:xfrm rot="5400000">
              <a:off x="6756788" y="1359704"/>
              <a:ext cx="0" cy="216000"/>
            </a:xfrm>
            <a:prstGeom prst="line">
              <a:avLst/>
            </a:prstGeom>
            <a:noFill/>
            <a:ln w="9525" cap="flat" cmpd="sng" algn="ctr">
              <a:solidFill>
                <a:srgbClr val="00507F">
                  <a:shade val="95000"/>
                  <a:satMod val="105000"/>
                </a:srgbClr>
              </a:solidFill>
              <a:prstDash val="solid"/>
            </a:ln>
            <a:effectLst/>
          </p:spPr>
        </p:cxnSp>
      </p:grpSp>
    </p:spTree>
    <p:extLst>
      <p:ext uri="{BB962C8B-B14F-4D97-AF65-F5344CB8AC3E}">
        <p14:creationId xmlns:p14="http://schemas.microsoft.com/office/powerpoint/2010/main" val="113676324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5" name="Grafik 4"/>
          <p:cNvPicPr>
            <a:picLocks noChangeAspect="1"/>
          </p:cNvPicPr>
          <p:nvPr userDrawn="1"/>
        </p:nvPicPr>
        <p:blipFill rotWithShape="1">
          <a:blip r:embed="rId2" cstate="screen">
            <a:duotone>
              <a:srgbClr val="00507F">
                <a:shade val="45000"/>
                <a:satMod val="135000"/>
              </a:srgbClr>
              <a:prstClr val="white"/>
            </a:duotone>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a:ext>
            </a:extLst>
          </a:blip>
          <a:srcRect/>
          <a:stretch/>
        </p:blipFill>
        <p:spPr>
          <a:xfrm>
            <a:off x="0" y="4149874"/>
            <a:ext cx="10242579" cy="723797"/>
          </a:xfrm>
          <a:prstGeom prst="rect">
            <a:avLst/>
          </a:prstGeom>
          <a:solidFill>
            <a:sysClr val="window" lastClr="FFFFFF"/>
          </a:solidFill>
        </p:spPr>
      </p:pic>
      <p:sp>
        <p:nvSpPr>
          <p:cNvPr id="14" name="Titel 13"/>
          <p:cNvSpPr>
            <a:spLocks noGrp="1"/>
          </p:cNvSpPr>
          <p:nvPr>
            <p:ph type="title" hasCustomPrompt="1"/>
          </p:nvPr>
        </p:nvSpPr>
        <p:spPr>
          <a:xfrm>
            <a:off x="321994" y="4123472"/>
            <a:ext cx="8653531" cy="648072"/>
          </a:xfrm>
          <a:prstGeom prst="rect">
            <a:avLst/>
          </a:prstGeom>
        </p:spPr>
        <p:txBody>
          <a:bodyPr anchor="ctr"/>
          <a:lstStyle>
            <a:lvl1pPr algn="l">
              <a:defRPr sz="2400">
                <a:solidFill>
                  <a:schemeClr val="bg1"/>
                </a:solidFill>
              </a:defRPr>
            </a:lvl1pPr>
          </a:lstStyle>
          <a:p>
            <a:r>
              <a:rPr lang="en-GB" dirty="0" smtClean="0"/>
              <a:t>Thank you for your attention!</a:t>
            </a:r>
            <a:endParaRPr lang="de-DE" dirty="0"/>
          </a:p>
        </p:txBody>
      </p:sp>
      <p:sp>
        <p:nvSpPr>
          <p:cNvPr id="11" name="Textplatzhalter 10"/>
          <p:cNvSpPr>
            <a:spLocks noGrp="1"/>
          </p:cNvSpPr>
          <p:nvPr>
            <p:ph type="body" sz="quarter" idx="11" hasCustomPrompt="1"/>
          </p:nvPr>
        </p:nvSpPr>
        <p:spPr>
          <a:xfrm>
            <a:off x="321995" y="4873671"/>
            <a:ext cx="4327200" cy="1263600"/>
          </a:xfrm>
          <a:prstGeom prst="rect">
            <a:avLst/>
          </a:prstGeom>
        </p:spPr>
        <p:txBody>
          <a:bodyPr>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1600" baseline="0">
                <a:solidFill>
                  <a:srgbClr val="00507F"/>
                </a:solidFill>
                <a:latin typeface="Arial" panose="020B0604020202020204" pitchFamily="34" charset="0"/>
                <a:cs typeface="Arial" panose="020B0604020202020204" pitchFamily="34" charset="0"/>
              </a:defRPr>
            </a:lvl1pPr>
          </a:lstStyle>
          <a:p>
            <a:pPr lvl="0"/>
            <a:r>
              <a:rPr lang="en-GB" noProof="0" dirty="0" smtClean="0"/>
              <a:t>Please insert your name</a:t>
            </a:r>
          </a:p>
          <a:p>
            <a:pPr lvl="0"/>
            <a:r>
              <a:rPr lang="en-GB" noProof="0" dirty="0" smtClean="0"/>
              <a:t>Please insert your position</a:t>
            </a:r>
          </a:p>
          <a:p>
            <a:pPr lvl="0"/>
            <a:r>
              <a:rPr lang="en-GB" noProof="0" dirty="0" smtClean="0"/>
              <a:t>Please insert your company</a:t>
            </a:r>
            <a:endParaRPr lang="en-GB" noProof="0" dirty="0"/>
          </a:p>
        </p:txBody>
      </p:sp>
      <p:pic>
        <p:nvPicPr>
          <p:cNvPr id="10" name="Grafik 9"/>
          <p:cNvPicPr>
            <a:picLocks noChangeAspect="1"/>
          </p:cNvPicPr>
          <p:nvPr userDrawn="1"/>
        </p:nvPicPr>
        <p:blipFill>
          <a:blip r:embed="rId4"/>
          <a:stretch>
            <a:fillRect/>
          </a:stretch>
        </p:blipFill>
        <p:spPr>
          <a:xfrm>
            <a:off x="321995" y="250257"/>
            <a:ext cx="11525250" cy="3724221"/>
          </a:xfrm>
          <a:prstGeom prst="rect">
            <a:avLst/>
          </a:prstGeom>
        </p:spPr>
      </p:pic>
      <p:pic>
        <p:nvPicPr>
          <p:cNvPr id="6" name="Grafik 5"/>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10242579" y="4201789"/>
            <a:ext cx="1251163" cy="540000"/>
          </a:xfrm>
          <a:prstGeom prst="rect">
            <a:avLst/>
          </a:prstGeom>
        </p:spPr>
      </p:pic>
      <p:sp>
        <p:nvSpPr>
          <p:cNvPr id="7" name="Textfeld 3"/>
          <p:cNvSpPr txBox="1"/>
          <p:nvPr userDrawn="1"/>
        </p:nvSpPr>
        <p:spPr>
          <a:xfrm>
            <a:off x="10276880" y="3697479"/>
            <a:ext cx="1881351" cy="276999"/>
          </a:xfrm>
          <a:prstGeom prst="rect">
            <a:avLst/>
          </a:prstGeom>
          <a:noFill/>
        </p:spPr>
        <p:txBody>
          <a:bodyPr wrap="square" rtlCol="0">
            <a:spAutoFit/>
          </a:bodyPr>
          <a:lstStyle>
            <a:defPPr>
              <a:defRPr lang="de-D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dirty="0" smtClean="0">
                <a:ln>
                  <a:noFill/>
                </a:ln>
                <a:solidFill>
                  <a:sysClr val="window" lastClr="FFFFFF">
                    <a:lumMod val="95000"/>
                  </a:sysClr>
                </a:solidFill>
                <a:effectLst/>
                <a:uLnTx/>
                <a:uFillTx/>
                <a:latin typeface="Arial"/>
                <a:ea typeface="+mn-ea"/>
                <a:cs typeface="+mn-cs"/>
              </a:rPr>
              <a:t>Copyright: S. Werner</a:t>
            </a:r>
            <a:endParaRPr kumimoji="0" lang="de-DE" sz="1200" b="0" i="0" u="none" strike="noStrike" kern="1200" cap="none" spc="0" normalizeH="0" baseline="0" noProof="0" dirty="0">
              <a:ln>
                <a:noFill/>
              </a:ln>
              <a:solidFill>
                <a:sysClr val="window" lastClr="FFFFFF">
                  <a:lumMod val="95000"/>
                </a:sysClr>
              </a:solidFill>
              <a:effectLst/>
              <a:uLnTx/>
              <a:uFillTx/>
              <a:latin typeface="Arial"/>
              <a:ea typeface="+mn-ea"/>
              <a:cs typeface="+mn-cs"/>
            </a:endParaRPr>
          </a:p>
        </p:txBody>
      </p:sp>
      <p:pic>
        <p:nvPicPr>
          <p:cNvPr id="8" name="Grafik 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rot="20033056">
            <a:off x="158566" y="185496"/>
            <a:ext cx="1257475" cy="1267002"/>
          </a:xfrm>
          <a:prstGeom prst="rect">
            <a:avLst/>
          </a:prstGeom>
        </p:spPr>
      </p:pic>
    </p:spTree>
    <p:extLst>
      <p:ext uri="{BB962C8B-B14F-4D97-AF65-F5344CB8AC3E}">
        <p14:creationId xmlns:p14="http://schemas.microsoft.com/office/powerpoint/2010/main" val="873578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jpeg"/><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oliennummernplatzhalter 7"/>
          <p:cNvSpPr txBox="1">
            <a:spLocks/>
          </p:cNvSpPr>
          <p:nvPr userDrawn="1"/>
        </p:nvSpPr>
        <p:spPr>
          <a:xfrm>
            <a:off x="11405507" y="6335859"/>
            <a:ext cx="536121" cy="365125"/>
          </a:xfrm>
          <a:prstGeom prst="rect">
            <a:avLst/>
          </a:prstGeom>
        </p:spPr>
        <p:txBody>
          <a:bodyPr vert="horz" lIns="91440" tIns="45720" rIns="91440" bIns="45720" rtlCol="0" anchor="ctr"/>
          <a:lstStyle>
            <a:defPPr>
              <a:defRPr lang="de-DE"/>
            </a:defPPr>
            <a:lvl1pPr marL="0" algn="r" defTabSz="1219170" rtl="0" eaLnBrk="1" latinLnBrk="0" hangingPunct="1">
              <a:defRPr sz="1000" kern="1200">
                <a:solidFill>
                  <a:srgbClr val="00507F"/>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a:lstStyle>
          <a:p>
            <a:pPr defTabSz="914400"/>
            <a:fld id="{71A9DFA6-AD67-4B6A-A890-1E1267FFEBA8}" type="slidenum">
              <a:rPr lang="de-DE" smtClean="0">
                <a:latin typeface="Arial"/>
              </a:rPr>
              <a:pPr defTabSz="914400"/>
              <a:t>‹Nr.›</a:t>
            </a:fld>
            <a:endParaRPr lang="de-DE" dirty="0">
              <a:latin typeface="Arial"/>
            </a:endParaRPr>
          </a:p>
        </p:txBody>
      </p:sp>
      <p:pic>
        <p:nvPicPr>
          <p:cNvPr id="6" name="Grafik 5"/>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10240352" y="333450"/>
            <a:ext cx="1165155" cy="502879"/>
          </a:xfrm>
          <a:prstGeom prst="rect">
            <a:avLst/>
          </a:prstGeom>
        </p:spPr>
      </p:pic>
      <p:pic>
        <p:nvPicPr>
          <p:cNvPr id="11" name="Grafik 10"/>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9795125" y="6228000"/>
            <a:ext cx="1759938" cy="520320"/>
          </a:xfrm>
          <a:prstGeom prst="rect">
            <a:avLst/>
          </a:prstGeom>
        </p:spPr>
      </p:pic>
      <p:pic>
        <p:nvPicPr>
          <p:cNvPr id="12" name="Grafik 11" descr="C:\Users\Breitenbach.HAFEN-HAMBURG\AppData\Local\Microsoft\Windows\INetCache\Content.Word\InterregBSR_logo_75x26mm_rgb.jpg"/>
          <p:cNvPicPr>
            <a:picLocks noChangeAspect="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273279" y="6227999"/>
            <a:ext cx="1339057" cy="465759"/>
          </a:xfrm>
          <a:prstGeom prst="rect">
            <a:avLst/>
          </a:prstGeom>
          <a:noFill/>
          <a:ln>
            <a:noFill/>
          </a:ln>
        </p:spPr>
      </p:pic>
      <p:pic>
        <p:nvPicPr>
          <p:cNvPr id="13" name="Grafik 12" descr="bsrp_EU-supplement_horizontal_50x20mm_rgb"/>
          <p:cNvPicPr>
            <a:picLocks noChangeAspect="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1702718" y="6227999"/>
            <a:ext cx="1520000" cy="608000"/>
          </a:xfrm>
          <a:prstGeom prst="rect">
            <a:avLst/>
          </a:prstGeom>
          <a:noFill/>
          <a:ln>
            <a:noFill/>
          </a:ln>
        </p:spPr>
      </p:pic>
    </p:spTree>
    <p:extLst>
      <p:ext uri="{BB962C8B-B14F-4D97-AF65-F5344CB8AC3E}">
        <p14:creationId xmlns:p14="http://schemas.microsoft.com/office/powerpoint/2010/main" val="2571707426"/>
      </p:ext>
    </p:extLst>
  </p:cSld>
  <p:clrMap bg1="lt1" tx1="dk1" bg2="lt2" tx2="dk2" accent1="accent1" accent2="accent2" accent3="accent3" accent4="accent4" accent5="accent5" accent6="accent6" hlink="hlink" folHlink="folHlink"/>
  <p:sldLayoutIdLst>
    <p:sldLayoutId id="2147483663" r:id="rId1"/>
    <p:sldLayoutId id="2147483666" r:id="rId2"/>
    <p:sldLayoutId id="2147483668" r:id="rId3"/>
    <p:sldLayoutId id="2147483664" r:id="rId4"/>
    <p:sldLayoutId id="2147483667" r:id="rId5"/>
    <p:sldLayoutId id="2147483655" r:id="rId6"/>
    <p:sldLayoutId id="2147483665" r:id="rId7"/>
  </p:sldLayoutIdLst>
  <p:timing>
    <p:tnLst>
      <p:par>
        <p:cTn id="1" dur="indefinite" restart="never" nodeType="tmRoot"/>
      </p:par>
    </p:tnLst>
  </p:timing>
  <p:txStyles>
    <p:titleStyle>
      <a:lvl1pPr algn="l" defTabSz="914400" rtl="0" eaLnBrk="1" latinLnBrk="0" hangingPunct="1">
        <a:spcBef>
          <a:spcPct val="0"/>
        </a:spcBef>
        <a:buNone/>
        <a:defRPr sz="2400" kern="1200">
          <a:solidFill>
            <a:schemeClr val="bg1"/>
          </a:solidFill>
          <a:latin typeface="Arial" panose="020B0604020202020204" pitchFamily="34" charset="0"/>
          <a:ea typeface="+mj-ea"/>
          <a:cs typeface="Arial" panose="020B0604020202020204" pitchFamily="34" charset="0"/>
        </a:defRPr>
      </a:lvl1pPr>
    </p:titleStyle>
    <p:bodyStyle>
      <a:lvl1pPr marL="0" marR="0" indent="0" algn="l" defTabSz="914400" rtl="0" eaLnBrk="1" fontAlgn="base" latinLnBrk="0" hangingPunct="1">
        <a:lnSpc>
          <a:spcPct val="100000"/>
        </a:lnSpc>
        <a:spcBef>
          <a:spcPct val="20000"/>
        </a:spcBef>
        <a:spcAft>
          <a:spcPct val="0"/>
        </a:spcAft>
        <a:buClrTx/>
        <a:buSzTx/>
        <a:buFontTx/>
        <a:buNone/>
        <a:tabLst/>
        <a:defRPr sz="3200" kern="1200">
          <a:solidFill>
            <a:schemeClr val="tx1"/>
          </a:solidFill>
          <a:latin typeface="+mn-lt"/>
          <a:ea typeface="+mn-ea"/>
          <a:cs typeface="+mn-cs"/>
        </a:defRPr>
      </a:lvl1pPr>
      <a:lvl2pPr marL="179388" marR="0" indent="-17780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2800" kern="1200">
          <a:solidFill>
            <a:schemeClr val="tx1"/>
          </a:solidFill>
          <a:latin typeface="+mn-lt"/>
          <a:ea typeface="+mn-ea"/>
          <a:cs typeface="+mn-cs"/>
        </a:defRPr>
      </a:lvl2pPr>
      <a:lvl3pPr marL="565150" marR="0" indent="-12065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2400" kern="1200">
          <a:solidFill>
            <a:schemeClr val="tx1"/>
          </a:solidFill>
          <a:latin typeface="+mn-lt"/>
          <a:ea typeface="+mn-ea"/>
          <a:cs typeface="+mn-cs"/>
        </a:defRPr>
      </a:lvl3pPr>
      <a:lvl4pPr marL="855663" marR="0" indent="-111125"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jpeg"/><Relationship Id="rId1" Type="http://schemas.openxmlformats.org/officeDocument/2006/relationships/slideLayout" Target="../slideLayouts/slideLayout3.xml"/><Relationship Id="rId6" Type="http://schemas.openxmlformats.org/officeDocument/2006/relationships/image" Target="../media/image13.png"/><Relationship Id="rId5" Type="http://schemas.microsoft.com/office/2007/relationships/hdphoto" Target="../media/hdphoto3.wdp"/><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gif"/><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jpeg"/><Relationship Id="rId2" Type="http://schemas.openxmlformats.org/officeDocument/2006/relationships/notesSlide" Target="../notesSlides/notesSlide5.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5.xml"/><Relationship Id="rId6" Type="http://schemas.openxmlformats.org/officeDocument/2006/relationships/image" Target="../media/image18.png"/><Relationship Id="rId11" Type="http://schemas.openxmlformats.org/officeDocument/2006/relationships/image" Target="../media/image23.jpeg"/><Relationship Id="rId24" Type="http://schemas.openxmlformats.org/officeDocument/2006/relationships/image" Target="../media/image36.png"/><Relationship Id="rId5" Type="http://schemas.openxmlformats.org/officeDocument/2006/relationships/image" Target="../media/image17.jpeg"/><Relationship Id="rId15" Type="http://schemas.openxmlformats.org/officeDocument/2006/relationships/image" Target="../media/image27.png"/><Relationship Id="rId23" Type="http://schemas.openxmlformats.org/officeDocument/2006/relationships/image" Target="../media/image35.jpeg"/><Relationship Id="rId10" Type="http://schemas.openxmlformats.org/officeDocument/2006/relationships/image" Target="../media/image22.png"/><Relationship Id="rId19" Type="http://schemas.openxmlformats.org/officeDocument/2006/relationships/image" Target="../media/image31.gif"/><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712" y="4005858"/>
            <a:ext cx="10036680" cy="894302"/>
          </a:xfrm>
          <a:prstGeom prst="rect">
            <a:avLst/>
          </a:prstGeom>
        </p:spPr>
        <p:txBody>
          <a:bodyPr>
            <a:normAutofit/>
          </a:bodyPr>
          <a:lstStyle/>
          <a:p>
            <a:r>
              <a:rPr lang="en-US" sz="2200" dirty="0" smtClean="0"/>
              <a:t>Strengthening of the European inland waterway transportation in </a:t>
            </a:r>
            <a:br>
              <a:rPr lang="en-US" sz="2200" dirty="0" smtClean="0"/>
            </a:br>
            <a:r>
              <a:rPr lang="en-US" sz="2200" dirty="0" smtClean="0"/>
              <a:t>the Baltic Sea Region: the INTERREG project EMMA</a:t>
            </a:r>
            <a:endParaRPr lang="en-US" sz="2200" dirty="0"/>
          </a:p>
        </p:txBody>
      </p:sp>
      <p:sp>
        <p:nvSpPr>
          <p:cNvPr id="3" name="Textfeld 2"/>
          <p:cNvSpPr txBox="1"/>
          <p:nvPr/>
        </p:nvSpPr>
        <p:spPr>
          <a:xfrm>
            <a:off x="334566" y="4797946"/>
            <a:ext cx="2684902" cy="917174"/>
          </a:xfrm>
          <a:prstGeom prst="rect">
            <a:avLst/>
          </a:prstGeom>
          <a:noFill/>
        </p:spPr>
        <p:txBody>
          <a:bodyPr wrap="none" rtlCol="0">
            <a:spAutoFit/>
          </a:bodyPr>
          <a:lstStyle/>
          <a:p>
            <a:pPr lvl="0" defTabSz="914400" fontAlgn="base">
              <a:spcBef>
                <a:spcPct val="20000"/>
              </a:spcBef>
              <a:spcAft>
                <a:spcPct val="0"/>
              </a:spcAft>
            </a:pPr>
            <a:r>
              <a:rPr lang="en-GB" sz="2000" dirty="0">
                <a:solidFill>
                  <a:srgbClr val="00507F"/>
                </a:solidFill>
                <a:latin typeface="Arial" panose="020B0604020202020204" pitchFamily="34" charset="0"/>
                <a:cs typeface="Arial" panose="020B0604020202020204" pitchFamily="34" charset="0"/>
              </a:rPr>
              <a:t>Stefan </a:t>
            </a:r>
            <a:r>
              <a:rPr lang="en-GB" sz="2000" dirty="0" err="1">
                <a:solidFill>
                  <a:srgbClr val="00507F"/>
                </a:solidFill>
                <a:latin typeface="Arial" panose="020B0604020202020204" pitchFamily="34" charset="0"/>
                <a:cs typeface="Arial" panose="020B0604020202020204" pitchFamily="34" charset="0"/>
              </a:rPr>
              <a:t>Breitenbach</a:t>
            </a:r>
            <a:endParaRPr lang="en-GB" sz="2000" dirty="0">
              <a:solidFill>
                <a:srgbClr val="00507F"/>
              </a:solidFill>
              <a:latin typeface="Arial" panose="020B0604020202020204" pitchFamily="34" charset="0"/>
              <a:cs typeface="Arial" panose="020B0604020202020204" pitchFamily="34" charset="0"/>
            </a:endParaRPr>
          </a:p>
          <a:p>
            <a:pPr lvl="0" defTabSz="914400" fontAlgn="base">
              <a:spcBef>
                <a:spcPct val="20000"/>
              </a:spcBef>
              <a:spcAft>
                <a:spcPct val="0"/>
              </a:spcAft>
            </a:pPr>
            <a:r>
              <a:rPr lang="en-GB" sz="1400" dirty="0">
                <a:solidFill>
                  <a:srgbClr val="00507F"/>
                </a:solidFill>
                <a:latin typeface="Arial" panose="020B0604020202020204" pitchFamily="34" charset="0"/>
                <a:cs typeface="Arial" panose="020B0604020202020204" pitchFamily="34" charset="0"/>
              </a:rPr>
              <a:t>Head of </a:t>
            </a:r>
            <a:r>
              <a:rPr lang="en-GB" sz="1400" dirty="0" smtClean="0">
                <a:solidFill>
                  <a:srgbClr val="00507F"/>
                </a:solidFill>
                <a:latin typeface="Arial" panose="020B0604020202020204" pitchFamily="34" charset="0"/>
                <a:cs typeface="Arial" panose="020B0604020202020204" pitchFamily="34" charset="0"/>
              </a:rPr>
              <a:t>Project Department</a:t>
            </a:r>
            <a:endParaRPr lang="en-GB" sz="1400" dirty="0">
              <a:solidFill>
                <a:srgbClr val="00507F"/>
              </a:solidFill>
              <a:latin typeface="Arial" panose="020B0604020202020204" pitchFamily="34" charset="0"/>
              <a:cs typeface="Arial" panose="020B0604020202020204" pitchFamily="34" charset="0"/>
            </a:endParaRPr>
          </a:p>
          <a:p>
            <a:pPr lvl="0" defTabSz="914400" fontAlgn="base">
              <a:spcBef>
                <a:spcPct val="20000"/>
              </a:spcBef>
              <a:spcAft>
                <a:spcPct val="0"/>
              </a:spcAft>
            </a:pPr>
            <a:r>
              <a:rPr lang="en-GB" sz="1400" dirty="0">
                <a:solidFill>
                  <a:srgbClr val="00507F"/>
                </a:solidFill>
                <a:latin typeface="Arial" panose="020B0604020202020204" pitchFamily="34" charset="0"/>
                <a:cs typeface="Arial" panose="020B0604020202020204" pitchFamily="34" charset="0"/>
              </a:rPr>
              <a:t>Port of Hamburg Marketing </a:t>
            </a:r>
            <a:r>
              <a:rPr lang="en-GB" sz="1400" dirty="0" err="1">
                <a:solidFill>
                  <a:srgbClr val="00507F"/>
                </a:solidFill>
                <a:latin typeface="Arial" panose="020B0604020202020204" pitchFamily="34" charset="0"/>
                <a:cs typeface="Arial" panose="020B0604020202020204" pitchFamily="34" charset="0"/>
              </a:rPr>
              <a:t>e.V</a:t>
            </a:r>
            <a:r>
              <a:rPr lang="en-GB" sz="1400" dirty="0">
                <a:solidFill>
                  <a:srgbClr val="00507F"/>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478319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The EMMA project</a:t>
            </a:r>
            <a:endParaRPr lang="en-GB" dirty="0"/>
          </a:p>
        </p:txBody>
      </p:sp>
      <p:sp>
        <p:nvSpPr>
          <p:cNvPr id="6" name="Inhaltsplatzhalter 5"/>
          <p:cNvSpPr>
            <a:spLocks noGrp="1"/>
          </p:cNvSpPr>
          <p:nvPr>
            <p:ph sz="half" idx="1"/>
          </p:nvPr>
        </p:nvSpPr>
        <p:spPr/>
        <p:txBody>
          <a:bodyPr>
            <a:normAutofit/>
          </a:bodyPr>
          <a:lstStyle/>
          <a:p>
            <a:r>
              <a:rPr lang="en-GB" b="1" dirty="0" smtClean="0">
                <a:solidFill>
                  <a:srgbClr val="2CAAE1"/>
                </a:solidFill>
                <a:cs typeface="Arial" panose="020B0604020202020204" pitchFamily="34" charset="0"/>
              </a:rPr>
              <a:t>Enhancement of Competitiveness</a:t>
            </a:r>
          </a:p>
          <a:p>
            <a:pPr marL="342900" indent="-342900">
              <a:buFont typeface="Courier New" panose="02070309020205020404" pitchFamily="49" charset="0"/>
              <a:buChar char="o"/>
            </a:pPr>
            <a:r>
              <a:rPr lang="en-GB" sz="1800" dirty="0" smtClean="0">
                <a:cs typeface="Arial" panose="020B0604020202020204" pitchFamily="34" charset="0"/>
              </a:rPr>
              <a:t>Analysis of efficient transport concepts and their transferability on the Baltic Sea Region (best practices)</a:t>
            </a:r>
          </a:p>
          <a:p>
            <a:pPr marL="342900" indent="-342900">
              <a:buFont typeface="Courier New" panose="02070309020205020404" pitchFamily="49" charset="0"/>
              <a:buChar char="o"/>
            </a:pPr>
            <a:r>
              <a:rPr lang="en-GB" sz="1800" dirty="0" smtClean="0">
                <a:cs typeface="Arial" panose="020B0604020202020204" pitchFamily="34" charset="0"/>
              </a:rPr>
              <a:t>Development of the „Competitive Improvement Plans“</a:t>
            </a:r>
          </a:p>
          <a:p>
            <a:pPr marL="342900" indent="-342900">
              <a:buFont typeface="Courier New" panose="02070309020205020404" pitchFamily="49" charset="0"/>
              <a:buChar char="o"/>
            </a:pPr>
            <a:r>
              <a:rPr lang="en-GB" sz="1800" dirty="0" smtClean="0">
                <a:cs typeface="Arial" panose="020B0604020202020204" pitchFamily="34" charset="0"/>
              </a:rPr>
              <a:t>Pilot practices to enhance the modal split</a:t>
            </a:r>
          </a:p>
          <a:p>
            <a:r>
              <a:rPr lang="en-GB" b="1" dirty="0" smtClean="0">
                <a:solidFill>
                  <a:srgbClr val="2CAAE1"/>
                </a:solidFill>
                <a:cs typeface="Arial" panose="020B0604020202020204" pitchFamily="34" charset="0"/>
              </a:rPr>
              <a:t>Reduction of bureaucratic and regulatory restraints </a:t>
            </a:r>
          </a:p>
          <a:p>
            <a:pPr marL="285750" indent="-285750">
              <a:buFont typeface="Courier New" panose="02070309020205020404" pitchFamily="49" charset="0"/>
              <a:buChar char="o"/>
            </a:pPr>
            <a:r>
              <a:rPr lang="en-GB" sz="1800" dirty="0" smtClean="0">
                <a:cs typeface="Arial" panose="020B0604020202020204" pitchFamily="34" charset="0"/>
              </a:rPr>
              <a:t>Analysis and recommendations regarding administrative structures in separate countries</a:t>
            </a:r>
          </a:p>
          <a:p>
            <a:pPr marL="285750" indent="-285750">
              <a:buFont typeface="Courier New" panose="02070309020205020404" pitchFamily="49" charset="0"/>
              <a:buChar char="o"/>
            </a:pPr>
            <a:r>
              <a:rPr lang="en-GB" sz="1800" dirty="0" smtClean="0">
                <a:cs typeface="Arial" panose="020B0604020202020204" pitchFamily="34" charset="0"/>
              </a:rPr>
              <a:t>Analysis and recommendations regarding political decision-making processes in the Baltic Sea Region and the EU</a:t>
            </a:r>
            <a:endParaRPr lang="en-GB" sz="1800" dirty="0">
              <a:cs typeface="Arial" panose="020B0604020202020204" pitchFamily="34" charset="0"/>
            </a:endParaRPr>
          </a:p>
        </p:txBody>
      </p:sp>
      <p:sp>
        <p:nvSpPr>
          <p:cNvPr id="7" name="Inhaltsplatzhalter 6"/>
          <p:cNvSpPr>
            <a:spLocks noGrp="1"/>
          </p:cNvSpPr>
          <p:nvPr>
            <p:ph sz="half" idx="2"/>
          </p:nvPr>
        </p:nvSpPr>
        <p:spPr/>
        <p:txBody>
          <a:bodyPr>
            <a:normAutofit fontScale="92500" lnSpcReduction="10000"/>
          </a:bodyPr>
          <a:lstStyle/>
          <a:p>
            <a:r>
              <a:rPr lang="en-GB" sz="2200" b="1" dirty="0" smtClean="0">
                <a:solidFill>
                  <a:srgbClr val="2CAAE1"/>
                </a:solidFill>
              </a:rPr>
              <a:t>Potential raising</a:t>
            </a:r>
          </a:p>
          <a:p>
            <a:pPr marL="342900" indent="-342900">
              <a:buFont typeface="Courier New" panose="02070309020205020404" pitchFamily="49" charset="0"/>
              <a:buChar char="o"/>
            </a:pPr>
            <a:r>
              <a:rPr lang="en-GB" sz="1900" dirty="0" smtClean="0"/>
              <a:t>Identification of potential consignors and investigation of their needs</a:t>
            </a:r>
          </a:p>
          <a:p>
            <a:pPr marL="342900" indent="-342900">
              <a:buFont typeface="Courier New" panose="02070309020205020404" pitchFamily="49" charset="0"/>
              <a:buChar char="o"/>
            </a:pPr>
            <a:r>
              <a:rPr lang="en-US" sz="1900" dirty="0" smtClean="0"/>
              <a:t>Application </a:t>
            </a:r>
            <a:r>
              <a:rPr lang="en-US" sz="1900" dirty="0"/>
              <a:t>of best practices and planning of transport chains </a:t>
            </a:r>
            <a:r>
              <a:rPr lang="de-DE" sz="1900" dirty="0"/>
              <a:t>(</a:t>
            </a:r>
            <a:r>
              <a:rPr lang="en-US" sz="1900" dirty="0"/>
              <a:t>market development)</a:t>
            </a:r>
          </a:p>
          <a:p>
            <a:pPr marL="342900" indent="-342900">
              <a:buFont typeface="Courier New" panose="02070309020205020404" pitchFamily="49" charset="0"/>
              <a:buChar char="o"/>
            </a:pPr>
            <a:r>
              <a:rPr lang="en-GB" sz="1900" dirty="0" smtClean="0"/>
              <a:t>Results communication (fair attendance)</a:t>
            </a:r>
          </a:p>
          <a:p>
            <a:r>
              <a:rPr lang="en-GB" sz="2200" b="1" dirty="0" smtClean="0">
                <a:solidFill>
                  <a:srgbClr val="2CAAE1"/>
                </a:solidFill>
              </a:rPr>
              <a:t>Strengthening of inland waterway and coastal transportation in public</a:t>
            </a:r>
          </a:p>
          <a:p>
            <a:pPr marL="342900" indent="-342900">
              <a:buFont typeface="Courier New" panose="02070309020205020404" pitchFamily="49" charset="0"/>
              <a:buChar char="o"/>
            </a:pPr>
            <a:r>
              <a:rPr lang="en-GB" sz="1900" dirty="0" smtClean="0"/>
              <a:t>Analysis, assessment and strengthening of lobby structures in the Baltic Sea Region (organisations, associations, SPCs)</a:t>
            </a:r>
          </a:p>
          <a:p>
            <a:pPr marL="342900" indent="-342900">
              <a:buFont typeface="Courier New" panose="02070309020205020404" pitchFamily="49" charset="0"/>
              <a:buChar char="o"/>
            </a:pPr>
            <a:r>
              <a:rPr lang="en-GB" sz="1900" dirty="0" smtClean="0"/>
              <a:t>Work groups (industry | organisations and associations)</a:t>
            </a:r>
          </a:p>
          <a:p>
            <a:pPr marL="342900" indent="-342900">
              <a:buFont typeface="Courier New" panose="02070309020205020404" pitchFamily="49" charset="0"/>
              <a:buChar char="o"/>
            </a:pPr>
            <a:r>
              <a:rPr lang="en-GB" sz="1900" dirty="0" smtClean="0"/>
              <a:t>Public relations activities (visiting groups in inland ports)</a:t>
            </a:r>
          </a:p>
          <a:p>
            <a:pPr marL="342900" indent="-342900">
              <a:buFont typeface="Courier New" panose="02070309020205020404" pitchFamily="49" charset="0"/>
              <a:buChar char="o"/>
            </a:pPr>
            <a:endParaRPr lang="de-DE" sz="2400" dirty="0"/>
          </a:p>
          <a:p>
            <a:endParaRPr lang="de-DE" sz="2400" dirty="0"/>
          </a:p>
          <a:p>
            <a:pPr marL="342900" indent="-342900">
              <a:buFont typeface="Courier New" panose="02070309020205020404" pitchFamily="49" charset="0"/>
              <a:buChar char="o"/>
            </a:pPr>
            <a:endParaRPr lang="de-DE" sz="2400" dirty="0"/>
          </a:p>
        </p:txBody>
      </p:sp>
      <p:sp>
        <p:nvSpPr>
          <p:cNvPr id="8" name="Textplatzhalter 7"/>
          <p:cNvSpPr>
            <a:spLocks noGrp="1"/>
          </p:cNvSpPr>
          <p:nvPr>
            <p:ph type="body" sz="quarter" idx="10"/>
          </p:nvPr>
        </p:nvSpPr>
        <p:spPr/>
        <p:txBody>
          <a:bodyPr/>
          <a:lstStyle/>
          <a:p>
            <a:r>
              <a:rPr lang="en-GB" dirty="0" smtClean="0"/>
              <a:t>Work packages and key aspects</a:t>
            </a:r>
            <a:endParaRPr lang="en-GB" dirty="0"/>
          </a:p>
        </p:txBody>
      </p:sp>
    </p:spTree>
    <p:extLst>
      <p:ext uri="{BB962C8B-B14F-4D97-AF65-F5344CB8AC3E}">
        <p14:creationId xmlns:p14="http://schemas.microsoft.com/office/powerpoint/2010/main" val="248629602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en-GB" dirty="0" smtClean="0"/>
              <a:t>The EMMA project</a:t>
            </a:r>
            <a:endParaRPr lang="en-GB" dirty="0"/>
          </a:p>
        </p:txBody>
      </p:sp>
      <p:sp>
        <p:nvSpPr>
          <p:cNvPr id="8" name="Textplatzhalter 7"/>
          <p:cNvSpPr>
            <a:spLocks noGrp="1"/>
          </p:cNvSpPr>
          <p:nvPr>
            <p:ph type="body" sz="quarter" idx="10"/>
          </p:nvPr>
        </p:nvSpPr>
        <p:spPr/>
        <p:txBody>
          <a:bodyPr/>
          <a:lstStyle/>
          <a:p>
            <a:r>
              <a:rPr lang="en-GB" dirty="0" smtClean="0"/>
              <a:t>Pilot practices and  demonstrators</a:t>
            </a:r>
            <a:endParaRPr lang="en-GB" dirty="0"/>
          </a:p>
        </p:txBody>
      </p:sp>
      <p:sp>
        <p:nvSpPr>
          <p:cNvPr id="2" name="Textplatzhalter 1"/>
          <p:cNvSpPr>
            <a:spLocks noGrp="1"/>
          </p:cNvSpPr>
          <p:nvPr>
            <p:ph type="body" sz="quarter" idx="11"/>
          </p:nvPr>
        </p:nvSpPr>
        <p:spPr>
          <a:xfrm>
            <a:off x="349200" y="1562400"/>
            <a:ext cx="6682110" cy="4572000"/>
          </a:xfrm>
        </p:spPr>
        <p:txBody>
          <a:bodyPr>
            <a:noAutofit/>
          </a:bodyPr>
          <a:lstStyle/>
          <a:p>
            <a:pPr lvl="0">
              <a:lnSpc>
                <a:spcPct val="150000"/>
              </a:lnSpc>
              <a:defRPr/>
            </a:pPr>
            <a:r>
              <a:rPr lang="en-GB" sz="1600" b="1" kern="0" dirty="0">
                <a:solidFill>
                  <a:srgbClr val="2CAAE1"/>
                </a:solidFill>
                <a:latin typeface="Arial"/>
              </a:rPr>
              <a:t>Poland – </a:t>
            </a:r>
            <a:r>
              <a:rPr lang="en-GB" sz="1600" b="1" kern="0" dirty="0" err="1">
                <a:solidFill>
                  <a:srgbClr val="2CAAE1"/>
                </a:solidFill>
                <a:latin typeface="Arial"/>
              </a:rPr>
              <a:t>Gdańsk</a:t>
            </a:r>
            <a:r>
              <a:rPr lang="en-GB" sz="1600" b="1" kern="0" dirty="0">
                <a:solidFill>
                  <a:srgbClr val="2CAAE1"/>
                </a:solidFill>
                <a:latin typeface="Arial"/>
              </a:rPr>
              <a:t> (the river Vistula)</a:t>
            </a:r>
          </a:p>
          <a:p>
            <a:pPr lvl="0">
              <a:defRPr/>
            </a:pPr>
            <a:r>
              <a:rPr lang="en-GB" sz="1600" kern="0" dirty="0">
                <a:latin typeface="Arial"/>
              </a:rPr>
              <a:t>Feasibility study regarding the inland supply chain</a:t>
            </a:r>
          </a:p>
          <a:p>
            <a:pPr lvl="0">
              <a:defRPr/>
            </a:pPr>
            <a:r>
              <a:rPr lang="en-GB" sz="1600" kern="0" dirty="0">
                <a:latin typeface="Arial"/>
              </a:rPr>
              <a:t>Transport chains from the Port of </a:t>
            </a:r>
            <a:r>
              <a:rPr lang="en-GB" sz="1600" kern="0" dirty="0" err="1">
                <a:latin typeface="Arial"/>
              </a:rPr>
              <a:t>Gdańsk</a:t>
            </a:r>
            <a:r>
              <a:rPr lang="en-GB" sz="1600" kern="0" dirty="0">
                <a:latin typeface="Arial"/>
              </a:rPr>
              <a:t> to the hinterland</a:t>
            </a:r>
          </a:p>
          <a:p>
            <a:pPr lvl="0">
              <a:lnSpc>
                <a:spcPct val="150000"/>
              </a:lnSpc>
              <a:defRPr/>
            </a:pPr>
            <a:r>
              <a:rPr lang="en-GB" sz="1600" b="1" kern="0" dirty="0">
                <a:solidFill>
                  <a:srgbClr val="2CAAE1"/>
                </a:solidFill>
                <a:latin typeface="Arial"/>
              </a:rPr>
              <a:t>Lithuania – </a:t>
            </a:r>
            <a:r>
              <a:rPr lang="en-GB" sz="1600" b="1" kern="0" dirty="0" err="1">
                <a:solidFill>
                  <a:srgbClr val="2CAAE1"/>
                </a:solidFill>
                <a:latin typeface="Arial"/>
              </a:rPr>
              <a:t>Klaipėda</a:t>
            </a:r>
            <a:r>
              <a:rPr lang="en-GB" sz="1600" b="1" kern="0" dirty="0">
                <a:solidFill>
                  <a:srgbClr val="2CAAE1"/>
                </a:solidFill>
                <a:latin typeface="Arial"/>
              </a:rPr>
              <a:t> (the river Neman)</a:t>
            </a:r>
          </a:p>
          <a:p>
            <a:pPr lvl="0">
              <a:defRPr/>
            </a:pPr>
            <a:r>
              <a:rPr lang="de-DE" sz="1600" kern="0" dirty="0">
                <a:latin typeface="Arial"/>
              </a:rPr>
              <a:t>Heavy </a:t>
            </a:r>
            <a:r>
              <a:rPr lang="en-GB" sz="1600" kern="0" dirty="0">
                <a:latin typeface="Arial"/>
              </a:rPr>
              <a:t>goods</a:t>
            </a:r>
            <a:r>
              <a:rPr lang="de-DE" sz="1600" kern="0" dirty="0">
                <a:latin typeface="Arial"/>
              </a:rPr>
              <a:t> </a:t>
            </a:r>
            <a:r>
              <a:rPr lang="en-GB" sz="1600" kern="0" dirty="0">
                <a:latin typeface="Arial"/>
              </a:rPr>
              <a:t>transportation</a:t>
            </a:r>
            <a:r>
              <a:rPr lang="de-DE" sz="1600" kern="0" dirty="0">
                <a:latin typeface="Arial"/>
              </a:rPr>
              <a:t> </a:t>
            </a:r>
            <a:r>
              <a:rPr lang="en-GB" sz="1600" kern="0" dirty="0">
                <a:latin typeface="Arial"/>
              </a:rPr>
              <a:t>connection</a:t>
            </a:r>
            <a:r>
              <a:rPr lang="de-DE" sz="1600" kern="0" dirty="0">
                <a:latin typeface="Arial"/>
              </a:rPr>
              <a:t> </a:t>
            </a:r>
            <a:r>
              <a:rPr lang="en-GB" sz="1600" kern="0" dirty="0">
                <a:latin typeface="Arial"/>
              </a:rPr>
              <a:t>from</a:t>
            </a:r>
            <a:r>
              <a:rPr lang="de-DE" sz="1600" kern="0" dirty="0">
                <a:latin typeface="Arial"/>
              </a:rPr>
              <a:t> </a:t>
            </a:r>
            <a:r>
              <a:rPr lang="en-GB" sz="1600" kern="0" dirty="0">
                <a:latin typeface="Arial"/>
              </a:rPr>
              <a:t>the</a:t>
            </a:r>
            <a:r>
              <a:rPr lang="de-DE" sz="1600" kern="0" dirty="0">
                <a:latin typeface="Arial"/>
              </a:rPr>
              <a:t> Port </a:t>
            </a:r>
            <a:r>
              <a:rPr lang="en-GB" sz="1600" kern="0" dirty="0">
                <a:latin typeface="Arial"/>
              </a:rPr>
              <a:t>of</a:t>
            </a:r>
            <a:r>
              <a:rPr lang="de-DE" sz="1600" kern="0" dirty="0">
                <a:latin typeface="Arial"/>
              </a:rPr>
              <a:t>  </a:t>
            </a:r>
            <a:r>
              <a:rPr lang="lt-LT" sz="1600" kern="0" dirty="0">
                <a:latin typeface="Arial"/>
              </a:rPr>
              <a:t>Klaipėda</a:t>
            </a:r>
            <a:r>
              <a:rPr lang="de-DE" sz="1600" kern="0" dirty="0">
                <a:latin typeface="Arial"/>
              </a:rPr>
              <a:t> </a:t>
            </a:r>
            <a:r>
              <a:rPr lang="en-GB" sz="1600" kern="0" dirty="0">
                <a:latin typeface="Arial"/>
              </a:rPr>
              <a:t>to</a:t>
            </a:r>
            <a:r>
              <a:rPr lang="de-DE" sz="1600" kern="0" dirty="0">
                <a:latin typeface="Arial"/>
              </a:rPr>
              <a:t> </a:t>
            </a:r>
            <a:r>
              <a:rPr lang="en-GB" sz="1600" kern="0" dirty="0">
                <a:latin typeface="Arial"/>
              </a:rPr>
              <a:t>the</a:t>
            </a:r>
            <a:r>
              <a:rPr lang="de-DE" sz="1600" kern="0" dirty="0">
                <a:latin typeface="Arial"/>
              </a:rPr>
              <a:t> </a:t>
            </a:r>
            <a:r>
              <a:rPr lang="en-GB" sz="1600" kern="0" dirty="0">
                <a:latin typeface="Arial"/>
              </a:rPr>
              <a:t>hinterland</a:t>
            </a:r>
          </a:p>
          <a:p>
            <a:pPr lvl="0">
              <a:lnSpc>
                <a:spcPct val="150000"/>
              </a:lnSpc>
              <a:defRPr/>
            </a:pPr>
            <a:r>
              <a:rPr lang="de-DE" sz="1600" b="1" kern="0" dirty="0">
                <a:solidFill>
                  <a:srgbClr val="2CAAE1"/>
                </a:solidFill>
                <a:latin typeface="Arial"/>
              </a:rPr>
              <a:t>Germany (North German </a:t>
            </a:r>
            <a:r>
              <a:rPr lang="en-GB" sz="1600" b="1" kern="0" dirty="0">
                <a:solidFill>
                  <a:srgbClr val="2CAAE1"/>
                </a:solidFill>
                <a:latin typeface="Arial"/>
              </a:rPr>
              <a:t>river basin</a:t>
            </a:r>
            <a:r>
              <a:rPr lang="de-DE" sz="1600" b="1" kern="0" dirty="0">
                <a:solidFill>
                  <a:srgbClr val="2CAAE1"/>
                </a:solidFill>
                <a:latin typeface="Arial"/>
              </a:rPr>
              <a:t>)</a:t>
            </a:r>
            <a:r>
              <a:rPr lang="de-DE" sz="1600" kern="0" dirty="0">
                <a:solidFill>
                  <a:srgbClr val="2CAAE1"/>
                </a:solidFill>
                <a:latin typeface="Arial"/>
              </a:rPr>
              <a:t> </a:t>
            </a:r>
          </a:p>
          <a:p>
            <a:pPr lvl="0">
              <a:defRPr/>
            </a:pPr>
            <a:r>
              <a:rPr lang="en-GB" sz="1600" kern="0" dirty="0">
                <a:latin typeface="Arial"/>
              </a:rPr>
              <a:t>Digital map with status information on inland waterways</a:t>
            </a:r>
          </a:p>
          <a:p>
            <a:pPr lvl="0">
              <a:lnSpc>
                <a:spcPct val="150000"/>
              </a:lnSpc>
              <a:defRPr/>
            </a:pPr>
            <a:r>
              <a:rPr lang="en-GB" sz="1600" b="1" kern="0" dirty="0">
                <a:solidFill>
                  <a:srgbClr val="2CAAE1"/>
                </a:solidFill>
                <a:latin typeface="Arial"/>
              </a:rPr>
              <a:t>Sweden - Stockholm (Lake </a:t>
            </a:r>
            <a:r>
              <a:rPr lang="en-GB" sz="1600" b="1" kern="0" dirty="0" err="1">
                <a:solidFill>
                  <a:srgbClr val="2CAAE1"/>
                </a:solidFill>
                <a:latin typeface="Arial"/>
              </a:rPr>
              <a:t>Mälaren</a:t>
            </a:r>
            <a:r>
              <a:rPr lang="en-GB" sz="1600" b="1" kern="0" dirty="0">
                <a:solidFill>
                  <a:srgbClr val="2CAAE1"/>
                </a:solidFill>
                <a:latin typeface="Arial"/>
              </a:rPr>
              <a:t>)</a:t>
            </a:r>
          </a:p>
          <a:p>
            <a:pPr lvl="0">
              <a:defRPr/>
            </a:pPr>
            <a:r>
              <a:rPr lang="de-DE" sz="1600" kern="0" dirty="0">
                <a:latin typeface="Arial"/>
              </a:rPr>
              <a:t>„</a:t>
            </a:r>
            <a:r>
              <a:rPr lang="en-GB" sz="1600" kern="0" dirty="0">
                <a:latin typeface="Arial"/>
              </a:rPr>
              <a:t>Dynamic Zone Management System“ &amp;  transport shift from road to inland waterways</a:t>
            </a:r>
          </a:p>
          <a:p>
            <a:pPr lvl="0">
              <a:lnSpc>
                <a:spcPct val="150000"/>
              </a:lnSpc>
              <a:defRPr/>
            </a:pPr>
            <a:r>
              <a:rPr lang="en-GB" sz="1600" b="1" kern="0" dirty="0">
                <a:solidFill>
                  <a:srgbClr val="2CAAE1"/>
                </a:solidFill>
                <a:latin typeface="Arial"/>
              </a:rPr>
              <a:t>Finland – North Karelia (Saimaa Canal &amp; Lake Area)</a:t>
            </a:r>
          </a:p>
          <a:p>
            <a:pPr lvl="0">
              <a:defRPr/>
            </a:pPr>
            <a:r>
              <a:rPr lang="en-GB" sz="1600" kern="0" dirty="0">
                <a:latin typeface="Arial"/>
              </a:rPr>
              <a:t>Information systems for transport optimisation of timber products via inland waterways</a:t>
            </a:r>
          </a:p>
          <a:p>
            <a:endParaRPr lang="de-DE" sz="1600" dirty="0"/>
          </a:p>
        </p:txBody>
      </p:sp>
      <p:sp>
        <p:nvSpPr>
          <p:cNvPr id="3" name="Bildplatzhalter 2"/>
          <p:cNvSpPr>
            <a:spLocks noGrp="1"/>
          </p:cNvSpPr>
          <p:nvPr>
            <p:ph type="pic" sz="quarter" idx="12"/>
          </p:nvPr>
        </p:nvSpPr>
        <p:spPr/>
      </p:sp>
      <p:pic>
        <p:nvPicPr>
          <p:cNvPr id="9"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031310" y="1565858"/>
            <a:ext cx="4786312" cy="458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6175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Pilot project 1 – Poland (</a:t>
            </a:r>
            <a:r>
              <a:rPr lang="en-GB" dirty="0" err="1" smtClean="0"/>
              <a:t>Gdańsk</a:t>
            </a:r>
            <a:r>
              <a:rPr lang="en-GB" dirty="0" smtClean="0"/>
              <a:t>)</a:t>
            </a:r>
            <a:endParaRPr lang="en-GB" dirty="0"/>
          </a:p>
        </p:txBody>
      </p:sp>
      <p:sp>
        <p:nvSpPr>
          <p:cNvPr id="3" name="Inhaltsplatzhalter 2"/>
          <p:cNvSpPr>
            <a:spLocks noGrp="1"/>
          </p:cNvSpPr>
          <p:nvPr>
            <p:ph sz="half" idx="1"/>
          </p:nvPr>
        </p:nvSpPr>
        <p:spPr/>
        <p:txBody>
          <a:bodyPr>
            <a:normAutofit/>
          </a:bodyPr>
          <a:lstStyle/>
          <a:p>
            <a:pPr>
              <a:spcBef>
                <a:spcPts val="480"/>
              </a:spcBef>
              <a:spcAft>
                <a:spcPts val="600"/>
              </a:spcAft>
            </a:pPr>
            <a:r>
              <a:rPr lang="en-US" b="1" dirty="0">
                <a:solidFill>
                  <a:srgbClr val="2CAAE1"/>
                </a:solidFill>
              </a:rPr>
              <a:t>Feasibility study regarding the inland supply chain </a:t>
            </a:r>
            <a:r>
              <a:rPr lang="en-GB" b="1" dirty="0" smtClean="0">
                <a:solidFill>
                  <a:srgbClr val="2CAAE1"/>
                </a:solidFill>
              </a:rPr>
              <a:t>navigation</a:t>
            </a:r>
            <a:r>
              <a:rPr lang="en-US" b="1" dirty="0" smtClean="0">
                <a:solidFill>
                  <a:srgbClr val="2CAAE1"/>
                </a:solidFill>
              </a:rPr>
              <a:t> </a:t>
            </a:r>
            <a:r>
              <a:rPr lang="en-US" b="1" dirty="0">
                <a:solidFill>
                  <a:srgbClr val="2CAAE1"/>
                </a:solidFill>
              </a:rPr>
              <a:t>from the Port of </a:t>
            </a:r>
            <a:r>
              <a:rPr lang="en-US" b="1" dirty="0" err="1">
                <a:solidFill>
                  <a:srgbClr val="2CAAE1"/>
                </a:solidFill>
              </a:rPr>
              <a:t>Gdańsk</a:t>
            </a:r>
            <a:r>
              <a:rPr lang="en-US" b="1" dirty="0">
                <a:solidFill>
                  <a:srgbClr val="2CAAE1"/>
                </a:solidFill>
              </a:rPr>
              <a:t> to the </a:t>
            </a:r>
            <a:r>
              <a:rPr lang="en-GB" b="1" dirty="0" smtClean="0">
                <a:solidFill>
                  <a:srgbClr val="2CAAE1"/>
                </a:solidFill>
              </a:rPr>
              <a:t>hinterland</a:t>
            </a:r>
          </a:p>
          <a:p>
            <a:pPr marL="342900" indent="-342900">
              <a:spcBef>
                <a:spcPts val="480"/>
              </a:spcBef>
              <a:spcAft>
                <a:spcPts val="600"/>
              </a:spcAft>
              <a:buFont typeface="Courier New" panose="02070309020205020404" pitchFamily="49" charset="0"/>
              <a:buChar char="o"/>
            </a:pPr>
            <a:r>
              <a:rPr lang="en-GB" dirty="0" smtClean="0"/>
              <a:t>An account of current </a:t>
            </a:r>
            <a:r>
              <a:rPr lang="en-GB" dirty="0" err="1" smtClean="0"/>
              <a:t>hydrotechnical</a:t>
            </a:r>
            <a:r>
              <a:rPr lang="en-GB" dirty="0" smtClean="0"/>
              <a:t> conditions on the river Vistula </a:t>
            </a:r>
          </a:p>
          <a:p>
            <a:pPr marL="342900" indent="-342900">
              <a:spcBef>
                <a:spcPts val="480"/>
              </a:spcBef>
              <a:spcAft>
                <a:spcPts val="600"/>
              </a:spcAft>
              <a:buFont typeface="Courier New" panose="02070309020205020404" pitchFamily="49" charset="0"/>
              <a:buChar char="o"/>
            </a:pPr>
            <a:r>
              <a:rPr lang="en-GB" dirty="0" smtClean="0"/>
              <a:t>A container inland shuttle from </a:t>
            </a:r>
            <a:r>
              <a:rPr lang="en-GB" dirty="0" err="1" smtClean="0"/>
              <a:t>Gdańsk</a:t>
            </a:r>
            <a:r>
              <a:rPr lang="en-GB" dirty="0" smtClean="0"/>
              <a:t> to Warsaw</a:t>
            </a:r>
          </a:p>
          <a:p>
            <a:pPr marL="342900" indent="-342900">
              <a:spcBef>
                <a:spcPts val="480"/>
              </a:spcBef>
              <a:spcAft>
                <a:spcPts val="600"/>
              </a:spcAft>
              <a:buFont typeface="Courier New" panose="02070309020205020404" pitchFamily="49" charset="0"/>
              <a:buChar char="o"/>
            </a:pPr>
            <a:r>
              <a:rPr lang="en-GB" dirty="0" smtClean="0"/>
              <a:t>The use of modern inland ports</a:t>
            </a:r>
          </a:p>
          <a:p>
            <a:pPr>
              <a:spcBef>
                <a:spcPts val="0"/>
              </a:spcBef>
            </a:pPr>
            <a:endParaRPr lang="de-DE" sz="1400" u="sng" dirty="0"/>
          </a:p>
          <a:p>
            <a:endParaRPr lang="de-DE" sz="1400" dirty="0"/>
          </a:p>
        </p:txBody>
      </p:sp>
      <p:sp>
        <p:nvSpPr>
          <p:cNvPr id="5" name="Textplatzhalter 4"/>
          <p:cNvSpPr>
            <a:spLocks noGrp="1"/>
          </p:cNvSpPr>
          <p:nvPr>
            <p:ph type="body" sz="quarter" idx="10"/>
          </p:nvPr>
        </p:nvSpPr>
        <p:spPr/>
        <p:txBody>
          <a:bodyPr/>
          <a:lstStyle/>
          <a:p>
            <a:endParaRPr lang="de-DE"/>
          </a:p>
        </p:txBody>
      </p:sp>
      <p:grpSp>
        <p:nvGrpSpPr>
          <p:cNvPr id="6" name="Gruppieren 5"/>
          <p:cNvGrpSpPr/>
          <p:nvPr/>
        </p:nvGrpSpPr>
        <p:grpSpPr>
          <a:xfrm>
            <a:off x="6614824" y="1086962"/>
            <a:ext cx="3604846" cy="3826305"/>
            <a:chOff x="150843" y="1087631"/>
            <a:chExt cx="4284546" cy="4141915"/>
          </a:xfrm>
        </p:grpSpPr>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0843" y="1087631"/>
              <a:ext cx="4284546" cy="4141915"/>
            </a:xfrm>
            <a:prstGeom prst="rect">
              <a:avLst/>
            </a:prstGeom>
            <a:ln>
              <a:solidFill>
                <a:schemeClr val="tx1"/>
              </a:solidFill>
            </a:ln>
          </p:spPr>
        </p:pic>
        <p:sp>
          <p:nvSpPr>
            <p:cNvPr id="8" name="Ellipse 7"/>
            <p:cNvSpPr/>
            <p:nvPr/>
          </p:nvSpPr>
          <p:spPr>
            <a:xfrm rot="5400000">
              <a:off x="1029131" y="2130980"/>
              <a:ext cx="2298393" cy="607001"/>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9" name="Grafik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326896" y="1363383"/>
            <a:ext cx="2154354" cy="4728240"/>
          </a:xfrm>
          <a:prstGeom prst="rect">
            <a:avLst/>
          </a:prstGeom>
          <a:ln>
            <a:solidFill>
              <a:schemeClr val="accent3">
                <a:lumMod val="50000"/>
              </a:schemeClr>
            </a:solidFill>
          </a:ln>
        </p:spPr>
      </p:pic>
    </p:spTree>
    <p:extLst>
      <p:ext uri="{BB962C8B-B14F-4D97-AF65-F5344CB8AC3E}">
        <p14:creationId xmlns:p14="http://schemas.microsoft.com/office/powerpoint/2010/main" val="8637341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Pilot project 2 - Lithuania</a:t>
            </a:r>
            <a:endParaRPr lang="en-GB" dirty="0"/>
          </a:p>
        </p:txBody>
      </p:sp>
      <p:sp>
        <p:nvSpPr>
          <p:cNvPr id="3" name="Inhaltsplatzhalter 2"/>
          <p:cNvSpPr>
            <a:spLocks noGrp="1"/>
          </p:cNvSpPr>
          <p:nvPr>
            <p:ph sz="half" idx="1"/>
          </p:nvPr>
        </p:nvSpPr>
        <p:spPr/>
        <p:txBody>
          <a:bodyPr/>
          <a:lstStyle/>
          <a:p>
            <a:pPr>
              <a:spcBef>
                <a:spcPts val="480"/>
              </a:spcBef>
              <a:spcAft>
                <a:spcPts val="600"/>
              </a:spcAft>
            </a:pPr>
            <a:r>
              <a:rPr lang="en-US" b="1" dirty="0">
                <a:solidFill>
                  <a:srgbClr val="2CAAE1"/>
                </a:solidFill>
              </a:rPr>
              <a:t>Heavy goods transportation connection from the Port of  </a:t>
            </a:r>
            <a:r>
              <a:rPr lang="en-US" b="1" dirty="0" err="1">
                <a:solidFill>
                  <a:srgbClr val="2CAAE1"/>
                </a:solidFill>
              </a:rPr>
              <a:t>Klaipėda</a:t>
            </a:r>
            <a:r>
              <a:rPr lang="en-US" b="1" dirty="0">
                <a:solidFill>
                  <a:srgbClr val="2CAAE1"/>
                </a:solidFill>
              </a:rPr>
              <a:t> to the hinterland</a:t>
            </a:r>
          </a:p>
          <a:p>
            <a:pPr marL="285750" indent="-285750">
              <a:spcBef>
                <a:spcPts val="480"/>
              </a:spcBef>
              <a:spcAft>
                <a:spcPts val="600"/>
              </a:spcAft>
              <a:buFont typeface="Courier New" panose="02070309020205020404" pitchFamily="49" charset="0"/>
              <a:buChar char="o"/>
            </a:pPr>
            <a:r>
              <a:rPr lang="en-GB" dirty="0" smtClean="0"/>
              <a:t>Bearing load of many bridges is max. 200 t</a:t>
            </a:r>
          </a:p>
          <a:p>
            <a:pPr marL="285750" indent="-285750">
              <a:spcBef>
                <a:spcPts val="480"/>
              </a:spcBef>
              <a:spcAft>
                <a:spcPts val="600"/>
              </a:spcAft>
              <a:buFont typeface="Courier New" panose="02070309020205020404" pitchFamily="49" charset="0"/>
              <a:buChar char="o"/>
            </a:pPr>
            <a:r>
              <a:rPr lang="en-GB" dirty="0" smtClean="0"/>
              <a:t>Too low for many heavy goods transports</a:t>
            </a:r>
          </a:p>
          <a:p>
            <a:pPr marL="285750" indent="-285750">
              <a:spcBef>
                <a:spcPts val="480"/>
              </a:spcBef>
              <a:spcAft>
                <a:spcPts val="600"/>
              </a:spcAft>
              <a:buFont typeface="Courier New" panose="02070309020205020404" pitchFamily="49" charset="0"/>
              <a:buChar char="o"/>
            </a:pPr>
            <a:r>
              <a:rPr lang="en-GB" dirty="0" smtClean="0"/>
              <a:t>The use of inland waterways would solve the problem.</a:t>
            </a:r>
          </a:p>
          <a:p>
            <a:pPr>
              <a:spcBef>
                <a:spcPts val="0"/>
              </a:spcBef>
            </a:pPr>
            <a:endParaRPr lang="de-DE" sz="1400" u="sng" dirty="0"/>
          </a:p>
          <a:p>
            <a:endParaRPr lang="de-DE" sz="1400" dirty="0"/>
          </a:p>
        </p:txBody>
      </p:sp>
      <p:sp>
        <p:nvSpPr>
          <p:cNvPr id="5" name="Textplatzhalter 4"/>
          <p:cNvSpPr>
            <a:spLocks noGrp="1"/>
          </p:cNvSpPr>
          <p:nvPr>
            <p:ph type="body" sz="quarter" idx="10"/>
          </p:nvPr>
        </p:nvSpPr>
        <p:spPr/>
        <p:txBody>
          <a:bodyPr/>
          <a:lstStyle/>
          <a:p>
            <a:endParaRPr lang="de-DE"/>
          </a:p>
        </p:txBody>
      </p:sp>
      <p:grpSp>
        <p:nvGrpSpPr>
          <p:cNvPr id="6" name="Gruppieren 5"/>
          <p:cNvGrpSpPr/>
          <p:nvPr/>
        </p:nvGrpSpPr>
        <p:grpSpPr>
          <a:xfrm>
            <a:off x="6444666" y="1067056"/>
            <a:ext cx="4622137" cy="2991820"/>
            <a:chOff x="144783" y="1087631"/>
            <a:chExt cx="4252151" cy="3063129"/>
          </a:xfrm>
        </p:grpSpPr>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1675" y="1087631"/>
              <a:ext cx="4165259" cy="3063129"/>
            </a:xfrm>
            <a:prstGeom prst="rect">
              <a:avLst/>
            </a:prstGeom>
            <a:ln>
              <a:solidFill>
                <a:schemeClr val="tx1"/>
              </a:solidFill>
            </a:ln>
          </p:spPr>
        </p:pic>
        <p:sp>
          <p:nvSpPr>
            <p:cNvPr id="8" name="Ellipse 7"/>
            <p:cNvSpPr/>
            <p:nvPr/>
          </p:nvSpPr>
          <p:spPr>
            <a:xfrm rot="1659879">
              <a:off x="144783" y="2180341"/>
              <a:ext cx="2620272" cy="882480"/>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9" name="Gruppieren 8"/>
          <p:cNvGrpSpPr/>
          <p:nvPr/>
        </p:nvGrpSpPr>
        <p:grpSpPr>
          <a:xfrm>
            <a:off x="7021107" y="3608215"/>
            <a:ext cx="4476792" cy="2271911"/>
            <a:chOff x="327403" y="3831235"/>
            <a:chExt cx="4442280" cy="2251470"/>
          </a:xfrm>
        </p:grpSpPr>
        <p:pic>
          <p:nvPicPr>
            <p:cNvPr id="10" name="Grafik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7403" y="3831235"/>
              <a:ext cx="4419991" cy="2251470"/>
            </a:xfrm>
            <a:prstGeom prst="rect">
              <a:avLst/>
            </a:prstGeom>
            <a:ln>
              <a:solidFill>
                <a:schemeClr val="tx1"/>
              </a:solidFill>
            </a:ln>
          </p:spPr>
        </p:pic>
        <p:sp>
          <p:nvSpPr>
            <p:cNvPr id="11" name="Ellipse 10"/>
            <p:cNvSpPr/>
            <p:nvPr/>
          </p:nvSpPr>
          <p:spPr>
            <a:xfrm rot="472860">
              <a:off x="477969" y="5126403"/>
              <a:ext cx="4291714" cy="737527"/>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40862026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Pilot project 3 - Germany</a:t>
            </a:r>
            <a:endParaRPr lang="en-GB" dirty="0"/>
          </a:p>
        </p:txBody>
      </p:sp>
      <p:sp>
        <p:nvSpPr>
          <p:cNvPr id="13" name="Textplatzhalter 12"/>
          <p:cNvSpPr>
            <a:spLocks noGrp="1"/>
          </p:cNvSpPr>
          <p:nvPr>
            <p:ph type="body" sz="quarter" idx="10"/>
          </p:nvPr>
        </p:nvSpPr>
        <p:spPr/>
        <p:txBody>
          <a:bodyPr/>
          <a:lstStyle/>
          <a:p>
            <a:endParaRPr lang="de-DE"/>
          </a:p>
        </p:txBody>
      </p:sp>
      <p:grpSp>
        <p:nvGrpSpPr>
          <p:cNvPr id="6" name="Gruppieren 5"/>
          <p:cNvGrpSpPr/>
          <p:nvPr/>
        </p:nvGrpSpPr>
        <p:grpSpPr>
          <a:xfrm>
            <a:off x="8186556" y="1086424"/>
            <a:ext cx="3799654" cy="4955112"/>
            <a:chOff x="129676" y="1011024"/>
            <a:chExt cx="3955534" cy="5143196"/>
          </a:xfrm>
        </p:grpSpPr>
        <p:pic>
          <p:nvPicPr>
            <p:cNvPr id="7" name="Grafik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9676" y="1011024"/>
              <a:ext cx="3947654" cy="5143196"/>
            </a:xfrm>
            <a:prstGeom prst="rect">
              <a:avLst/>
            </a:prstGeom>
            <a:ln>
              <a:solidFill>
                <a:schemeClr val="tx1"/>
              </a:solidFill>
            </a:ln>
          </p:spPr>
        </p:pic>
        <p:sp>
          <p:nvSpPr>
            <p:cNvPr id="8" name="Ellipse 7"/>
            <p:cNvSpPr/>
            <p:nvPr/>
          </p:nvSpPr>
          <p:spPr>
            <a:xfrm rot="1119531">
              <a:off x="1030059" y="1524008"/>
              <a:ext cx="3055151" cy="2394810"/>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9" name="Grafik 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6007" y="3249778"/>
            <a:ext cx="3195606" cy="3064511"/>
          </a:xfrm>
          <a:prstGeom prst="rect">
            <a:avLst/>
          </a:prstGeom>
          <a:ln>
            <a:solidFill>
              <a:schemeClr val="tx1"/>
            </a:solidFill>
          </a:ln>
        </p:spPr>
      </p:pic>
      <p:sp>
        <p:nvSpPr>
          <p:cNvPr id="10" name="Ellipse 9"/>
          <p:cNvSpPr/>
          <p:nvPr/>
        </p:nvSpPr>
        <p:spPr>
          <a:xfrm rot="1119531">
            <a:off x="6571828" y="3276069"/>
            <a:ext cx="3217335" cy="2916445"/>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Inhaltsplatzhalter 7"/>
          <p:cNvSpPr txBox="1">
            <a:spLocks/>
          </p:cNvSpPr>
          <p:nvPr/>
        </p:nvSpPr>
        <p:spPr bwMode="auto">
          <a:xfrm>
            <a:off x="349320" y="1557586"/>
            <a:ext cx="557984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0" tIns="0" rIns="0" bIns="0" numCol="1" anchor="t" anchorCtr="0" compatLnSpc="1">
            <a:prstTxWarp prst="textNoShape">
              <a:avLst/>
            </a:prstTxWarp>
          </a:bodyPr>
          <a:lstStyle>
            <a:lvl1pPr algn="l" rtl="0" eaLnBrk="1" fontAlgn="base" hangingPunct="1">
              <a:lnSpc>
                <a:spcPct val="150000"/>
              </a:lnSpc>
              <a:spcBef>
                <a:spcPct val="20000"/>
              </a:spcBef>
              <a:spcAft>
                <a:spcPct val="0"/>
              </a:spcAft>
              <a:defRPr sz="2000" b="0">
                <a:solidFill>
                  <a:srgbClr val="00507F"/>
                </a:solidFill>
                <a:latin typeface="+mn-lt"/>
                <a:ea typeface="+mn-ea"/>
                <a:cs typeface="+mn-cs"/>
              </a:defRPr>
            </a:lvl1pPr>
            <a:lvl2pPr marL="179388" indent="-177800" algn="l" rtl="0" eaLnBrk="1" fontAlgn="base" hangingPunct="1">
              <a:lnSpc>
                <a:spcPct val="150000"/>
              </a:lnSpc>
              <a:spcBef>
                <a:spcPct val="20000"/>
              </a:spcBef>
              <a:spcAft>
                <a:spcPts val="600"/>
              </a:spcAft>
              <a:buFont typeface="Courier New" panose="02070309020205020404" pitchFamily="49" charset="0"/>
              <a:buChar char="o"/>
              <a:defRPr sz="2000">
                <a:solidFill>
                  <a:srgbClr val="00507F"/>
                </a:solidFill>
                <a:latin typeface="+mn-lt"/>
                <a:ea typeface="Oswald" panose="02000503000000000000" pitchFamily="2" charset="0"/>
                <a:cs typeface="+mn-cs"/>
              </a:defRPr>
            </a:lvl2pPr>
            <a:lvl3pPr marL="565150" indent="-120650" algn="l" rtl="0" eaLnBrk="1" fontAlgn="base" hangingPunct="1">
              <a:lnSpc>
                <a:spcPct val="150000"/>
              </a:lnSpc>
              <a:spcBef>
                <a:spcPts val="480"/>
              </a:spcBef>
              <a:spcAft>
                <a:spcPts val="600"/>
              </a:spcAft>
              <a:buFont typeface="Courier New" panose="02070309020205020404" pitchFamily="49" charset="0"/>
              <a:buChar char="o"/>
              <a:defRPr sz="1800">
                <a:solidFill>
                  <a:srgbClr val="00507F"/>
                </a:solidFill>
                <a:latin typeface="+mn-lt"/>
                <a:ea typeface="Oswald" panose="02000503000000000000" pitchFamily="2" charset="0"/>
                <a:cs typeface="+mn-cs"/>
              </a:defRPr>
            </a:lvl3pPr>
            <a:lvl4pPr marL="1087438" indent="-342900" algn="l" rtl="0" eaLnBrk="1" fontAlgn="base" hangingPunct="1">
              <a:lnSpc>
                <a:spcPct val="150000"/>
              </a:lnSpc>
              <a:spcBef>
                <a:spcPts val="480"/>
              </a:spcBef>
              <a:spcAft>
                <a:spcPts val="600"/>
              </a:spcAft>
              <a:buFont typeface="Courier New" panose="02070309020205020404" pitchFamily="49" charset="0"/>
              <a:buChar char="o"/>
              <a:defRPr lang="de-DE" sz="1800" kern="1200">
                <a:solidFill>
                  <a:srgbClr val="00507F"/>
                </a:solidFill>
                <a:latin typeface="+mn-lt"/>
                <a:ea typeface="ＭＳ Ｐゴシック" charset="0"/>
                <a:cs typeface="Arial" charset="0"/>
              </a:defRPr>
            </a:lvl4pPr>
            <a:lvl5pPr marL="1147763" indent="-112713" algn="l" rtl="0" eaLnBrk="1" fontAlgn="base" hangingPunct="1">
              <a:lnSpc>
                <a:spcPct val="150000"/>
              </a:lnSpc>
              <a:spcBef>
                <a:spcPct val="20000"/>
              </a:spcBef>
              <a:spcAft>
                <a:spcPct val="0"/>
              </a:spcAft>
              <a:buFont typeface="Courier New" panose="02070309020205020404" pitchFamily="49" charset="0"/>
              <a:buChar char="o"/>
              <a:defRPr sz="1800">
                <a:solidFill>
                  <a:srgbClr val="00507F"/>
                </a:solidFill>
                <a:latin typeface="+mn-lt"/>
                <a:ea typeface="Oswald" panose="02000503000000000000" pitchFamily="2" charset="0"/>
                <a:cs typeface="+mn-cs"/>
              </a:defRPr>
            </a:lvl5pPr>
            <a:lvl6pPr marL="1604963" indent="-112713" algn="l" rtl="0" eaLnBrk="1" fontAlgn="base" hangingPunct="1">
              <a:spcBef>
                <a:spcPct val="20000"/>
              </a:spcBef>
              <a:spcAft>
                <a:spcPct val="0"/>
              </a:spcAft>
              <a:buChar char="•"/>
              <a:defRPr sz="1600">
                <a:solidFill>
                  <a:schemeClr val="tx1"/>
                </a:solidFill>
                <a:latin typeface="+mn-lt"/>
                <a:ea typeface="Arial" charset="0"/>
                <a:cs typeface="+mn-cs"/>
              </a:defRPr>
            </a:lvl6pPr>
            <a:lvl7pPr marL="2062163" indent="-112713" algn="l" rtl="0" eaLnBrk="1" fontAlgn="base" hangingPunct="1">
              <a:spcBef>
                <a:spcPct val="20000"/>
              </a:spcBef>
              <a:spcAft>
                <a:spcPct val="0"/>
              </a:spcAft>
              <a:buChar char="•"/>
              <a:defRPr sz="1600">
                <a:solidFill>
                  <a:schemeClr val="tx1"/>
                </a:solidFill>
                <a:latin typeface="+mn-lt"/>
                <a:ea typeface="Arial" charset="0"/>
                <a:cs typeface="+mn-cs"/>
              </a:defRPr>
            </a:lvl7pPr>
            <a:lvl8pPr marL="2519363" indent="-112713" algn="l" rtl="0" eaLnBrk="1" fontAlgn="base" hangingPunct="1">
              <a:spcBef>
                <a:spcPct val="20000"/>
              </a:spcBef>
              <a:spcAft>
                <a:spcPct val="0"/>
              </a:spcAft>
              <a:buChar char="•"/>
              <a:defRPr sz="1600">
                <a:solidFill>
                  <a:schemeClr val="tx1"/>
                </a:solidFill>
                <a:latin typeface="+mn-lt"/>
                <a:ea typeface="Arial" charset="0"/>
                <a:cs typeface="+mn-cs"/>
              </a:defRPr>
            </a:lvl8pPr>
            <a:lvl9pPr marL="2976563" indent="-112713" algn="l" rtl="0" eaLnBrk="1" fontAlgn="base" hangingPunct="1">
              <a:spcBef>
                <a:spcPct val="20000"/>
              </a:spcBef>
              <a:spcAft>
                <a:spcPct val="0"/>
              </a:spcAft>
              <a:buChar char="•"/>
              <a:defRPr sz="1600">
                <a:solidFill>
                  <a:schemeClr val="tx1"/>
                </a:solidFill>
                <a:latin typeface="+mn-lt"/>
                <a:ea typeface="Arial" charset="0"/>
                <a:cs typeface="+mn-cs"/>
              </a:defRPr>
            </a:lvl9pPr>
          </a:lstStyle>
          <a:p>
            <a:pPr marL="0" marR="0" lvl="0" indent="0" algn="l" defTabSz="914400" rtl="0" eaLnBrk="1" fontAlgn="base" latinLnBrk="0" hangingPunct="1">
              <a:lnSpc>
                <a:spcPct val="100000"/>
              </a:lnSpc>
              <a:spcBef>
                <a:spcPts val="480"/>
              </a:spcBef>
              <a:spcAft>
                <a:spcPts val="600"/>
              </a:spcAft>
              <a:buClrTx/>
              <a:buSzTx/>
              <a:buFontTx/>
              <a:buNone/>
              <a:tabLst/>
              <a:defRPr/>
            </a:pPr>
            <a:r>
              <a:rPr kumimoji="0" lang="en-US" sz="2000" b="1" i="0" u="none" strike="noStrike" kern="0" cap="none" spc="0" normalizeH="0" baseline="0" noProof="0" dirty="0" smtClean="0">
                <a:ln>
                  <a:noFill/>
                </a:ln>
                <a:solidFill>
                  <a:srgbClr val="2CAAE1"/>
                </a:solidFill>
                <a:effectLst/>
                <a:uLnTx/>
                <a:uFillTx/>
                <a:latin typeface="Arial"/>
                <a:ea typeface="+mn-ea"/>
                <a:cs typeface="+mn-cs"/>
              </a:rPr>
              <a:t>Digital map with status information on inland waterways in Northern Germany</a:t>
            </a:r>
          </a:p>
          <a:p>
            <a:pPr marL="285750" marR="0" lvl="0" indent="-285750" algn="l" defTabSz="914400" rtl="0" eaLnBrk="1" fontAlgn="base" latinLnBrk="0" hangingPunct="1">
              <a:lnSpc>
                <a:spcPct val="100000"/>
              </a:lnSpc>
              <a:spcBef>
                <a:spcPts val="0"/>
              </a:spcBef>
              <a:spcAft>
                <a:spcPct val="0"/>
              </a:spcAft>
              <a:buClrTx/>
              <a:buSzTx/>
              <a:buFont typeface="Courier New" panose="02070309020205020404" pitchFamily="49" charset="0"/>
              <a:buChar char="o"/>
              <a:tabLst/>
              <a:defRPr/>
            </a:pPr>
            <a:r>
              <a:rPr kumimoji="0" lang="en-GB" sz="2000" b="0" i="0" u="none" strike="noStrike" kern="0" cap="none" spc="0" normalizeH="0" baseline="0" dirty="0" smtClean="0">
                <a:ln>
                  <a:noFill/>
                </a:ln>
                <a:solidFill>
                  <a:srgbClr val="00507F"/>
                </a:solidFill>
                <a:effectLst/>
                <a:uLnTx/>
                <a:uFillTx/>
                <a:latin typeface="Arial"/>
                <a:ea typeface="+mn-ea"/>
                <a:cs typeface="+mn-cs"/>
              </a:rPr>
              <a:t>Focus: Northern German Waterways</a:t>
            </a:r>
            <a:br>
              <a:rPr kumimoji="0" lang="en-GB" sz="2000" b="0" i="0" u="none" strike="noStrike" kern="0" cap="none" spc="0" normalizeH="0" baseline="0" dirty="0" smtClean="0">
                <a:ln>
                  <a:noFill/>
                </a:ln>
                <a:solidFill>
                  <a:srgbClr val="00507F"/>
                </a:solidFill>
                <a:effectLst/>
                <a:uLnTx/>
                <a:uFillTx/>
                <a:latin typeface="Arial"/>
                <a:ea typeface="+mn-ea"/>
                <a:cs typeface="+mn-cs"/>
              </a:rPr>
            </a:br>
            <a:r>
              <a:rPr kumimoji="0" lang="en-GB" sz="1500" b="0" i="1" u="none" strike="noStrike" kern="0" cap="none" spc="0" normalizeH="0" baseline="0" dirty="0" smtClean="0">
                <a:ln>
                  <a:noFill/>
                </a:ln>
                <a:solidFill>
                  <a:srgbClr val="00507F"/>
                </a:solidFill>
                <a:effectLst/>
                <a:uLnTx/>
                <a:uFillTx/>
                <a:latin typeface="Arial"/>
                <a:ea typeface="+mn-ea"/>
                <a:cs typeface="+mn-cs"/>
              </a:rPr>
              <a:t>(e.g. </a:t>
            </a:r>
            <a:r>
              <a:rPr kumimoji="0" lang="en-GB" sz="1500" b="0" i="1" u="none" strike="noStrike" kern="0" cap="none" spc="0" normalizeH="0" baseline="0" dirty="0" err="1" smtClean="0">
                <a:ln>
                  <a:noFill/>
                </a:ln>
                <a:solidFill>
                  <a:srgbClr val="00507F"/>
                </a:solidFill>
                <a:effectLst/>
                <a:uLnTx/>
                <a:uFillTx/>
                <a:latin typeface="Arial"/>
                <a:ea typeface="+mn-ea"/>
                <a:cs typeface="+mn-cs"/>
              </a:rPr>
              <a:t>Mittelelandkanal</a:t>
            </a:r>
            <a:r>
              <a:rPr kumimoji="0" lang="en-GB" sz="1500" b="0" i="1" u="none" strike="noStrike" kern="0" cap="none" spc="0" normalizeH="0" baseline="0" dirty="0" smtClean="0">
                <a:ln>
                  <a:noFill/>
                </a:ln>
                <a:solidFill>
                  <a:srgbClr val="00507F"/>
                </a:solidFill>
                <a:effectLst/>
                <a:uLnTx/>
                <a:uFillTx/>
                <a:latin typeface="Arial"/>
                <a:ea typeface="+mn-ea"/>
                <a:cs typeface="+mn-cs"/>
              </a:rPr>
              <a:t>, Elbe-Lateral Canal, River Elbe and Weser, Berliner </a:t>
            </a:r>
            <a:r>
              <a:rPr kumimoji="0" lang="en-GB" sz="1500" b="0" i="1" u="none" strike="noStrike" kern="0" cap="none" spc="0" normalizeH="0" baseline="0" dirty="0" err="1" smtClean="0">
                <a:ln>
                  <a:noFill/>
                </a:ln>
                <a:solidFill>
                  <a:srgbClr val="00507F"/>
                </a:solidFill>
                <a:effectLst/>
                <a:uLnTx/>
                <a:uFillTx/>
                <a:latin typeface="Arial"/>
                <a:ea typeface="+mn-ea"/>
                <a:cs typeface="+mn-cs"/>
              </a:rPr>
              <a:t>Kanalgebiet</a:t>
            </a:r>
            <a:r>
              <a:rPr kumimoji="0" lang="en-GB" sz="1500" b="0" i="1" u="none" strike="noStrike" kern="0" cap="none" spc="0" normalizeH="0" baseline="0" dirty="0" smtClean="0">
                <a:ln>
                  <a:noFill/>
                </a:ln>
                <a:solidFill>
                  <a:srgbClr val="00507F"/>
                </a:solidFill>
                <a:effectLst/>
                <a:uLnTx/>
                <a:uFillTx/>
                <a:latin typeface="Arial"/>
                <a:ea typeface="+mn-ea"/>
                <a:cs typeface="+mn-cs"/>
              </a:rPr>
              <a:t>)</a:t>
            </a:r>
          </a:p>
          <a:p>
            <a:pPr marL="285750" marR="0" lvl="0" indent="-285750" algn="l" defTabSz="914400" rtl="0" eaLnBrk="1" fontAlgn="base" latinLnBrk="0" hangingPunct="1">
              <a:lnSpc>
                <a:spcPct val="150000"/>
              </a:lnSpc>
              <a:spcBef>
                <a:spcPts val="0"/>
              </a:spcBef>
              <a:spcAft>
                <a:spcPct val="0"/>
              </a:spcAft>
              <a:buClrTx/>
              <a:buSzTx/>
              <a:buFont typeface="Courier New" panose="02070309020205020404" pitchFamily="49" charset="0"/>
              <a:buChar char="o"/>
              <a:tabLst/>
              <a:defRPr/>
            </a:pPr>
            <a:r>
              <a:rPr kumimoji="0" lang="en-GB" sz="2000" b="0" i="0" u="none" strike="noStrike" kern="0" cap="none" spc="0" normalizeH="0" baseline="0" dirty="0" smtClean="0">
                <a:ln>
                  <a:noFill/>
                </a:ln>
                <a:solidFill>
                  <a:srgbClr val="00507F"/>
                </a:solidFill>
                <a:effectLst/>
                <a:uLnTx/>
                <a:uFillTx/>
                <a:latin typeface="Arial"/>
                <a:ea typeface="+mn-ea"/>
                <a:cs typeface="+mn-cs"/>
              </a:rPr>
              <a:t>Information for shippers</a:t>
            </a:r>
          </a:p>
          <a:p>
            <a:pPr marL="285750" marR="0" lvl="0" indent="-285750" algn="l" defTabSz="914400" rtl="0" eaLnBrk="1" fontAlgn="base" latinLnBrk="0" hangingPunct="1">
              <a:lnSpc>
                <a:spcPct val="150000"/>
              </a:lnSpc>
              <a:spcBef>
                <a:spcPts val="0"/>
              </a:spcBef>
              <a:spcAft>
                <a:spcPct val="0"/>
              </a:spcAft>
              <a:buClrTx/>
              <a:buSzTx/>
              <a:buFont typeface="Courier New" panose="02070309020205020404" pitchFamily="49" charset="0"/>
              <a:buChar char="o"/>
              <a:tabLst/>
              <a:defRPr/>
            </a:pPr>
            <a:r>
              <a:rPr kumimoji="0" lang="en-GB" sz="2000" b="0" i="0" u="none" strike="noStrike" kern="0" cap="none" spc="0" normalizeH="0" baseline="0" dirty="0" smtClean="0">
                <a:ln>
                  <a:noFill/>
                </a:ln>
                <a:solidFill>
                  <a:srgbClr val="00507F"/>
                </a:solidFill>
                <a:effectLst/>
                <a:uLnTx/>
                <a:uFillTx/>
                <a:latin typeface="Arial"/>
                <a:ea typeface="+mn-ea"/>
                <a:cs typeface="+mn-cs"/>
              </a:rPr>
              <a:t>Operating hours</a:t>
            </a:r>
          </a:p>
          <a:p>
            <a:pPr marL="285750" marR="0" lvl="0" indent="-285750" algn="l" defTabSz="914400" rtl="0" eaLnBrk="1" fontAlgn="base" latinLnBrk="0" hangingPunct="1">
              <a:lnSpc>
                <a:spcPct val="150000"/>
              </a:lnSpc>
              <a:spcBef>
                <a:spcPts val="0"/>
              </a:spcBef>
              <a:spcAft>
                <a:spcPct val="0"/>
              </a:spcAft>
              <a:buClrTx/>
              <a:buSzTx/>
              <a:buFont typeface="Courier New" panose="02070309020205020404" pitchFamily="49" charset="0"/>
              <a:buChar char="o"/>
              <a:tabLst/>
              <a:defRPr/>
            </a:pPr>
            <a:r>
              <a:rPr kumimoji="0" lang="en-GB" sz="2000" b="0" i="0" u="none" strike="noStrike" kern="0" cap="none" spc="0" normalizeH="0" baseline="0" dirty="0" smtClean="0">
                <a:ln>
                  <a:noFill/>
                </a:ln>
                <a:solidFill>
                  <a:srgbClr val="00507F"/>
                </a:solidFill>
                <a:effectLst/>
                <a:uLnTx/>
                <a:uFillTx/>
                <a:latin typeface="Arial"/>
                <a:ea typeface="+mn-ea"/>
                <a:cs typeface="+mn-cs"/>
              </a:rPr>
              <a:t>Ship positions and traffic density information</a:t>
            </a:r>
          </a:p>
          <a:p>
            <a:pPr marL="285750" marR="0" lvl="0" indent="-285750" algn="l" defTabSz="914400" rtl="0" eaLnBrk="1" fontAlgn="base" latinLnBrk="0" hangingPunct="1">
              <a:lnSpc>
                <a:spcPct val="150000"/>
              </a:lnSpc>
              <a:spcBef>
                <a:spcPts val="0"/>
              </a:spcBef>
              <a:spcAft>
                <a:spcPct val="0"/>
              </a:spcAft>
              <a:buClrTx/>
              <a:buSzTx/>
              <a:buFont typeface="Courier New" panose="02070309020205020404" pitchFamily="49" charset="0"/>
              <a:buChar char="o"/>
              <a:tabLst/>
              <a:defRPr/>
            </a:pPr>
            <a:endParaRPr kumimoji="0" lang="en-GB" sz="2000" b="0" i="0" u="none" strike="noStrike" kern="0" cap="none" spc="0" normalizeH="0" baseline="0" dirty="0" smtClean="0">
              <a:ln>
                <a:noFill/>
              </a:ln>
              <a:solidFill>
                <a:srgbClr val="00507F"/>
              </a:solidFill>
              <a:effectLst/>
              <a:uLnTx/>
              <a:uFillTx/>
              <a:latin typeface="Arial"/>
              <a:ea typeface="+mn-ea"/>
              <a:cs typeface="+mn-cs"/>
            </a:endParaRPr>
          </a:p>
          <a:p>
            <a:pPr marL="0" marR="0" lvl="0" indent="0" algn="l" defTabSz="914400" rtl="0" eaLnBrk="1" fontAlgn="base" latinLnBrk="0" hangingPunct="1">
              <a:lnSpc>
                <a:spcPct val="150000"/>
              </a:lnSpc>
              <a:spcBef>
                <a:spcPts val="0"/>
              </a:spcBef>
              <a:spcAft>
                <a:spcPct val="0"/>
              </a:spcAft>
              <a:buClrTx/>
              <a:buSzTx/>
              <a:buFontTx/>
              <a:buNone/>
              <a:tabLst/>
              <a:defRPr/>
            </a:pPr>
            <a:r>
              <a:rPr kumimoji="0" lang="en-GB" sz="2000" b="0" i="1" u="none" strike="noStrike" kern="0" cap="none" spc="0" normalizeH="0" baseline="0" dirty="0" smtClean="0">
                <a:ln>
                  <a:noFill/>
                </a:ln>
                <a:solidFill>
                  <a:srgbClr val="00507F"/>
                </a:solidFill>
                <a:effectLst/>
                <a:uLnTx/>
                <a:uFillTx/>
                <a:latin typeface="Arial"/>
                <a:ea typeface="+mn-ea"/>
                <a:cs typeface="+mn-cs"/>
              </a:rPr>
              <a:t>…additional RIS services possible.</a:t>
            </a:r>
            <a:endParaRPr kumimoji="0" lang="en-GB" sz="2000" b="0" i="1" u="none" strike="noStrike" kern="0" cap="none" spc="0" normalizeH="0" baseline="0" dirty="0">
              <a:ln>
                <a:noFill/>
              </a:ln>
              <a:solidFill>
                <a:srgbClr val="00507F"/>
              </a:solidFill>
              <a:effectLst/>
              <a:uLnTx/>
              <a:uFillTx/>
              <a:latin typeface="Arial"/>
              <a:ea typeface="+mn-ea"/>
              <a:cs typeface="+mn-cs"/>
            </a:endParaRPr>
          </a:p>
        </p:txBody>
      </p:sp>
    </p:spTree>
    <p:extLst>
      <p:ext uri="{BB962C8B-B14F-4D97-AF65-F5344CB8AC3E}">
        <p14:creationId xmlns:p14="http://schemas.microsoft.com/office/powerpoint/2010/main" val="439143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Pilot project 4 – Sweden (Lake </a:t>
            </a:r>
            <a:r>
              <a:rPr lang="en-GB" dirty="0" err="1" smtClean="0"/>
              <a:t>Mälaren</a:t>
            </a:r>
            <a:r>
              <a:rPr lang="en-GB" dirty="0" smtClean="0"/>
              <a:t>)</a:t>
            </a:r>
            <a:endParaRPr lang="en-GB" dirty="0"/>
          </a:p>
        </p:txBody>
      </p:sp>
      <p:sp>
        <p:nvSpPr>
          <p:cNvPr id="13" name="Textplatzhalter 12"/>
          <p:cNvSpPr>
            <a:spLocks noGrp="1"/>
          </p:cNvSpPr>
          <p:nvPr>
            <p:ph type="body" sz="quarter" idx="10"/>
          </p:nvPr>
        </p:nvSpPr>
        <p:spPr/>
        <p:txBody>
          <a:bodyPr/>
          <a:lstStyle/>
          <a:p>
            <a:endParaRPr lang="de-DE"/>
          </a:p>
        </p:txBody>
      </p:sp>
      <p:pic>
        <p:nvPicPr>
          <p:cNvPr id="9" name="Grafik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08155" y="1300157"/>
            <a:ext cx="1966995" cy="5014132"/>
          </a:xfrm>
          <a:prstGeom prst="rect">
            <a:avLst/>
          </a:prstGeom>
          <a:ln>
            <a:solidFill>
              <a:schemeClr val="tx1"/>
            </a:solidFill>
          </a:ln>
        </p:spPr>
      </p:pic>
      <p:grpSp>
        <p:nvGrpSpPr>
          <p:cNvPr id="6" name="Gruppieren 5"/>
          <p:cNvGrpSpPr/>
          <p:nvPr/>
        </p:nvGrpSpPr>
        <p:grpSpPr>
          <a:xfrm>
            <a:off x="6863696" y="1131146"/>
            <a:ext cx="5147635" cy="2487839"/>
            <a:chOff x="615296" y="939105"/>
            <a:chExt cx="5147635" cy="2487839"/>
          </a:xfrm>
        </p:grpSpPr>
        <p:pic>
          <p:nvPicPr>
            <p:cNvPr id="7" name="Grafik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5296" y="939105"/>
              <a:ext cx="5117354" cy="2487839"/>
            </a:xfrm>
            <a:prstGeom prst="rect">
              <a:avLst/>
            </a:prstGeom>
            <a:ln>
              <a:solidFill>
                <a:schemeClr val="tx1"/>
              </a:solidFill>
            </a:ln>
          </p:spPr>
        </p:pic>
        <p:sp>
          <p:nvSpPr>
            <p:cNvPr id="8" name="Ellipse 7"/>
            <p:cNvSpPr/>
            <p:nvPr/>
          </p:nvSpPr>
          <p:spPr>
            <a:xfrm rot="472860">
              <a:off x="688555" y="1553631"/>
              <a:ext cx="5074376" cy="1233532"/>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0" name="Inhaltsplatzhalter 7"/>
          <p:cNvSpPr txBox="1">
            <a:spLocks/>
          </p:cNvSpPr>
          <p:nvPr/>
        </p:nvSpPr>
        <p:spPr bwMode="auto">
          <a:xfrm>
            <a:off x="349321" y="1561672"/>
            <a:ext cx="557984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0" tIns="0" rIns="0" bIns="0" numCol="1" anchor="t" anchorCtr="0" compatLnSpc="1">
            <a:prstTxWarp prst="textNoShape">
              <a:avLst/>
            </a:prstTxWarp>
          </a:bodyPr>
          <a:lstStyle>
            <a:lvl1pPr algn="l" rtl="0" eaLnBrk="1" fontAlgn="base" hangingPunct="1">
              <a:lnSpc>
                <a:spcPct val="150000"/>
              </a:lnSpc>
              <a:spcBef>
                <a:spcPct val="20000"/>
              </a:spcBef>
              <a:spcAft>
                <a:spcPct val="0"/>
              </a:spcAft>
              <a:defRPr sz="2000" b="0">
                <a:solidFill>
                  <a:srgbClr val="00507F"/>
                </a:solidFill>
                <a:latin typeface="+mn-lt"/>
                <a:ea typeface="+mn-ea"/>
                <a:cs typeface="+mn-cs"/>
              </a:defRPr>
            </a:lvl1pPr>
            <a:lvl2pPr marL="179388" indent="-177800" algn="l" rtl="0" eaLnBrk="1" fontAlgn="base" hangingPunct="1">
              <a:lnSpc>
                <a:spcPct val="150000"/>
              </a:lnSpc>
              <a:spcBef>
                <a:spcPct val="20000"/>
              </a:spcBef>
              <a:spcAft>
                <a:spcPts val="600"/>
              </a:spcAft>
              <a:buFont typeface="Courier New" panose="02070309020205020404" pitchFamily="49" charset="0"/>
              <a:buChar char="o"/>
              <a:defRPr sz="2000">
                <a:solidFill>
                  <a:srgbClr val="00507F"/>
                </a:solidFill>
                <a:latin typeface="+mn-lt"/>
                <a:ea typeface="Oswald" panose="02000503000000000000" pitchFamily="2" charset="0"/>
                <a:cs typeface="+mn-cs"/>
              </a:defRPr>
            </a:lvl2pPr>
            <a:lvl3pPr marL="565150" indent="-120650" algn="l" rtl="0" eaLnBrk="1" fontAlgn="base" hangingPunct="1">
              <a:lnSpc>
                <a:spcPct val="150000"/>
              </a:lnSpc>
              <a:spcBef>
                <a:spcPts val="480"/>
              </a:spcBef>
              <a:spcAft>
                <a:spcPts val="600"/>
              </a:spcAft>
              <a:buFont typeface="Courier New" panose="02070309020205020404" pitchFamily="49" charset="0"/>
              <a:buChar char="o"/>
              <a:defRPr sz="1800">
                <a:solidFill>
                  <a:srgbClr val="00507F"/>
                </a:solidFill>
                <a:latin typeface="+mn-lt"/>
                <a:ea typeface="Oswald" panose="02000503000000000000" pitchFamily="2" charset="0"/>
                <a:cs typeface="+mn-cs"/>
              </a:defRPr>
            </a:lvl3pPr>
            <a:lvl4pPr marL="1087438" indent="-342900" algn="l" rtl="0" eaLnBrk="1" fontAlgn="base" hangingPunct="1">
              <a:lnSpc>
                <a:spcPct val="150000"/>
              </a:lnSpc>
              <a:spcBef>
                <a:spcPts val="480"/>
              </a:spcBef>
              <a:spcAft>
                <a:spcPts val="600"/>
              </a:spcAft>
              <a:buFont typeface="Courier New" panose="02070309020205020404" pitchFamily="49" charset="0"/>
              <a:buChar char="o"/>
              <a:defRPr lang="de-DE" sz="1800" kern="1200">
                <a:solidFill>
                  <a:srgbClr val="00507F"/>
                </a:solidFill>
                <a:latin typeface="+mn-lt"/>
                <a:ea typeface="ＭＳ Ｐゴシック" charset="0"/>
                <a:cs typeface="Arial" charset="0"/>
              </a:defRPr>
            </a:lvl4pPr>
            <a:lvl5pPr marL="1147763" indent="-112713" algn="l" rtl="0" eaLnBrk="1" fontAlgn="base" hangingPunct="1">
              <a:lnSpc>
                <a:spcPct val="150000"/>
              </a:lnSpc>
              <a:spcBef>
                <a:spcPct val="20000"/>
              </a:spcBef>
              <a:spcAft>
                <a:spcPct val="0"/>
              </a:spcAft>
              <a:buFont typeface="Courier New" panose="02070309020205020404" pitchFamily="49" charset="0"/>
              <a:buChar char="o"/>
              <a:defRPr sz="1800">
                <a:solidFill>
                  <a:srgbClr val="00507F"/>
                </a:solidFill>
                <a:latin typeface="+mn-lt"/>
                <a:ea typeface="Oswald" panose="02000503000000000000" pitchFamily="2" charset="0"/>
                <a:cs typeface="+mn-cs"/>
              </a:defRPr>
            </a:lvl5pPr>
            <a:lvl6pPr marL="1604963" indent="-112713" algn="l" rtl="0" eaLnBrk="1" fontAlgn="base" hangingPunct="1">
              <a:spcBef>
                <a:spcPct val="20000"/>
              </a:spcBef>
              <a:spcAft>
                <a:spcPct val="0"/>
              </a:spcAft>
              <a:buChar char="•"/>
              <a:defRPr sz="1600">
                <a:solidFill>
                  <a:schemeClr val="tx1"/>
                </a:solidFill>
                <a:latin typeface="+mn-lt"/>
                <a:ea typeface="Arial" charset="0"/>
                <a:cs typeface="+mn-cs"/>
              </a:defRPr>
            </a:lvl6pPr>
            <a:lvl7pPr marL="2062163" indent="-112713" algn="l" rtl="0" eaLnBrk="1" fontAlgn="base" hangingPunct="1">
              <a:spcBef>
                <a:spcPct val="20000"/>
              </a:spcBef>
              <a:spcAft>
                <a:spcPct val="0"/>
              </a:spcAft>
              <a:buChar char="•"/>
              <a:defRPr sz="1600">
                <a:solidFill>
                  <a:schemeClr val="tx1"/>
                </a:solidFill>
                <a:latin typeface="+mn-lt"/>
                <a:ea typeface="Arial" charset="0"/>
                <a:cs typeface="+mn-cs"/>
              </a:defRPr>
            </a:lvl7pPr>
            <a:lvl8pPr marL="2519363" indent="-112713" algn="l" rtl="0" eaLnBrk="1" fontAlgn="base" hangingPunct="1">
              <a:spcBef>
                <a:spcPct val="20000"/>
              </a:spcBef>
              <a:spcAft>
                <a:spcPct val="0"/>
              </a:spcAft>
              <a:buChar char="•"/>
              <a:defRPr sz="1600">
                <a:solidFill>
                  <a:schemeClr val="tx1"/>
                </a:solidFill>
                <a:latin typeface="+mn-lt"/>
                <a:ea typeface="Arial" charset="0"/>
                <a:cs typeface="+mn-cs"/>
              </a:defRPr>
            </a:lvl8pPr>
            <a:lvl9pPr marL="2976563" indent="-112713" algn="l" rtl="0" eaLnBrk="1" fontAlgn="base" hangingPunct="1">
              <a:spcBef>
                <a:spcPct val="20000"/>
              </a:spcBef>
              <a:spcAft>
                <a:spcPct val="0"/>
              </a:spcAft>
              <a:buChar char="•"/>
              <a:defRPr sz="1600">
                <a:solidFill>
                  <a:schemeClr val="tx1"/>
                </a:solidFill>
                <a:latin typeface="+mn-lt"/>
                <a:ea typeface="Arial" charset="0"/>
                <a:cs typeface="+mn-cs"/>
              </a:defRPr>
            </a:lvl9pPr>
          </a:lstStyle>
          <a:p>
            <a:pPr marL="0" marR="0" lvl="0" indent="0" algn="l" defTabSz="914400" rtl="0" eaLnBrk="1" fontAlgn="base" latinLnBrk="0" hangingPunct="1">
              <a:lnSpc>
                <a:spcPct val="100000"/>
              </a:lnSpc>
              <a:spcBef>
                <a:spcPts val="480"/>
              </a:spcBef>
              <a:spcAft>
                <a:spcPts val="600"/>
              </a:spcAft>
              <a:buClrTx/>
              <a:buSzTx/>
              <a:buFontTx/>
              <a:buNone/>
              <a:tabLst/>
              <a:defRPr/>
            </a:pPr>
            <a:r>
              <a:rPr kumimoji="0" lang="de-DE" sz="1800" b="1" i="0" u="none" strike="noStrike" kern="0" cap="none" spc="0" normalizeH="0" baseline="0" noProof="0" dirty="0" smtClean="0">
                <a:ln>
                  <a:noFill/>
                </a:ln>
                <a:solidFill>
                  <a:srgbClr val="2CAAE1"/>
                </a:solidFill>
                <a:effectLst/>
                <a:uLnTx/>
                <a:uFillTx/>
                <a:latin typeface="Arial"/>
                <a:ea typeface="+mn-ea"/>
                <a:cs typeface="+mn-cs"/>
              </a:rPr>
              <a:t>„Dynamic Zone Management System“ </a:t>
            </a:r>
            <a:r>
              <a:rPr kumimoji="0" lang="en-GB" sz="1800" b="1" i="0" u="none" strike="noStrike" kern="0" cap="none" spc="0" normalizeH="0" baseline="0" dirty="0" smtClean="0">
                <a:ln>
                  <a:noFill/>
                </a:ln>
                <a:solidFill>
                  <a:srgbClr val="2CAAE1"/>
                </a:solidFill>
                <a:effectLst/>
                <a:uLnTx/>
                <a:uFillTx/>
                <a:latin typeface="Arial"/>
                <a:ea typeface="+mn-ea"/>
                <a:cs typeface="+mn-cs"/>
              </a:rPr>
              <a:t>and</a:t>
            </a:r>
            <a:r>
              <a:rPr kumimoji="0" lang="de-DE" sz="1800" b="1" i="0" u="none" strike="noStrike" kern="0" cap="none" spc="0" normalizeH="0" baseline="0" noProof="0" dirty="0" smtClean="0">
                <a:ln>
                  <a:noFill/>
                </a:ln>
                <a:solidFill>
                  <a:srgbClr val="2CAAE1"/>
                </a:solidFill>
                <a:effectLst/>
                <a:uLnTx/>
                <a:uFillTx/>
                <a:latin typeface="Arial"/>
                <a:ea typeface="+mn-ea"/>
                <a:cs typeface="+mn-cs"/>
              </a:rPr>
              <a:t>  </a:t>
            </a:r>
            <a:r>
              <a:rPr kumimoji="0" lang="en-US" sz="1800" b="1" i="0" u="none" strike="noStrike" kern="0" cap="none" spc="0" normalizeH="0" baseline="0" noProof="0" dirty="0" smtClean="0">
                <a:ln>
                  <a:noFill/>
                </a:ln>
                <a:solidFill>
                  <a:srgbClr val="2CAAE1"/>
                </a:solidFill>
                <a:effectLst/>
                <a:uLnTx/>
                <a:uFillTx/>
                <a:latin typeface="Arial"/>
                <a:ea typeface="+mn-ea"/>
                <a:cs typeface="+mn-cs"/>
              </a:rPr>
              <a:t>transport shift especially of liquid fuels from road to inland waterways</a:t>
            </a:r>
          </a:p>
          <a:p>
            <a:pPr marL="285750" marR="0" lvl="0" indent="-285750" algn="l" defTabSz="914400" rtl="0" eaLnBrk="1" fontAlgn="base" latinLnBrk="0" hangingPunct="1">
              <a:lnSpc>
                <a:spcPct val="100000"/>
              </a:lnSpc>
              <a:spcBef>
                <a:spcPts val="480"/>
              </a:spcBef>
              <a:spcAft>
                <a:spcPts val="600"/>
              </a:spcAft>
              <a:buClrTx/>
              <a:buSzTx/>
              <a:buFont typeface="Arial" panose="020B0604020202020204" pitchFamily="34" charset="0"/>
              <a:buChar char="•"/>
              <a:tabLst/>
              <a:defRPr/>
            </a:pPr>
            <a:r>
              <a:rPr kumimoji="0" lang="en-GB" sz="2000" b="0" i="0" u="none" strike="noStrike" kern="0" cap="none" spc="0" normalizeH="0" baseline="0" dirty="0" smtClean="0">
                <a:ln>
                  <a:noFill/>
                </a:ln>
                <a:solidFill>
                  <a:srgbClr val="00507F"/>
                </a:solidFill>
                <a:effectLst/>
                <a:uLnTx/>
                <a:uFillTx/>
                <a:latin typeface="Arial"/>
                <a:ea typeface="+mn-ea"/>
                <a:cs typeface="+mn-cs"/>
              </a:rPr>
              <a:t>The system supports at decisions regarding condition of waterways</a:t>
            </a:r>
          </a:p>
          <a:p>
            <a:pPr marL="285750" marR="0" lvl="0" indent="-285750" algn="l" defTabSz="914400" rtl="0" eaLnBrk="1" fontAlgn="base" latinLnBrk="0" hangingPunct="1">
              <a:lnSpc>
                <a:spcPct val="100000"/>
              </a:lnSpc>
              <a:spcBef>
                <a:spcPts val="480"/>
              </a:spcBef>
              <a:spcAft>
                <a:spcPts val="600"/>
              </a:spcAft>
              <a:buClrTx/>
              <a:buSzTx/>
              <a:buFont typeface="Arial" panose="020B0604020202020204" pitchFamily="34" charset="0"/>
              <a:buChar char="•"/>
              <a:tabLst/>
              <a:defRPr/>
            </a:pPr>
            <a:r>
              <a:rPr kumimoji="0" lang="en-GB" sz="2000" b="0" i="0" u="none" strike="noStrike" kern="0" cap="none" spc="0" normalizeH="0" baseline="0" dirty="0" smtClean="0">
                <a:ln>
                  <a:noFill/>
                </a:ln>
                <a:solidFill>
                  <a:srgbClr val="00507F"/>
                </a:solidFill>
                <a:effectLst/>
                <a:uLnTx/>
                <a:uFillTx/>
                <a:latin typeface="Arial"/>
                <a:ea typeface="+mn-ea"/>
                <a:cs typeface="+mn-cs"/>
              </a:rPr>
              <a:t>Eased disposition of inland vessels in Zone 1 and Zone 2 (restrictions regarding draught)</a:t>
            </a:r>
          </a:p>
          <a:p>
            <a:pPr marL="285750" marR="0" lvl="0" indent="-285750" algn="l" defTabSz="914400" rtl="0" eaLnBrk="1" fontAlgn="base" latinLnBrk="0" hangingPunct="1">
              <a:lnSpc>
                <a:spcPct val="100000"/>
              </a:lnSpc>
              <a:spcBef>
                <a:spcPts val="480"/>
              </a:spcBef>
              <a:spcAft>
                <a:spcPts val="600"/>
              </a:spcAft>
              <a:buClrTx/>
              <a:buSzTx/>
              <a:buFont typeface="Arial" panose="020B0604020202020204" pitchFamily="34" charset="0"/>
              <a:buChar char="•"/>
              <a:tabLst/>
              <a:defRPr/>
            </a:pPr>
            <a:r>
              <a:rPr kumimoji="0" lang="en-GB" sz="2000" b="0" i="0" u="none" strike="noStrike" kern="0" cap="none" spc="0" normalizeH="0" baseline="0" dirty="0" smtClean="0">
                <a:ln>
                  <a:noFill/>
                </a:ln>
                <a:solidFill>
                  <a:srgbClr val="00507F"/>
                </a:solidFill>
                <a:effectLst/>
                <a:uLnTx/>
                <a:uFillTx/>
                <a:latin typeface="Arial"/>
                <a:ea typeface="+mn-ea"/>
                <a:cs typeface="+mn-cs"/>
              </a:rPr>
              <a:t>Transport shift of liquid fuels, construction material and recycled products from road to waterways</a:t>
            </a:r>
          </a:p>
          <a:p>
            <a:pPr marL="285750" marR="0" lvl="0" indent="-285750" algn="l" defTabSz="914400" rtl="0" eaLnBrk="1" fontAlgn="base" latinLnBrk="0" hangingPunct="1">
              <a:lnSpc>
                <a:spcPct val="100000"/>
              </a:lnSpc>
              <a:spcBef>
                <a:spcPts val="480"/>
              </a:spcBef>
              <a:spcAft>
                <a:spcPts val="600"/>
              </a:spcAft>
              <a:buClrTx/>
              <a:buSzTx/>
              <a:buFont typeface="Arial" panose="020B0604020202020204" pitchFamily="34" charset="0"/>
              <a:buChar char="•"/>
              <a:tabLst/>
              <a:defRPr/>
            </a:pPr>
            <a:r>
              <a:rPr kumimoji="0" lang="en-GB" sz="2000" b="0" i="0" u="none" strike="noStrike" kern="0" cap="none" spc="0" normalizeH="0" baseline="0" dirty="0" smtClean="0">
                <a:ln>
                  <a:noFill/>
                </a:ln>
                <a:solidFill>
                  <a:srgbClr val="00507F"/>
                </a:solidFill>
                <a:effectLst/>
                <a:uLnTx/>
                <a:uFillTx/>
                <a:latin typeface="Arial"/>
                <a:ea typeface="+mn-ea"/>
                <a:cs typeface="+mn-cs"/>
              </a:rPr>
              <a:t>Development of a sustainable distribution model on Lake </a:t>
            </a:r>
            <a:r>
              <a:rPr kumimoji="0" lang="en-GB" sz="2000" b="0" i="0" u="none" strike="noStrike" kern="0" cap="none" spc="0" normalizeH="0" baseline="0" dirty="0" err="1" smtClean="0">
                <a:ln>
                  <a:noFill/>
                </a:ln>
                <a:solidFill>
                  <a:srgbClr val="00507F"/>
                </a:solidFill>
                <a:effectLst/>
                <a:uLnTx/>
                <a:uFillTx/>
                <a:latin typeface="Arial"/>
                <a:ea typeface="+mn-ea"/>
                <a:cs typeface="+mn-cs"/>
              </a:rPr>
              <a:t>Mälaren</a:t>
            </a:r>
            <a:endParaRPr kumimoji="0" lang="en-GB" sz="2000" b="0" i="0" u="none" strike="noStrike" kern="0" cap="none" spc="0" normalizeH="0" baseline="0" dirty="0" smtClean="0">
              <a:ln>
                <a:noFill/>
              </a:ln>
              <a:solidFill>
                <a:srgbClr val="00507F"/>
              </a:solidFill>
              <a:effectLst/>
              <a:uLnTx/>
              <a:uFillTx/>
              <a:latin typeface="Arial"/>
              <a:ea typeface="+mn-ea"/>
              <a:cs typeface="+mn-cs"/>
            </a:endParaRPr>
          </a:p>
          <a:p>
            <a:pPr marL="285750" marR="0" lvl="0" indent="-285750" algn="l" defTabSz="914400" rtl="0" eaLnBrk="1" fontAlgn="base" latinLnBrk="0" hangingPunct="1">
              <a:lnSpc>
                <a:spcPct val="150000"/>
              </a:lnSpc>
              <a:spcBef>
                <a:spcPts val="0"/>
              </a:spcBef>
              <a:spcAft>
                <a:spcPct val="0"/>
              </a:spcAft>
              <a:buClrTx/>
              <a:buSzTx/>
              <a:buFont typeface="Arial" panose="020B0604020202020204" pitchFamily="34" charset="0"/>
              <a:buChar char="•"/>
              <a:tabLst/>
              <a:defRPr/>
            </a:pPr>
            <a:endParaRPr kumimoji="0" lang="de-DE" sz="1600" b="0" i="0" u="none" strike="noStrike" kern="0" cap="none" spc="0" normalizeH="0" baseline="0" noProof="0" dirty="0" smtClean="0">
              <a:ln>
                <a:noFill/>
              </a:ln>
              <a:solidFill>
                <a:srgbClr val="00507F"/>
              </a:solidFill>
              <a:effectLst/>
              <a:uLnTx/>
              <a:uFillTx/>
              <a:latin typeface="Arial"/>
              <a:ea typeface="+mn-ea"/>
              <a:cs typeface="+mn-cs"/>
            </a:endParaRPr>
          </a:p>
          <a:p>
            <a:pPr marL="285750" marR="0" lvl="0" indent="-285750" algn="l" defTabSz="914400" rtl="0" eaLnBrk="1" fontAlgn="base" latinLnBrk="0" hangingPunct="1">
              <a:lnSpc>
                <a:spcPct val="150000"/>
              </a:lnSpc>
              <a:spcBef>
                <a:spcPts val="0"/>
              </a:spcBef>
              <a:spcAft>
                <a:spcPct val="0"/>
              </a:spcAft>
              <a:buClrTx/>
              <a:buSzTx/>
              <a:buFont typeface="Arial" panose="020B0604020202020204" pitchFamily="34" charset="0"/>
              <a:buChar char="•"/>
              <a:tabLst/>
              <a:defRPr/>
            </a:pPr>
            <a:endParaRPr kumimoji="0" lang="de-DE" sz="1600" b="0" i="0" u="none" strike="noStrike" kern="0" cap="none" spc="0" normalizeH="0" baseline="0" noProof="0" dirty="0">
              <a:ln>
                <a:noFill/>
              </a:ln>
              <a:solidFill>
                <a:srgbClr val="00507F"/>
              </a:solidFill>
              <a:effectLst/>
              <a:uLnTx/>
              <a:uFillTx/>
              <a:latin typeface="Arial"/>
              <a:ea typeface="+mn-ea"/>
              <a:cs typeface="+mn-cs"/>
            </a:endParaRPr>
          </a:p>
        </p:txBody>
      </p:sp>
    </p:spTree>
    <p:extLst>
      <p:ext uri="{BB962C8B-B14F-4D97-AF65-F5344CB8AC3E}">
        <p14:creationId xmlns:p14="http://schemas.microsoft.com/office/powerpoint/2010/main" val="1977818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Pilot project 5 – Finland (Lake Saimaa)</a:t>
            </a:r>
            <a:endParaRPr lang="en-GB" dirty="0"/>
          </a:p>
        </p:txBody>
      </p:sp>
      <p:sp>
        <p:nvSpPr>
          <p:cNvPr id="15" name="Textplatzhalter 14"/>
          <p:cNvSpPr>
            <a:spLocks noGrp="1"/>
          </p:cNvSpPr>
          <p:nvPr>
            <p:ph type="body" sz="quarter" idx="10"/>
          </p:nvPr>
        </p:nvSpPr>
        <p:spPr/>
        <p:txBody>
          <a:bodyPr/>
          <a:lstStyle/>
          <a:p>
            <a:endParaRPr lang="de-DE"/>
          </a:p>
        </p:txBody>
      </p:sp>
      <p:pic>
        <p:nvPicPr>
          <p:cNvPr id="6" name="Grafik 5"/>
          <p:cNvPicPr>
            <a:picLocks noChangeAspect="1"/>
          </p:cNvPicPr>
          <p:nvPr/>
        </p:nvPicPr>
        <p:blipFill>
          <a:blip r:embed="rId3"/>
          <a:stretch>
            <a:fillRect/>
          </a:stretch>
        </p:blipFill>
        <p:spPr>
          <a:xfrm>
            <a:off x="6487045" y="1191641"/>
            <a:ext cx="2622080" cy="5122648"/>
          </a:xfrm>
          <a:prstGeom prst="rect">
            <a:avLst/>
          </a:prstGeom>
          <a:ln>
            <a:solidFill>
              <a:schemeClr val="tx1"/>
            </a:solidFill>
          </a:ln>
        </p:spPr>
      </p:pic>
      <p:grpSp>
        <p:nvGrpSpPr>
          <p:cNvPr id="7" name="Gruppieren 6"/>
          <p:cNvGrpSpPr/>
          <p:nvPr/>
        </p:nvGrpSpPr>
        <p:grpSpPr>
          <a:xfrm>
            <a:off x="7387537" y="1257970"/>
            <a:ext cx="4179040" cy="2588931"/>
            <a:chOff x="1132168" y="1005434"/>
            <a:chExt cx="4179040" cy="2588931"/>
          </a:xfrm>
        </p:grpSpPr>
        <p:pic>
          <p:nvPicPr>
            <p:cNvPr id="8" name="Grafik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32168" y="1060536"/>
              <a:ext cx="4179040" cy="2533829"/>
            </a:xfrm>
            <a:prstGeom prst="rect">
              <a:avLst/>
            </a:prstGeom>
            <a:ln>
              <a:solidFill>
                <a:schemeClr val="tx1"/>
              </a:solidFill>
            </a:ln>
          </p:spPr>
        </p:pic>
        <p:sp>
          <p:nvSpPr>
            <p:cNvPr id="9" name="Ellipse 8"/>
            <p:cNvSpPr/>
            <p:nvPr/>
          </p:nvSpPr>
          <p:spPr>
            <a:xfrm rot="4235589">
              <a:off x="3694896" y="1679265"/>
              <a:ext cx="1979259" cy="631597"/>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grpSp>
        <p:nvGrpSpPr>
          <p:cNvPr id="10" name="Gruppieren 9"/>
          <p:cNvGrpSpPr/>
          <p:nvPr/>
        </p:nvGrpSpPr>
        <p:grpSpPr>
          <a:xfrm>
            <a:off x="8966277" y="3752965"/>
            <a:ext cx="2063972" cy="2239766"/>
            <a:chOff x="2645594" y="3319214"/>
            <a:chExt cx="2063972" cy="2239766"/>
          </a:xfrm>
        </p:grpSpPr>
        <p:pic>
          <p:nvPicPr>
            <p:cNvPr id="11" name="Grafik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645594" y="3319214"/>
              <a:ext cx="2063697" cy="2239766"/>
            </a:xfrm>
            <a:prstGeom prst="rect">
              <a:avLst/>
            </a:prstGeom>
            <a:ln>
              <a:solidFill>
                <a:schemeClr val="tx1"/>
              </a:solidFill>
            </a:ln>
          </p:spPr>
        </p:pic>
        <p:sp>
          <p:nvSpPr>
            <p:cNvPr id="12" name="Ellipse 11"/>
            <p:cNvSpPr/>
            <p:nvPr/>
          </p:nvSpPr>
          <p:spPr>
            <a:xfrm rot="2358956">
              <a:off x="3274882" y="4894663"/>
              <a:ext cx="1434684" cy="236586"/>
            </a:xfrm>
            <a:prstGeom prst="ellipse">
              <a:avLst/>
            </a:prstGeom>
            <a:noFill/>
            <a:ln w="254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3" name="Inhaltsplatzhalter 7"/>
          <p:cNvSpPr txBox="1">
            <a:spLocks/>
          </p:cNvSpPr>
          <p:nvPr/>
        </p:nvSpPr>
        <p:spPr bwMode="auto">
          <a:xfrm>
            <a:off x="349321" y="1561672"/>
            <a:ext cx="5579841"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xmlns:mv="urn:schemas-microsoft-com:mac:vml" xmlns:mc="http://schemas.openxmlformats.org/markup-compatibility/2006" val="1"/>
            </a:ext>
          </a:extLst>
        </p:spPr>
        <p:txBody>
          <a:bodyPr vert="horz" wrap="square" lIns="0" tIns="0" rIns="0" bIns="0" numCol="1" anchor="t" anchorCtr="0" compatLnSpc="1">
            <a:prstTxWarp prst="textNoShape">
              <a:avLst/>
            </a:prstTxWarp>
          </a:bodyPr>
          <a:lstStyle>
            <a:lvl1pPr algn="l" rtl="0" eaLnBrk="1" fontAlgn="base" hangingPunct="1">
              <a:lnSpc>
                <a:spcPct val="150000"/>
              </a:lnSpc>
              <a:spcBef>
                <a:spcPct val="20000"/>
              </a:spcBef>
              <a:spcAft>
                <a:spcPct val="0"/>
              </a:spcAft>
              <a:defRPr sz="2000" b="0">
                <a:solidFill>
                  <a:srgbClr val="00507F"/>
                </a:solidFill>
                <a:latin typeface="+mn-lt"/>
                <a:ea typeface="+mn-ea"/>
                <a:cs typeface="+mn-cs"/>
              </a:defRPr>
            </a:lvl1pPr>
            <a:lvl2pPr marL="179388" indent="-177800" algn="l" rtl="0" eaLnBrk="1" fontAlgn="base" hangingPunct="1">
              <a:lnSpc>
                <a:spcPct val="150000"/>
              </a:lnSpc>
              <a:spcBef>
                <a:spcPct val="20000"/>
              </a:spcBef>
              <a:spcAft>
                <a:spcPts val="600"/>
              </a:spcAft>
              <a:buFont typeface="Courier New" panose="02070309020205020404" pitchFamily="49" charset="0"/>
              <a:buChar char="o"/>
              <a:defRPr sz="2000">
                <a:solidFill>
                  <a:srgbClr val="00507F"/>
                </a:solidFill>
                <a:latin typeface="+mn-lt"/>
                <a:ea typeface="Oswald" panose="02000503000000000000" pitchFamily="2" charset="0"/>
                <a:cs typeface="+mn-cs"/>
              </a:defRPr>
            </a:lvl2pPr>
            <a:lvl3pPr marL="565150" indent="-120650" algn="l" rtl="0" eaLnBrk="1" fontAlgn="base" hangingPunct="1">
              <a:lnSpc>
                <a:spcPct val="150000"/>
              </a:lnSpc>
              <a:spcBef>
                <a:spcPts val="480"/>
              </a:spcBef>
              <a:spcAft>
                <a:spcPts val="600"/>
              </a:spcAft>
              <a:buFont typeface="Courier New" panose="02070309020205020404" pitchFamily="49" charset="0"/>
              <a:buChar char="o"/>
              <a:defRPr sz="1800">
                <a:solidFill>
                  <a:srgbClr val="00507F"/>
                </a:solidFill>
                <a:latin typeface="+mn-lt"/>
                <a:ea typeface="Oswald" panose="02000503000000000000" pitchFamily="2" charset="0"/>
                <a:cs typeface="+mn-cs"/>
              </a:defRPr>
            </a:lvl3pPr>
            <a:lvl4pPr marL="1087438" indent="-342900" algn="l" rtl="0" eaLnBrk="1" fontAlgn="base" hangingPunct="1">
              <a:lnSpc>
                <a:spcPct val="150000"/>
              </a:lnSpc>
              <a:spcBef>
                <a:spcPts val="480"/>
              </a:spcBef>
              <a:spcAft>
                <a:spcPts val="600"/>
              </a:spcAft>
              <a:buFont typeface="Courier New" panose="02070309020205020404" pitchFamily="49" charset="0"/>
              <a:buChar char="o"/>
              <a:defRPr lang="de-DE" sz="1800" kern="1200">
                <a:solidFill>
                  <a:srgbClr val="00507F"/>
                </a:solidFill>
                <a:latin typeface="+mn-lt"/>
                <a:ea typeface="ＭＳ Ｐゴシック" charset="0"/>
                <a:cs typeface="Arial" charset="0"/>
              </a:defRPr>
            </a:lvl4pPr>
            <a:lvl5pPr marL="1147763" indent="-112713" algn="l" rtl="0" eaLnBrk="1" fontAlgn="base" hangingPunct="1">
              <a:lnSpc>
                <a:spcPct val="150000"/>
              </a:lnSpc>
              <a:spcBef>
                <a:spcPct val="20000"/>
              </a:spcBef>
              <a:spcAft>
                <a:spcPct val="0"/>
              </a:spcAft>
              <a:buFont typeface="Courier New" panose="02070309020205020404" pitchFamily="49" charset="0"/>
              <a:buChar char="o"/>
              <a:defRPr sz="1800">
                <a:solidFill>
                  <a:srgbClr val="00507F"/>
                </a:solidFill>
                <a:latin typeface="+mn-lt"/>
                <a:ea typeface="Oswald" panose="02000503000000000000" pitchFamily="2" charset="0"/>
                <a:cs typeface="+mn-cs"/>
              </a:defRPr>
            </a:lvl5pPr>
            <a:lvl6pPr marL="1604963" indent="-112713" algn="l" rtl="0" eaLnBrk="1" fontAlgn="base" hangingPunct="1">
              <a:spcBef>
                <a:spcPct val="20000"/>
              </a:spcBef>
              <a:spcAft>
                <a:spcPct val="0"/>
              </a:spcAft>
              <a:buChar char="•"/>
              <a:defRPr sz="1600">
                <a:solidFill>
                  <a:schemeClr val="tx1"/>
                </a:solidFill>
                <a:latin typeface="+mn-lt"/>
                <a:ea typeface="Arial" charset="0"/>
                <a:cs typeface="+mn-cs"/>
              </a:defRPr>
            </a:lvl6pPr>
            <a:lvl7pPr marL="2062163" indent="-112713" algn="l" rtl="0" eaLnBrk="1" fontAlgn="base" hangingPunct="1">
              <a:spcBef>
                <a:spcPct val="20000"/>
              </a:spcBef>
              <a:spcAft>
                <a:spcPct val="0"/>
              </a:spcAft>
              <a:buChar char="•"/>
              <a:defRPr sz="1600">
                <a:solidFill>
                  <a:schemeClr val="tx1"/>
                </a:solidFill>
                <a:latin typeface="+mn-lt"/>
                <a:ea typeface="Arial" charset="0"/>
                <a:cs typeface="+mn-cs"/>
              </a:defRPr>
            </a:lvl7pPr>
            <a:lvl8pPr marL="2519363" indent="-112713" algn="l" rtl="0" eaLnBrk="1" fontAlgn="base" hangingPunct="1">
              <a:spcBef>
                <a:spcPct val="20000"/>
              </a:spcBef>
              <a:spcAft>
                <a:spcPct val="0"/>
              </a:spcAft>
              <a:buChar char="•"/>
              <a:defRPr sz="1600">
                <a:solidFill>
                  <a:schemeClr val="tx1"/>
                </a:solidFill>
                <a:latin typeface="+mn-lt"/>
                <a:ea typeface="Arial" charset="0"/>
                <a:cs typeface="+mn-cs"/>
              </a:defRPr>
            </a:lvl8pPr>
            <a:lvl9pPr marL="2976563" indent="-112713" algn="l" rtl="0" eaLnBrk="1" fontAlgn="base" hangingPunct="1">
              <a:spcBef>
                <a:spcPct val="20000"/>
              </a:spcBef>
              <a:spcAft>
                <a:spcPct val="0"/>
              </a:spcAft>
              <a:buChar char="•"/>
              <a:defRPr sz="1600">
                <a:solidFill>
                  <a:schemeClr val="tx1"/>
                </a:solidFill>
                <a:latin typeface="+mn-lt"/>
                <a:ea typeface="Arial" charset="0"/>
                <a:cs typeface="+mn-cs"/>
              </a:defRPr>
            </a:lvl9pPr>
          </a:lstStyle>
          <a:p>
            <a:pPr marL="0" marR="0" lvl="0" indent="0" algn="l" defTabSz="914400" rtl="0" eaLnBrk="1" fontAlgn="base" latinLnBrk="0" hangingPunct="1">
              <a:lnSpc>
                <a:spcPct val="100000"/>
              </a:lnSpc>
              <a:spcBef>
                <a:spcPts val="480"/>
              </a:spcBef>
              <a:spcAft>
                <a:spcPts val="600"/>
              </a:spcAft>
              <a:buClrTx/>
              <a:buSzTx/>
              <a:buFontTx/>
              <a:buNone/>
              <a:tabLst/>
              <a:defRPr/>
            </a:pPr>
            <a:r>
              <a:rPr kumimoji="0" lang="en-US" sz="2000" b="1" i="0" u="none" strike="noStrike" kern="0" cap="none" spc="0" normalizeH="0" baseline="0" noProof="0" dirty="0" smtClean="0">
                <a:ln>
                  <a:noFill/>
                </a:ln>
                <a:solidFill>
                  <a:srgbClr val="2CAAE1"/>
                </a:solidFill>
                <a:effectLst/>
                <a:uLnTx/>
                <a:uFillTx/>
                <a:latin typeface="Arial"/>
                <a:ea typeface="+mn-ea"/>
                <a:cs typeface="+mn-cs"/>
              </a:rPr>
              <a:t>Information system for transport optimization of timber products via inland waterways</a:t>
            </a:r>
          </a:p>
          <a:p>
            <a:pPr marL="285750" marR="0" lvl="0" indent="-285750" algn="l" defTabSz="914400" rtl="0" eaLnBrk="1" fontAlgn="base" latinLnBrk="0" hangingPunct="1">
              <a:lnSpc>
                <a:spcPct val="150000"/>
              </a:lnSpc>
              <a:spcBef>
                <a:spcPts val="0"/>
              </a:spcBef>
              <a:spcAft>
                <a:spcPct val="0"/>
              </a:spcAft>
              <a:buClrTx/>
              <a:buSzTx/>
              <a:buFont typeface="Courier New" panose="02070309020205020404" pitchFamily="49" charset="0"/>
              <a:buChar char="o"/>
              <a:tabLst/>
              <a:defRPr/>
            </a:pPr>
            <a:r>
              <a:rPr kumimoji="0" lang="en-GB" sz="2000" b="0" i="0" u="none" strike="noStrike" kern="0" cap="none" spc="0" normalizeH="0" baseline="0" dirty="0" smtClean="0">
                <a:ln>
                  <a:noFill/>
                </a:ln>
                <a:solidFill>
                  <a:srgbClr val="00507F"/>
                </a:solidFill>
                <a:effectLst/>
                <a:uLnTx/>
                <a:uFillTx/>
                <a:latin typeface="Arial"/>
                <a:ea typeface="+mn-ea"/>
                <a:cs typeface="+mn-cs"/>
              </a:rPr>
              <a:t>Via the Saimaa Canal to the Baltic Sea</a:t>
            </a:r>
          </a:p>
          <a:p>
            <a:pPr marL="285750" marR="0" lvl="0" indent="-285750" algn="l" defTabSz="914400" rtl="0" eaLnBrk="1" fontAlgn="base" latinLnBrk="0" hangingPunct="1">
              <a:lnSpc>
                <a:spcPct val="150000"/>
              </a:lnSpc>
              <a:spcBef>
                <a:spcPts val="0"/>
              </a:spcBef>
              <a:spcAft>
                <a:spcPct val="0"/>
              </a:spcAft>
              <a:buClrTx/>
              <a:buSzTx/>
              <a:buFont typeface="Courier New" panose="02070309020205020404" pitchFamily="49" charset="0"/>
              <a:buChar char="o"/>
              <a:tabLst/>
              <a:defRPr/>
            </a:pPr>
            <a:r>
              <a:rPr kumimoji="0" lang="en-GB" sz="2000" b="0" i="0" u="none" strike="noStrike" kern="0" cap="none" spc="0" normalizeH="0" baseline="0" dirty="0" smtClean="0">
                <a:ln>
                  <a:noFill/>
                </a:ln>
                <a:solidFill>
                  <a:srgbClr val="00507F"/>
                </a:solidFill>
                <a:effectLst/>
                <a:uLnTx/>
                <a:uFillTx/>
                <a:latin typeface="Arial"/>
                <a:ea typeface="+mn-ea"/>
                <a:cs typeface="+mn-cs"/>
              </a:rPr>
              <a:t>Challenges due to weather conditions </a:t>
            </a:r>
          </a:p>
          <a:p>
            <a:pPr marL="285750" marR="0" lvl="0" indent="-285750" algn="l" defTabSz="914400" rtl="0" eaLnBrk="1" fontAlgn="base" latinLnBrk="0" hangingPunct="1">
              <a:lnSpc>
                <a:spcPct val="150000"/>
              </a:lnSpc>
              <a:spcBef>
                <a:spcPts val="0"/>
              </a:spcBef>
              <a:spcAft>
                <a:spcPct val="0"/>
              </a:spcAft>
              <a:buClrTx/>
              <a:buSzTx/>
              <a:buFont typeface="Courier New" panose="02070309020205020404" pitchFamily="49" charset="0"/>
              <a:buChar char="o"/>
              <a:tabLst/>
              <a:defRPr/>
            </a:pPr>
            <a:r>
              <a:rPr kumimoji="0" lang="en-GB" sz="2000" b="0" i="0" u="none" strike="noStrike" kern="0" cap="none" spc="0" normalizeH="0" baseline="0" dirty="0" smtClean="0">
                <a:ln>
                  <a:noFill/>
                </a:ln>
                <a:solidFill>
                  <a:srgbClr val="00507F"/>
                </a:solidFill>
                <a:effectLst/>
                <a:uLnTx/>
                <a:uFillTx/>
                <a:latin typeface="Arial"/>
                <a:ea typeface="+mn-ea"/>
                <a:cs typeface="+mn-cs"/>
              </a:rPr>
              <a:t>Long ice season</a:t>
            </a:r>
          </a:p>
          <a:p>
            <a:pPr marL="285750" marR="0" lvl="0" indent="-285750" algn="l" defTabSz="914400" rtl="0" eaLnBrk="1" fontAlgn="base" latinLnBrk="0" hangingPunct="1">
              <a:lnSpc>
                <a:spcPct val="150000"/>
              </a:lnSpc>
              <a:spcBef>
                <a:spcPts val="0"/>
              </a:spcBef>
              <a:spcAft>
                <a:spcPct val="0"/>
              </a:spcAft>
              <a:buClrTx/>
              <a:buSzTx/>
              <a:buFont typeface="Courier New" panose="02070309020205020404" pitchFamily="49" charset="0"/>
              <a:buChar char="o"/>
              <a:tabLst/>
              <a:defRPr/>
            </a:pPr>
            <a:r>
              <a:rPr kumimoji="0" lang="en-GB" sz="2000" b="0" i="0" u="none" strike="noStrike" kern="0" cap="none" spc="0" normalizeH="0" baseline="0" dirty="0" smtClean="0">
                <a:ln>
                  <a:noFill/>
                </a:ln>
                <a:solidFill>
                  <a:srgbClr val="00507F"/>
                </a:solidFill>
                <a:effectLst/>
                <a:uLnTx/>
                <a:uFillTx/>
                <a:latin typeface="Arial"/>
                <a:ea typeface="+mn-ea"/>
                <a:cs typeface="+mn-cs"/>
              </a:rPr>
              <a:t>Delicate flora and fauna</a:t>
            </a:r>
          </a:p>
          <a:p>
            <a:pPr marL="342900" marR="0" lvl="0" indent="-342900" algn="l" defTabSz="914400" rtl="0" eaLnBrk="1" fontAlgn="base" latinLnBrk="0" hangingPunct="1">
              <a:lnSpc>
                <a:spcPct val="150000"/>
              </a:lnSpc>
              <a:spcBef>
                <a:spcPts val="0"/>
              </a:spcBef>
              <a:spcAft>
                <a:spcPct val="0"/>
              </a:spcAft>
              <a:buClrTx/>
              <a:buSzTx/>
              <a:buFont typeface="Wingdings" panose="05000000000000000000" pitchFamily="2" charset="2"/>
              <a:buChar char="Ø"/>
              <a:tabLst/>
              <a:defRPr/>
            </a:pPr>
            <a:r>
              <a:rPr kumimoji="0" lang="en-GB" sz="2000" b="0" i="0" u="none" strike="noStrike" kern="0" cap="none" spc="0" normalizeH="0" baseline="0" dirty="0" smtClean="0">
                <a:ln>
                  <a:noFill/>
                </a:ln>
                <a:solidFill>
                  <a:srgbClr val="00507F"/>
                </a:solidFill>
                <a:effectLst/>
                <a:uLnTx/>
                <a:uFillTx/>
                <a:latin typeface="Arial"/>
                <a:ea typeface="+mn-ea"/>
                <a:cs typeface="+mn-cs"/>
              </a:rPr>
              <a:t>Sensor systems for environment and transport data </a:t>
            </a:r>
          </a:p>
          <a:p>
            <a:pPr marL="342900" marR="0" lvl="0" indent="-342900" algn="l" defTabSz="914400" rtl="0" eaLnBrk="1" fontAlgn="base" latinLnBrk="0" hangingPunct="1">
              <a:lnSpc>
                <a:spcPct val="150000"/>
              </a:lnSpc>
              <a:spcBef>
                <a:spcPts val="0"/>
              </a:spcBef>
              <a:spcAft>
                <a:spcPct val="0"/>
              </a:spcAft>
              <a:buClrTx/>
              <a:buSzTx/>
              <a:buFont typeface="Wingdings" panose="05000000000000000000" pitchFamily="2" charset="2"/>
              <a:buChar char="Ø"/>
              <a:tabLst/>
              <a:defRPr/>
            </a:pPr>
            <a:r>
              <a:rPr kumimoji="0" lang="en-GB" sz="2000" b="0" i="0" u="none" strike="noStrike" kern="0" cap="none" spc="0" normalizeH="0" baseline="0" dirty="0" smtClean="0">
                <a:ln>
                  <a:noFill/>
                </a:ln>
                <a:solidFill>
                  <a:srgbClr val="00507F"/>
                </a:solidFill>
                <a:effectLst/>
                <a:uLnTx/>
                <a:uFillTx/>
                <a:latin typeface="Arial"/>
                <a:ea typeface="+mn-ea"/>
                <a:cs typeface="+mn-cs"/>
              </a:rPr>
              <a:t>Digitalisation</a:t>
            </a:r>
            <a:endParaRPr kumimoji="0" lang="en-GB" sz="2000" b="0" i="0" u="none" strike="noStrike" kern="0" cap="none" spc="0" normalizeH="0" baseline="0" dirty="0">
              <a:ln>
                <a:noFill/>
              </a:ln>
              <a:solidFill>
                <a:srgbClr val="00507F"/>
              </a:solidFill>
              <a:effectLst/>
              <a:uLnTx/>
              <a:uFillTx/>
              <a:latin typeface="Arial"/>
              <a:ea typeface="+mn-ea"/>
              <a:cs typeface="+mn-cs"/>
            </a:endParaRPr>
          </a:p>
        </p:txBody>
      </p:sp>
    </p:spTree>
    <p:extLst>
      <p:ext uri="{BB962C8B-B14F-4D97-AF65-F5344CB8AC3E}">
        <p14:creationId xmlns:p14="http://schemas.microsoft.com/office/powerpoint/2010/main" val="4138595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de-DE" dirty="0" smtClean="0"/>
              <a:t>EMMA </a:t>
            </a:r>
            <a:r>
              <a:rPr lang="de-DE" dirty="0" err="1" smtClean="0"/>
              <a:t>appointed</a:t>
            </a:r>
            <a:r>
              <a:rPr lang="de-DE" dirty="0" smtClean="0"/>
              <a:t> </a:t>
            </a:r>
            <a:r>
              <a:rPr lang="de-DE" dirty="0" err="1" smtClean="0"/>
              <a:t>to</a:t>
            </a:r>
            <a:r>
              <a:rPr lang="de-DE" dirty="0" smtClean="0"/>
              <a:t> </a:t>
            </a:r>
            <a:r>
              <a:rPr lang="de-DE" dirty="0" err="1" smtClean="0"/>
              <a:t>be</a:t>
            </a:r>
            <a:r>
              <a:rPr lang="de-DE" dirty="0" smtClean="0"/>
              <a:t> </a:t>
            </a:r>
            <a:r>
              <a:rPr lang="de-DE" dirty="0" err="1" smtClean="0"/>
              <a:t>flagship</a:t>
            </a:r>
            <a:r>
              <a:rPr lang="de-DE" dirty="0" smtClean="0"/>
              <a:t> </a:t>
            </a:r>
            <a:r>
              <a:rPr lang="de-DE" dirty="0" err="1" smtClean="0"/>
              <a:t>project</a:t>
            </a:r>
            <a:endParaRPr lang="de-DE" dirty="0"/>
          </a:p>
        </p:txBody>
      </p:sp>
      <p:sp>
        <p:nvSpPr>
          <p:cNvPr id="7" name="Textplatzhalter 6"/>
          <p:cNvSpPr>
            <a:spLocks noGrp="1"/>
          </p:cNvSpPr>
          <p:nvPr>
            <p:ph type="body" sz="quarter" idx="10"/>
          </p:nvPr>
        </p:nvSpPr>
        <p:spPr/>
        <p:txBody>
          <a:bodyPr/>
          <a:lstStyle/>
          <a:p>
            <a:endParaRPr lang="de-DE" dirty="0"/>
          </a:p>
        </p:txBody>
      </p:sp>
      <p:sp>
        <p:nvSpPr>
          <p:cNvPr id="8" name="Textplatzhalter 7"/>
          <p:cNvSpPr>
            <a:spLocks noGrp="1"/>
          </p:cNvSpPr>
          <p:nvPr>
            <p:ph type="body" sz="quarter" idx="11"/>
          </p:nvPr>
        </p:nvSpPr>
        <p:spPr>
          <a:xfrm>
            <a:off x="349200" y="1562400"/>
            <a:ext cx="7042150" cy="4572000"/>
          </a:xfrm>
        </p:spPr>
        <p:txBody>
          <a:bodyPr/>
          <a:lstStyle/>
          <a:p>
            <a:r>
              <a:rPr lang="en-US" dirty="0" smtClean="0"/>
              <a:t>The </a:t>
            </a:r>
            <a:r>
              <a:rPr lang="en-US" dirty="0"/>
              <a:t>European Union Strategy for the Baltic Sea Region (EUSBSR) is the first macro-regional strategy in </a:t>
            </a:r>
            <a:r>
              <a:rPr lang="en-US" dirty="0" smtClean="0"/>
              <a:t>Europe.</a:t>
            </a:r>
          </a:p>
          <a:p>
            <a:endParaRPr lang="en-US" sz="500" dirty="0" smtClean="0"/>
          </a:p>
          <a:p>
            <a:r>
              <a:rPr lang="en-US" dirty="0" smtClean="0"/>
              <a:t>It provides </a:t>
            </a:r>
            <a:r>
              <a:rPr lang="en-US" dirty="0"/>
              <a:t>an integrated framework for </a:t>
            </a:r>
            <a:r>
              <a:rPr lang="en-US" dirty="0" smtClean="0"/>
              <a:t>improving:</a:t>
            </a:r>
          </a:p>
          <a:p>
            <a:pPr marL="342900" indent="-342900">
              <a:buFontTx/>
              <a:buChar char="-"/>
            </a:pPr>
            <a:r>
              <a:rPr lang="en-US" dirty="0" smtClean="0"/>
              <a:t>environmental </a:t>
            </a:r>
            <a:r>
              <a:rPr lang="en-US" dirty="0"/>
              <a:t>condition of the sea, </a:t>
            </a:r>
            <a:endParaRPr lang="en-US" dirty="0" smtClean="0"/>
          </a:p>
          <a:p>
            <a:pPr marL="342900" indent="-342900">
              <a:buFontTx/>
              <a:buChar char="-"/>
            </a:pPr>
            <a:r>
              <a:rPr lang="en-US" dirty="0" smtClean="0"/>
              <a:t>transport </a:t>
            </a:r>
            <a:r>
              <a:rPr lang="en-US" dirty="0"/>
              <a:t>bottlenecks and energy </a:t>
            </a:r>
            <a:r>
              <a:rPr lang="en-US" dirty="0" smtClean="0"/>
              <a:t>interconnections</a:t>
            </a:r>
          </a:p>
          <a:p>
            <a:pPr marL="342900" indent="-342900">
              <a:buFontTx/>
              <a:buChar char="-"/>
            </a:pPr>
            <a:r>
              <a:rPr lang="en-US" dirty="0" smtClean="0"/>
              <a:t>development </a:t>
            </a:r>
            <a:r>
              <a:rPr lang="en-US" dirty="0"/>
              <a:t>of competitive markets across borders </a:t>
            </a:r>
            <a:endParaRPr lang="en-US" dirty="0" smtClean="0"/>
          </a:p>
          <a:p>
            <a:pPr marL="342900" indent="-342900">
              <a:buFontTx/>
              <a:buChar char="-"/>
            </a:pPr>
            <a:r>
              <a:rPr lang="en-US" dirty="0" smtClean="0"/>
              <a:t>common </a:t>
            </a:r>
            <a:r>
              <a:rPr lang="en-US" dirty="0"/>
              <a:t>networks for research and </a:t>
            </a:r>
            <a:r>
              <a:rPr lang="en-US" dirty="0" smtClean="0"/>
              <a:t>innovation</a:t>
            </a:r>
          </a:p>
          <a:p>
            <a:endParaRPr lang="en-US" sz="500" dirty="0" smtClean="0"/>
          </a:p>
          <a:p>
            <a:r>
              <a:rPr lang="en-US" dirty="0" smtClean="0"/>
              <a:t>EMMA was </a:t>
            </a:r>
            <a:r>
              <a:rPr lang="en-US" dirty="0"/>
              <a:t>approved as latest flagship in the Policy Area </a:t>
            </a:r>
            <a:r>
              <a:rPr lang="en-US" dirty="0" smtClean="0"/>
              <a:t>Transport of the EUSBSR.</a:t>
            </a:r>
          </a:p>
          <a:p>
            <a:endParaRPr lang="en-US" sz="500" dirty="0" smtClean="0"/>
          </a:p>
          <a:p>
            <a:r>
              <a:rPr lang="en-US" dirty="0" smtClean="0">
                <a:solidFill>
                  <a:srgbClr val="C00000"/>
                </a:solidFill>
              </a:rPr>
              <a:t>The project’s flagship status </a:t>
            </a:r>
            <a:r>
              <a:rPr lang="en-US" dirty="0">
                <a:solidFill>
                  <a:srgbClr val="C00000"/>
                </a:solidFill>
              </a:rPr>
              <a:t>reflects the importance the European Commission attaches to the further development of inland navigation in the Baltic Sea </a:t>
            </a:r>
            <a:r>
              <a:rPr lang="en-US" dirty="0" smtClean="0">
                <a:solidFill>
                  <a:srgbClr val="C00000"/>
                </a:solidFill>
              </a:rPr>
              <a:t>Region!</a:t>
            </a:r>
            <a:endParaRPr lang="de-DE" dirty="0">
              <a:solidFill>
                <a:srgbClr val="C00000"/>
              </a:solidFill>
            </a:endParaRPr>
          </a:p>
        </p:txBody>
      </p:sp>
      <p:pic>
        <p:nvPicPr>
          <p:cNvPr id="15" name="Grafik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9422" y="1562400"/>
            <a:ext cx="3831344" cy="3831344"/>
          </a:xfrm>
          <a:prstGeom prst="rect">
            <a:avLst/>
          </a:prstGeom>
        </p:spPr>
      </p:pic>
    </p:spTree>
    <p:extLst>
      <p:ext uri="{BB962C8B-B14F-4D97-AF65-F5344CB8AC3E}">
        <p14:creationId xmlns:p14="http://schemas.microsoft.com/office/powerpoint/2010/main" val="1564260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5"/>
          <p:cNvSpPr>
            <a:spLocks noGrp="1"/>
          </p:cNvSpPr>
          <p:nvPr>
            <p:ph type="title"/>
          </p:nvPr>
        </p:nvSpPr>
        <p:spPr/>
        <p:txBody>
          <a:bodyPr/>
          <a:lstStyle/>
          <a:p>
            <a:r>
              <a:rPr lang="en-GB" dirty="0" smtClean="0"/>
              <a:t>The EMMA project</a:t>
            </a:r>
            <a:endParaRPr lang="en-GB" dirty="0"/>
          </a:p>
        </p:txBody>
      </p:sp>
      <p:sp>
        <p:nvSpPr>
          <p:cNvPr id="7" name="Textplatzhalter 6"/>
          <p:cNvSpPr>
            <a:spLocks noGrp="1"/>
          </p:cNvSpPr>
          <p:nvPr>
            <p:ph type="body" sz="quarter" idx="10"/>
          </p:nvPr>
        </p:nvSpPr>
        <p:spPr/>
        <p:txBody>
          <a:bodyPr/>
          <a:lstStyle/>
          <a:p>
            <a:r>
              <a:rPr lang="en-GB" dirty="0" smtClean="0"/>
              <a:t>Results</a:t>
            </a:r>
            <a:endParaRPr lang="en-GB" dirty="0"/>
          </a:p>
        </p:txBody>
      </p:sp>
      <p:sp>
        <p:nvSpPr>
          <p:cNvPr id="2" name="Textplatzhalter 1"/>
          <p:cNvSpPr>
            <a:spLocks noGrp="1"/>
          </p:cNvSpPr>
          <p:nvPr>
            <p:ph type="body" sz="quarter" idx="11"/>
          </p:nvPr>
        </p:nvSpPr>
        <p:spPr/>
        <p:txBody>
          <a:bodyPr>
            <a:normAutofit/>
          </a:bodyPr>
          <a:lstStyle/>
          <a:p>
            <a:pPr marL="342900" lvl="0" indent="-342900">
              <a:buFont typeface="Courier New" panose="02070309020205020404" pitchFamily="49" charset="0"/>
              <a:buChar char="o"/>
              <a:defRPr/>
            </a:pPr>
            <a:r>
              <a:rPr lang="en-GB" kern="0" dirty="0">
                <a:latin typeface="Arial"/>
              </a:rPr>
              <a:t>There have been individual and efficient transport solutions in the inland waterway and coastal transportation developed and their feasibility demonstrated.</a:t>
            </a:r>
          </a:p>
          <a:p>
            <a:pPr marL="342900" lvl="0" indent="-342900">
              <a:buFont typeface="Courier New" panose="02070309020205020404" pitchFamily="49" charset="0"/>
              <a:buChar char="o"/>
              <a:defRPr/>
            </a:pPr>
            <a:r>
              <a:rPr lang="en-GB" kern="0" dirty="0">
                <a:latin typeface="Arial"/>
              </a:rPr>
              <a:t>Efficient transport chains including inland waterway and coastal transportation are known and taken into consideration by the consignors.</a:t>
            </a:r>
          </a:p>
          <a:p>
            <a:pPr marL="342900" lvl="0" indent="-342900">
              <a:buFont typeface="Courier New" panose="02070309020205020404" pitchFamily="49" charset="0"/>
              <a:buChar char="o"/>
              <a:defRPr/>
            </a:pPr>
            <a:r>
              <a:rPr lang="en-GB" kern="0" dirty="0">
                <a:latin typeface="Arial"/>
              </a:rPr>
              <a:t>Strengthened representation of interests in the branch:</a:t>
            </a:r>
          </a:p>
          <a:p>
            <a:pPr marL="908050" lvl="2" indent="-342900">
              <a:defRPr/>
            </a:pPr>
            <a:r>
              <a:rPr lang="en-GB" sz="1800" kern="0" dirty="0">
                <a:latin typeface="Arial"/>
              </a:rPr>
              <a:t>Strengthened cooperation of regional and national organisations and associations with European institutions;</a:t>
            </a:r>
          </a:p>
          <a:p>
            <a:pPr marL="908050" lvl="2" indent="-342900">
              <a:defRPr/>
            </a:pPr>
            <a:r>
              <a:rPr lang="en-GB" sz="1800" kern="0" dirty="0">
                <a:latin typeface="Arial"/>
              </a:rPr>
              <a:t>The structure of SPCs supports the further development.</a:t>
            </a:r>
          </a:p>
          <a:p>
            <a:pPr marL="342900" lvl="0" indent="-342900">
              <a:buFont typeface="Courier New" panose="02070309020205020404" pitchFamily="49" charset="0"/>
              <a:buChar char="o"/>
              <a:defRPr/>
            </a:pPr>
            <a:r>
              <a:rPr lang="en-GB" kern="0" dirty="0">
                <a:latin typeface="Arial"/>
              </a:rPr>
              <a:t>A knowledge database is ready for further initiatives.</a:t>
            </a:r>
          </a:p>
          <a:p>
            <a:pPr marL="342900" lvl="0" indent="-342900">
              <a:defRPr/>
            </a:pPr>
            <a:endParaRPr lang="en-GB" kern="0" dirty="0">
              <a:latin typeface="Arial"/>
            </a:endParaRPr>
          </a:p>
          <a:p>
            <a:pPr marL="342900" lvl="0" indent="-342900">
              <a:buFont typeface="Courier New" panose="02070309020205020404" pitchFamily="49" charset="0"/>
              <a:buChar char="o"/>
              <a:defRPr/>
            </a:pPr>
            <a:endParaRPr lang="en-GB" sz="500" kern="0" dirty="0">
              <a:latin typeface="Arial"/>
            </a:endParaRPr>
          </a:p>
          <a:p>
            <a:pPr marL="342900" lvl="0" indent="-342900">
              <a:buFont typeface="Courier New" panose="02070309020205020404" pitchFamily="49" charset="0"/>
              <a:buChar char="o"/>
              <a:defRPr/>
            </a:pPr>
            <a:endParaRPr lang="en-GB" kern="0" dirty="0">
              <a:latin typeface="Arial"/>
            </a:endParaRPr>
          </a:p>
          <a:p>
            <a:pPr marL="342900" lvl="0" indent="-342900">
              <a:lnSpc>
                <a:spcPct val="150000"/>
              </a:lnSpc>
              <a:defRPr/>
            </a:pPr>
            <a:endParaRPr lang="en-GB" kern="0" dirty="0">
              <a:latin typeface="Arial"/>
            </a:endParaRPr>
          </a:p>
          <a:p>
            <a:endParaRPr lang="de-DE" dirty="0"/>
          </a:p>
        </p:txBody>
      </p:sp>
      <p:pic>
        <p:nvPicPr>
          <p:cNvPr id="4" name="Bildplatzhalter 3"/>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l="6684" r="6684"/>
          <a:stretch>
            <a:fillRect/>
          </a:stretch>
        </p:blipFill>
        <p:spPr>
          <a:xfrm>
            <a:off x="8399462" y="1773610"/>
            <a:ext cx="3153461" cy="3640410"/>
          </a:xfrm>
        </p:spPr>
      </p:pic>
    </p:spTree>
    <p:extLst>
      <p:ext uri="{BB962C8B-B14F-4D97-AF65-F5344CB8AC3E}">
        <p14:creationId xmlns:p14="http://schemas.microsoft.com/office/powerpoint/2010/main" val="25738096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a:xfrm>
            <a:off x="334566" y="4149874"/>
            <a:ext cx="8975526" cy="648072"/>
          </a:xfrm>
        </p:spPr>
        <p:txBody>
          <a:bodyPr/>
          <a:lstStyle/>
          <a:p>
            <a:r>
              <a:rPr lang="en-GB" dirty="0" smtClean="0"/>
              <a:t>Thank you for your attention!</a:t>
            </a:r>
            <a:endParaRPr lang="en-GB" dirty="0"/>
          </a:p>
        </p:txBody>
      </p:sp>
      <p:sp>
        <p:nvSpPr>
          <p:cNvPr id="7" name="Textplatzhalter 6"/>
          <p:cNvSpPr>
            <a:spLocks noGrp="1"/>
          </p:cNvSpPr>
          <p:nvPr>
            <p:ph type="body" sz="quarter" idx="11"/>
          </p:nvPr>
        </p:nvSpPr>
        <p:spPr>
          <a:xfrm>
            <a:off x="334566" y="4869954"/>
            <a:ext cx="4327200" cy="1263600"/>
          </a:xfrm>
        </p:spPr>
        <p:txBody>
          <a:bodyPr/>
          <a:lstStyle/>
          <a:p>
            <a:r>
              <a:rPr lang="en-GB" sz="2000" dirty="0" smtClean="0"/>
              <a:t>Stefan </a:t>
            </a:r>
            <a:r>
              <a:rPr lang="en-GB" sz="2000" dirty="0" err="1" smtClean="0"/>
              <a:t>Breitenbach</a:t>
            </a:r>
            <a:endParaRPr lang="en-GB" sz="2000" dirty="0" smtClean="0"/>
          </a:p>
          <a:p>
            <a:r>
              <a:rPr lang="en-GB" sz="1400" dirty="0" smtClean="0"/>
              <a:t>Head of Project Department</a:t>
            </a:r>
          </a:p>
          <a:p>
            <a:r>
              <a:rPr lang="en-GB" sz="1400" dirty="0" smtClean="0"/>
              <a:t>Port of Hamburg Marketing </a:t>
            </a:r>
            <a:r>
              <a:rPr lang="en-GB" sz="1400" dirty="0" err="1" smtClean="0"/>
              <a:t>e.V</a:t>
            </a:r>
            <a:r>
              <a:rPr lang="en-GB" sz="1400" dirty="0" smtClean="0"/>
              <a:t>.</a:t>
            </a:r>
          </a:p>
          <a:p>
            <a:endParaRPr lang="en-GB" dirty="0"/>
          </a:p>
        </p:txBody>
      </p:sp>
    </p:spTree>
    <p:extLst>
      <p:ext uri="{BB962C8B-B14F-4D97-AF65-F5344CB8AC3E}">
        <p14:creationId xmlns:p14="http://schemas.microsoft.com/office/powerpoint/2010/main" val="811789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platzhalter 2"/>
          <p:cNvSpPr>
            <a:spLocks noGrp="1"/>
          </p:cNvSpPr>
          <p:nvPr>
            <p:ph type="body" sz="quarter" idx="12"/>
          </p:nvPr>
        </p:nvSpPr>
        <p:spPr/>
        <p:txBody>
          <a:bodyPr/>
          <a:lstStyle/>
          <a:p>
            <a:pPr marL="457200" indent="-457200">
              <a:buFont typeface="+mj-lt"/>
              <a:buAutoNum type="arabicPeriod" startAt="2"/>
            </a:pPr>
            <a:r>
              <a:rPr lang="en-US" dirty="0"/>
              <a:t>The EMMA project in details</a:t>
            </a:r>
          </a:p>
          <a:p>
            <a:endParaRPr lang="de-DE" dirty="0"/>
          </a:p>
        </p:txBody>
      </p:sp>
      <p:sp>
        <p:nvSpPr>
          <p:cNvPr id="4" name="Textplatzhalter 3"/>
          <p:cNvSpPr>
            <a:spLocks noGrp="1"/>
          </p:cNvSpPr>
          <p:nvPr>
            <p:ph type="body" sz="quarter" idx="13"/>
          </p:nvPr>
        </p:nvSpPr>
        <p:spPr/>
        <p:txBody>
          <a:bodyPr/>
          <a:lstStyle/>
          <a:p>
            <a:pPr marL="457200" indent="-457200">
              <a:buFont typeface="+mj-lt"/>
              <a:buAutoNum type="arabicPeriod" startAt="3"/>
            </a:pPr>
            <a:r>
              <a:rPr lang="en-US" dirty="0" smtClean="0"/>
              <a:t>Pilot activities and benefits</a:t>
            </a:r>
          </a:p>
          <a:p>
            <a:endParaRPr lang="de-DE" dirty="0"/>
          </a:p>
        </p:txBody>
      </p:sp>
      <p:sp>
        <p:nvSpPr>
          <p:cNvPr id="2" name="Titel 1"/>
          <p:cNvSpPr>
            <a:spLocks noGrp="1"/>
          </p:cNvSpPr>
          <p:nvPr>
            <p:ph type="title"/>
          </p:nvPr>
        </p:nvSpPr>
        <p:spPr/>
        <p:txBody>
          <a:bodyPr/>
          <a:lstStyle/>
          <a:p>
            <a:r>
              <a:rPr lang="en-US" dirty="0" smtClean="0"/>
              <a:t>Agenda</a:t>
            </a:r>
            <a:endParaRPr lang="en-US" dirty="0"/>
          </a:p>
        </p:txBody>
      </p:sp>
      <p:sp>
        <p:nvSpPr>
          <p:cNvPr id="13" name="Textplatzhalter 2"/>
          <p:cNvSpPr txBox="1">
            <a:spLocks/>
          </p:cNvSpPr>
          <p:nvPr/>
        </p:nvSpPr>
        <p:spPr>
          <a:xfrm>
            <a:off x="334566" y="1701602"/>
            <a:ext cx="7174500" cy="519696"/>
          </a:xfrm>
          <a:prstGeom prst="rect">
            <a:avLst/>
          </a:prstGeom>
        </p:spPr>
        <p:txBody>
          <a:bodyPr vert="horz" lIns="91440" tIns="45720" rIns="91440" bIns="45720" rtlCol="0">
            <a:normAutofit/>
          </a:bodyPr>
          <a:lstStyle>
            <a:lvl1pPr marL="0" marR="0" indent="0" algn="l" defTabSz="914400" rtl="0" eaLnBrk="1" fontAlgn="base" latinLnBrk="0" hangingPunct="1">
              <a:lnSpc>
                <a:spcPct val="100000"/>
              </a:lnSpc>
              <a:spcBef>
                <a:spcPct val="20000"/>
              </a:spcBef>
              <a:spcAft>
                <a:spcPct val="0"/>
              </a:spcAft>
              <a:buClrTx/>
              <a:buSzTx/>
              <a:buFontTx/>
              <a:buNone/>
              <a:tabLst/>
              <a:defRPr sz="2000" kern="1200">
                <a:solidFill>
                  <a:srgbClr val="00507F"/>
                </a:solidFill>
                <a:latin typeface="Arial" panose="020B0604020202020204" pitchFamily="34" charset="0"/>
                <a:ea typeface="+mn-ea"/>
                <a:cs typeface="Arial" panose="020B0604020202020204" pitchFamily="34" charset="0"/>
              </a:defRPr>
            </a:lvl1pPr>
            <a:lvl2pPr marL="179388" marR="0" indent="-17780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800" kern="1200">
                <a:solidFill>
                  <a:srgbClr val="00507F"/>
                </a:solidFill>
                <a:latin typeface="Arial" panose="020B0604020202020204" pitchFamily="34" charset="0"/>
                <a:ea typeface="+mn-ea"/>
                <a:cs typeface="Arial" panose="020B0604020202020204" pitchFamily="34" charset="0"/>
              </a:defRPr>
            </a:lvl2pPr>
            <a:lvl3pPr marL="565150" marR="0" indent="-120650"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600" kern="1200">
                <a:solidFill>
                  <a:srgbClr val="00507F"/>
                </a:solidFill>
                <a:latin typeface="Arial" panose="020B0604020202020204" pitchFamily="34" charset="0"/>
                <a:ea typeface="+mn-ea"/>
                <a:cs typeface="Arial" panose="020B0604020202020204" pitchFamily="34" charset="0"/>
              </a:defRPr>
            </a:lvl3pPr>
            <a:lvl4pPr marL="855663" marR="0" indent="-111125" algn="l" defTabSz="914400" rtl="0" eaLnBrk="1" fontAlgn="base" latinLnBrk="0" hangingPunct="1">
              <a:lnSpc>
                <a:spcPct val="100000"/>
              </a:lnSpc>
              <a:spcBef>
                <a:spcPts val="480"/>
              </a:spcBef>
              <a:spcAft>
                <a:spcPts val="600"/>
              </a:spcAft>
              <a:buClrTx/>
              <a:buSzTx/>
              <a:buFont typeface="Courier New" panose="02070309020205020404" pitchFamily="49" charset="0"/>
              <a:buChar char="o"/>
              <a:tabLst/>
              <a:defRPr sz="1600" kern="1200">
                <a:solidFill>
                  <a:srgbClr val="00507F"/>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1800" kern="1200">
                <a:solidFill>
                  <a:srgbClr val="00507F"/>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buFont typeface="+mj-lt"/>
              <a:buAutoNum type="arabicPeriod"/>
            </a:pPr>
            <a:r>
              <a:rPr lang="en-US" dirty="0"/>
              <a:t>Background of the project application „EMMA”</a:t>
            </a:r>
          </a:p>
          <a:p>
            <a:endParaRPr lang="de-DE" dirty="0"/>
          </a:p>
        </p:txBody>
      </p:sp>
    </p:spTree>
    <p:extLst>
      <p:ext uri="{BB962C8B-B14F-4D97-AF65-F5344CB8AC3E}">
        <p14:creationId xmlns:p14="http://schemas.microsoft.com/office/powerpoint/2010/main" val="1644660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p:cNvPicPr>
          <p:nvPr/>
        </p:nvPicPr>
        <p:blipFill>
          <a:blip r:embed="rId3"/>
          <a:stretch>
            <a:fillRect/>
          </a:stretch>
        </p:blipFill>
        <p:spPr>
          <a:xfrm>
            <a:off x="126000" y="1069200"/>
            <a:ext cx="11919600" cy="5079600"/>
          </a:xfrm>
          <a:prstGeom prst="rect">
            <a:avLst/>
          </a:prstGeom>
          <a:ln>
            <a:noFill/>
          </a:ln>
          <a:effectLst>
            <a:softEdge rad="112500"/>
          </a:effectLst>
        </p:spPr>
      </p:pic>
      <p:sp>
        <p:nvSpPr>
          <p:cNvPr id="7" name="Text Box 288"/>
          <p:cNvSpPr txBox="1">
            <a:spLocks noChangeArrowheads="1"/>
          </p:cNvSpPr>
          <p:nvPr/>
        </p:nvSpPr>
        <p:spPr bwMode="auto">
          <a:xfrm>
            <a:off x="582657" y="1508431"/>
            <a:ext cx="7189744" cy="461665"/>
          </a:xfrm>
          <a:prstGeom prst="rect">
            <a:avLst/>
          </a:prstGeom>
          <a:solidFill>
            <a:srgbClr val="00507F">
              <a:lumMod val="60000"/>
              <a:lumOff val="40000"/>
            </a:srgbClr>
          </a:solidFill>
          <a:ln w="9525">
            <a:solidFill>
              <a:srgbClr val="00507F">
                <a:lumMod val="50000"/>
              </a:srgbClr>
            </a:solidFill>
            <a:prstDash val="solid"/>
          </a:ln>
        </p:spPr>
        <p:txBody>
          <a:bodyPr wrap="square" lIns="0" rIns="0" rtlCol="0">
            <a:spAutoFit/>
          </a:bodyPr>
          <a:lstStyle>
            <a:defPPr>
              <a:defRPr lang="de-DE"/>
            </a:defPPr>
            <a:lvl1pPr marL="0" algn="ctr" defTabSz="914400" eaLnBrk="1" latinLnBrk="0" hangingPunct="1">
              <a:defRPr sz="1800" b="1">
                <a:solidFill>
                  <a:srgbClr val="FFFFFF"/>
                </a:solidFill>
                <a:latin typeface="+mn-lt"/>
                <a:ea typeface="ＭＳ Ｐゴシック" pitchFamily="34" charset="-128"/>
              </a:defRPr>
            </a:lvl1pPr>
            <a:lvl2pPr defTabSz="914400" eaLnBrk="1" latinLnBrk="0" hangingPunct="1">
              <a:defRPr sz="1800">
                <a:latin typeface="+mn-lt"/>
                <a:ea typeface="+mn-ea"/>
                <a:cs typeface="+mn-cs"/>
              </a:defRPr>
            </a:lvl2pPr>
            <a:lvl3pPr defTabSz="914400" eaLnBrk="1" latinLnBrk="0" hangingPunct="1">
              <a:defRPr sz="1800">
                <a:latin typeface="+mn-lt"/>
                <a:ea typeface="+mn-ea"/>
                <a:cs typeface="+mn-cs"/>
              </a:defRPr>
            </a:lvl3pPr>
            <a:lvl4pPr defTabSz="914400" eaLnBrk="1" latinLnBrk="0" hangingPunct="1">
              <a:defRPr sz="1800">
                <a:latin typeface="+mn-lt"/>
                <a:ea typeface="+mn-ea"/>
                <a:cs typeface="+mn-cs"/>
              </a:defRPr>
            </a:lvl4pPr>
            <a:lvl5pPr defTabSz="914400" eaLnBrk="1" latinLnBrk="0" hangingPunct="1">
              <a:defRPr sz="1800">
                <a:latin typeface="+mn-lt"/>
                <a:ea typeface="+mn-ea"/>
                <a:cs typeface="+mn-cs"/>
              </a:defRPr>
            </a:lvl5pPr>
            <a:lvl6pPr defTabSz="914400">
              <a:defRPr sz="1800">
                <a:latin typeface="+mn-lt"/>
                <a:ea typeface="+mn-ea"/>
                <a:cs typeface="+mn-cs"/>
              </a:defRPr>
            </a:lvl6pPr>
            <a:lvl7pPr defTabSz="914400">
              <a:defRPr sz="1800">
                <a:latin typeface="+mn-lt"/>
                <a:ea typeface="+mn-ea"/>
                <a:cs typeface="+mn-cs"/>
              </a:defRPr>
            </a:lvl7pPr>
            <a:lvl8pPr defTabSz="914400">
              <a:defRPr sz="1800">
                <a:latin typeface="+mn-lt"/>
                <a:ea typeface="+mn-ea"/>
                <a:cs typeface="+mn-cs"/>
              </a:defRPr>
            </a:lvl8pPr>
            <a:lvl9pPr defTabSz="914400">
              <a:defRPr sz="1800">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de-DE" sz="2400" b="1" i="0" u="none" strike="noStrike" kern="0" cap="none" spc="0" normalizeH="0" baseline="0" dirty="0" smtClean="0">
                <a:ln>
                  <a:noFill/>
                </a:ln>
                <a:solidFill>
                  <a:srgbClr val="FFFFFF"/>
                </a:solidFill>
                <a:effectLst/>
                <a:uLnTx/>
                <a:uFillTx/>
                <a:latin typeface="Arial"/>
                <a:ea typeface="ＭＳ Ｐゴシック" pitchFamily="34" charset="-128"/>
              </a:rPr>
              <a:t>Two central questions before each journey:</a:t>
            </a:r>
            <a:endParaRPr kumimoji="0" lang="en-US" altLang="de-DE" sz="2400" b="1" i="0" u="none" strike="noStrike" kern="0" cap="none" spc="0" normalizeH="0" baseline="0" dirty="0">
              <a:ln>
                <a:noFill/>
              </a:ln>
              <a:solidFill>
                <a:srgbClr val="FFFFFF"/>
              </a:solidFill>
              <a:effectLst/>
              <a:uLnTx/>
              <a:uFillTx/>
              <a:latin typeface="Arial"/>
              <a:ea typeface="ＭＳ Ｐゴシック" pitchFamily="34" charset="-128"/>
            </a:endParaRPr>
          </a:p>
        </p:txBody>
      </p:sp>
      <p:sp>
        <p:nvSpPr>
          <p:cNvPr id="11" name="Text Box 289"/>
          <p:cNvSpPr txBox="1">
            <a:spLocks noChangeArrowheads="1"/>
          </p:cNvSpPr>
          <p:nvPr/>
        </p:nvSpPr>
        <p:spPr bwMode="auto">
          <a:xfrm>
            <a:off x="5566775" y="2148362"/>
            <a:ext cx="6019800" cy="677108"/>
          </a:xfrm>
          <a:prstGeom prst="rect">
            <a:avLst/>
          </a:prstGeom>
          <a:solidFill>
            <a:srgbClr val="00507F">
              <a:lumMod val="60000"/>
              <a:lumOff val="40000"/>
            </a:srgbClr>
          </a:solidFill>
          <a:ln w="9525">
            <a:solidFill>
              <a:srgbClr val="00507F">
                <a:lumMod val="50000"/>
              </a:srgbClr>
            </a:solidFill>
            <a:prstDash val="solid"/>
          </a:ln>
        </p:spPr>
        <p:txBody>
          <a:bodyPr wrap="square" lIns="108000" rIns="108000" rtlCol="0">
            <a:spAutoFit/>
          </a:bodyPr>
          <a:lstStyle>
            <a:defPPr>
              <a:defRPr lang="de-DE"/>
            </a:defPPr>
            <a:lvl1pPr marL="0" algn="ctr" defTabSz="914400" eaLnBrk="1" latinLnBrk="0" hangingPunct="1">
              <a:defRPr sz="2400" b="0">
                <a:solidFill>
                  <a:srgbClr val="FFFFFF"/>
                </a:solidFill>
                <a:latin typeface="+mn-lt"/>
                <a:ea typeface="ＭＳ Ｐゴシック" pitchFamily="34" charset="-128"/>
              </a:defRPr>
            </a:lvl1pPr>
            <a:lvl2pPr defTabSz="914400" eaLnBrk="1" latinLnBrk="0" hangingPunct="1">
              <a:defRPr sz="1800">
                <a:latin typeface="+mn-lt"/>
                <a:ea typeface="+mn-ea"/>
                <a:cs typeface="+mn-cs"/>
              </a:defRPr>
            </a:lvl2pPr>
            <a:lvl3pPr defTabSz="914400" eaLnBrk="1" latinLnBrk="0" hangingPunct="1">
              <a:defRPr sz="1800">
                <a:latin typeface="+mn-lt"/>
                <a:ea typeface="+mn-ea"/>
                <a:cs typeface="+mn-cs"/>
              </a:defRPr>
            </a:lvl3pPr>
            <a:lvl4pPr defTabSz="914400" eaLnBrk="1" latinLnBrk="0" hangingPunct="1">
              <a:defRPr sz="1800">
                <a:latin typeface="+mn-lt"/>
                <a:ea typeface="+mn-ea"/>
                <a:cs typeface="+mn-cs"/>
              </a:defRPr>
            </a:lvl4pPr>
            <a:lvl5pPr defTabSz="914400" eaLnBrk="1" latinLnBrk="0" hangingPunct="1">
              <a:defRPr sz="1800">
                <a:latin typeface="+mn-lt"/>
                <a:ea typeface="+mn-ea"/>
                <a:cs typeface="+mn-cs"/>
              </a:defRPr>
            </a:lvl5pPr>
            <a:lvl6pPr defTabSz="914400">
              <a:defRPr sz="1800">
                <a:latin typeface="+mn-lt"/>
                <a:ea typeface="+mn-ea"/>
                <a:cs typeface="+mn-cs"/>
              </a:defRPr>
            </a:lvl6pPr>
            <a:lvl7pPr defTabSz="914400">
              <a:defRPr sz="1800">
                <a:latin typeface="+mn-lt"/>
                <a:ea typeface="+mn-ea"/>
                <a:cs typeface="+mn-cs"/>
              </a:defRPr>
            </a:lvl7pPr>
            <a:lvl8pPr defTabSz="914400">
              <a:defRPr sz="1800">
                <a:latin typeface="+mn-lt"/>
                <a:ea typeface="+mn-ea"/>
                <a:cs typeface="+mn-cs"/>
              </a:defRPr>
            </a:lvl8pPr>
            <a:lvl9pPr defTabSz="914400">
              <a:defRPr sz="18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de-DE" sz="2000" b="1" i="0" u="none" strike="noStrike" kern="0" cap="none" spc="0" normalizeH="0" baseline="0" dirty="0" smtClean="0">
                <a:ln>
                  <a:noFill/>
                </a:ln>
                <a:solidFill>
                  <a:srgbClr val="FFFFFF"/>
                </a:solidFill>
                <a:effectLst/>
                <a:uLnTx/>
                <a:uFillTx/>
                <a:latin typeface="Arial"/>
              </a:rPr>
              <a:t>At what time will I reach the destination? </a:t>
            </a:r>
          </a:p>
          <a:p>
            <a:pPr marL="457200" marR="0" lvl="1" indent="0" defTabSz="914400" eaLnBrk="1" fontAlgn="auto" latinLnBrk="0" hangingPunct="1">
              <a:lnSpc>
                <a:spcPct val="100000"/>
              </a:lnSpc>
              <a:spcBef>
                <a:spcPts val="0"/>
              </a:spcBef>
              <a:spcAft>
                <a:spcPts val="0"/>
              </a:spcAft>
              <a:buClrTx/>
              <a:buSzTx/>
              <a:buFontTx/>
              <a:buNone/>
              <a:tabLst/>
              <a:defRPr/>
            </a:pPr>
            <a:r>
              <a:rPr kumimoji="0" lang="en-US" altLang="de-DE" sz="1800" b="0" i="0" u="none" strike="noStrike" kern="0" cap="none" spc="0" normalizeH="0" baseline="0" dirty="0" smtClean="0">
                <a:ln>
                  <a:noFill/>
                </a:ln>
                <a:solidFill>
                  <a:srgbClr val="CDCDCD"/>
                </a:solidFill>
                <a:effectLst/>
                <a:uLnTx/>
                <a:uFillTx/>
                <a:latin typeface="Arial"/>
              </a:rPr>
              <a:t>Are there any barriers or congestions…</a:t>
            </a:r>
            <a:endParaRPr kumimoji="0" lang="en-US" altLang="de-DE" sz="1800" b="0" i="0" u="none" strike="noStrike" kern="0" cap="none" spc="0" normalizeH="0" baseline="0" dirty="0">
              <a:ln>
                <a:noFill/>
              </a:ln>
              <a:solidFill>
                <a:srgbClr val="CDCDCD"/>
              </a:solidFill>
              <a:effectLst/>
              <a:uLnTx/>
              <a:uFillTx/>
              <a:latin typeface="Arial"/>
            </a:endParaRPr>
          </a:p>
        </p:txBody>
      </p:sp>
      <p:sp>
        <p:nvSpPr>
          <p:cNvPr id="12" name="Text Box 290"/>
          <p:cNvSpPr txBox="1">
            <a:spLocks noChangeArrowheads="1"/>
          </p:cNvSpPr>
          <p:nvPr/>
        </p:nvSpPr>
        <p:spPr bwMode="auto">
          <a:xfrm>
            <a:off x="497372" y="5079746"/>
            <a:ext cx="5791200" cy="677108"/>
          </a:xfrm>
          <a:prstGeom prst="rect">
            <a:avLst/>
          </a:prstGeom>
          <a:solidFill>
            <a:srgbClr val="00507F">
              <a:lumMod val="60000"/>
              <a:lumOff val="40000"/>
            </a:srgbClr>
          </a:solidFill>
          <a:ln w="9525">
            <a:solidFill>
              <a:srgbClr val="00507F">
                <a:lumMod val="50000"/>
              </a:srgbClr>
            </a:solidFill>
            <a:prstDash val="solid"/>
          </a:ln>
        </p:spPr>
        <p:txBody>
          <a:bodyPr wrap="square" lIns="108000" rIns="108000" rtlCol="0">
            <a:spAutoFit/>
          </a:bodyPr>
          <a:lstStyle>
            <a:defPPr>
              <a:defRPr lang="de-DE"/>
            </a:defPPr>
            <a:lvl1pPr marL="0" algn="ctr" defTabSz="914400" eaLnBrk="1" latinLnBrk="0" hangingPunct="1">
              <a:defRPr sz="2400" b="0">
                <a:solidFill>
                  <a:srgbClr val="FFFFFF"/>
                </a:solidFill>
                <a:latin typeface="+mn-lt"/>
                <a:ea typeface="ＭＳ Ｐゴシック" pitchFamily="34" charset="-128"/>
              </a:defRPr>
            </a:lvl1pPr>
            <a:lvl2pPr lvl="1" defTabSz="914400" eaLnBrk="1" latinLnBrk="0" hangingPunct="1">
              <a:defRPr sz="1800">
                <a:latin typeface="+mn-lt"/>
                <a:ea typeface="+mn-ea"/>
                <a:cs typeface="+mn-cs"/>
              </a:defRPr>
            </a:lvl2pPr>
            <a:lvl3pPr defTabSz="914400" eaLnBrk="1" latinLnBrk="0" hangingPunct="1">
              <a:defRPr sz="1800">
                <a:latin typeface="+mn-lt"/>
                <a:ea typeface="+mn-ea"/>
                <a:cs typeface="+mn-cs"/>
              </a:defRPr>
            </a:lvl3pPr>
            <a:lvl4pPr defTabSz="914400" eaLnBrk="1" latinLnBrk="0" hangingPunct="1">
              <a:defRPr sz="1800">
                <a:latin typeface="+mn-lt"/>
                <a:ea typeface="+mn-ea"/>
                <a:cs typeface="+mn-cs"/>
              </a:defRPr>
            </a:lvl4pPr>
            <a:lvl5pPr defTabSz="914400" eaLnBrk="1" latinLnBrk="0" hangingPunct="1">
              <a:defRPr sz="1800">
                <a:latin typeface="+mn-lt"/>
                <a:ea typeface="+mn-ea"/>
                <a:cs typeface="+mn-cs"/>
              </a:defRPr>
            </a:lvl5pPr>
            <a:lvl6pPr defTabSz="914400">
              <a:defRPr sz="1800">
                <a:latin typeface="+mn-lt"/>
                <a:ea typeface="+mn-ea"/>
                <a:cs typeface="+mn-cs"/>
              </a:defRPr>
            </a:lvl6pPr>
            <a:lvl7pPr defTabSz="914400">
              <a:defRPr sz="1800">
                <a:latin typeface="+mn-lt"/>
                <a:ea typeface="+mn-ea"/>
                <a:cs typeface="+mn-cs"/>
              </a:defRPr>
            </a:lvl7pPr>
            <a:lvl8pPr defTabSz="914400">
              <a:defRPr sz="1800">
                <a:latin typeface="+mn-lt"/>
                <a:ea typeface="+mn-ea"/>
                <a:cs typeface="+mn-cs"/>
              </a:defRPr>
            </a:lvl8pPr>
            <a:lvl9pPr defTabSz="914400">
              <a:defRPr sz="1800">
                <a:latin typeface="+mn-lt"/>
                <a:ea typeface="+mn-ea"/>
                <a:cs typeface="+mn-cs"/>
              </a:defRPr>
            </a:lvl9pP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altLang="de-DE" sz="2000" b="1" i="0" u="none" strike="noStrike" kern="0" cap="none" spc="0" normalizeH="0" baseline="0" dirty="0" smtClean="0">
                <a:ln>
                  <a:noFill/>
                </a:ln>
                <a:solidFill>
                  <a:srgbClr val="FFFFFF"/>
                </a:solidFill>
                <a:effectLst/>
                <a:uLnTx/>
                <a:uFillTx/>
                <a:latin typeface="Arial"/>
              </a:rPr>
              <a:t>What is the maximum draught?</a:t>
            </a:r>
          </a:p>
          <a:p>
            <a:pPr marL="457200" marR="0" lvl="1" indent="0" defTabSz="914400" eaLnBrk="1" fontAlgn="auto" latinLnBrk="0" hangingPunct="1">
              <a:lnSpc>
                <a:spcPct val="100000"/>
              </a:lnSpc>
              <a:spcBef>
                <a:spcPts val="0"/>
              </a:spcBef>
              <a:spcAft>
                <a:spcPts val="0"/>
              </a:spcAft>
              <a:buClrTx/>
              <a:buSzTx/>
              <a:buFontTx/>
              <a:buNone/>
              <a:tabLst/>
              <a:defRPr/>
            </a:pPr>
            <a:r>
              <a:rPr kumimoji="0" lang="en-US" altLang="de-DE" sz="1800" b="0" i="0" u="none" strike="noStrike" kern="0" cap="none" spc="0" normalizeH="0" baseline="0" dirty="0" smtClean="0">
                <a:ln>
                  <a:noFill/>
                </a:ln>
                <a:solidFill>
                  <a:srgbClr val="CDCDCD"/>
                </a:solidFill>
                <a:effectLst/>
                <a:uLnTx/>
                <a:uFillTx/>
                <a:latin typeface="Arial"/>
              </a:rPr>
              <a:t>How much load can the vessel carry…</a:t>
            </a:r>
            <a:endParaRPr kumimoji="0" lang="en-US" altLang="de-DE" sz="1800" b="0" i="0" u="none" strike="noStrike" kern="0" cap="none" spc="0" normalizeH="0" baseline="0" dirty="0">
              <a:ln>
                <a:noFill/>
              </a:ln>
              <a:solidFill>
                <a:srgbClr val="CDCDCD"/>
              </a:solidFill>
              <a:effectLst/>
              <a:uLnTx/>
              <a:uFillTx/>
              <a:latin typeface="Arial"/>
            </a:endParaRPr>
          </a:p>
        </p:txBody>
      </p:sp>
    </p:spTree>
    <p:extLst>
      <p:ext uri="{BB962C8B-B14F-4D97-AF65-F5344CB8AC3E}">
        <p14:creationId xmlns:p14="http://schemas.microsoft.com/office/powerpoint/2010/main" val="40582344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Challenges for Inland Waterway Transportation</a:t>
            </a:r>
            <a:endParaRPr lang="en-GB" dirty="0"/>
          </a:p>
        </p:txBody>
      </p:sp>
      <p:sp>
        <p:nvSpPr>
          <p:cNvPr id="3" name="Textplatzhalter 2"/>
          <p:cNvSpPr>
            <a:spLocks noGrp="1"/>
          </p:cNvSpPr>
          <p:nvPr>
            <p:ph type="body" sz="quarter" idx="10"/>
          </p:nvPr>
        </p:nvSpPr>
        <p:spPr/>
        <p:txBody>
          <a:bodyPr>
            <a:normAutofit/>
          </a:bodyPr>
          <a:lstStyle/>
          <a:p>
            <a:endParaRPr lang="de-DE" dirty="0"/>
          </a:p>
        </p:txBody>
      </p:sp>
      <p:sp>
        <p:nvSpPr>
          <p:cNvPr id="5" name="Textplatzhalter 4"/>
          <p:cNvSpPr>
            <a:spLocks noGrp="1"/>
          </p:cNvSpPr>
          <p:nvPr>
            <p:ph type="body" sz="quarter" idx="11"/>
          </p:nvPr>
        </p:nvSpPr>
        <p:spPr/>
        <p:txBody>
          <a:bodyPr/>
          <a:lstStyle/>
          <a:p>
            <a:pPr marL="342900" indent="-342900">
              <a:spcAft>
                <a:spcPts val="600"/>
              </a:spcAft>
              <a:buFont typeface="Courier New" panose="02070309020205020404" pitchFamily="49" charset="0"/>
              <a:buChar char="o"/>
            </a:pPr>
            <a:r>
              <a:rPr lang="en-GB" dirty="0"/>
              <a:t>Integration of  inland waterway transportation (IWT) in supply chains must be optimised.</a:t>
            </a:r>
          </a:p>
          <a:p>
            <a:pPr marL="342900" indent="-342900">
              <a:spcAft>
                <a:spcPts val="600"/>
              </a:spcAft>
              <a:buFont typeface="Courier New" panose="02070309020205020404" pitchFamily="49" charset="0"/>
              <a:buChar char="o"/>
            </a:pPr>
            <a:r>
              <a:rPr lang="en-GB" dirty="0"/>
              <a:t>Investment and innovation backlog</a:t>
            </a:r>
          </a:p>
          <a:p>
            <a:pPr marL="342900" indent="-342900">
              <a:spcAft>
                <a:spcPts val="600"/>
              </a:spcAft>
              <a:buFont typeface="Courier New" panose="02070309020205020404" pitchFamily="49" charset="0"/>
              <a:buChar char="o"/>
            </a:pPr>
            <a:r>
              <a:rPr lang="en-GB" dirty="0"/>
              <a:t>Forced lobbying by creating a strong network in the canal and Elbe area</a:t>
            </a:r>
          </a:p>
          <a:p>
            <a:endParaRPr lang="de-DE" dirty="0"/>
          </a:p>
          <a:p>
            <a:endParaRPr lang="de-DE" dirty="0"/>
          </a:p>
        </p:txBody>
      </p:sp>
      <p:sp>
        <p:nvSpPr>
          <p:cNvPr id="9" name="Bildplatzhalter 8"/>
          <p:cNvSpPr>
            <a:spLocks noGrp="1"/>
          </p:cNvSpPr>
          <p:nvPr>
            <p:ph type="pic" sz="quarter" idx="12"/>
          </p:nvPr>
        </p:nvSpPr>
        <p:spPr/>
      </p:sp>
      <p:graphicFrame>
        <p:nvGraphicFramePr>
          <p:cNvPr id="6" name="Diagramm 5"/>
          <p:cNvGraphicFramePr/>
          <p:nvPr>
            <p:extLst>
              <p:ext uri="{D42A27DB-BD31-4B8C-83A1-F6EECF244321}">
                <p14:modId xmlns:p14="http://schemas.microsoft.com/office/powerpoint/2010/main" val="38735087"/>
              </p:ext>
            </p:extLst>
          </p:nvPr>
        </p:nvGraphicFramePr>
        <p:xfrm>
          <a:off x="403378" y="3893081"/>
          <a:ext cx="3365294" cy="17917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xtfeld 6"/>
          <p:cNvSpPr txBox="1"/>
          <p:nvPr/>
        </p:nvSpPr>
        <p:spPr>
          <a:xfrm>
            <a:off x="3646934" y="4221882"/>
            <a:ext cx="3804247" cy="1477328"/>
          </a:xfrm>
          <a:prstGeom prst="rect">
            <a:avLst/>
          </a:prstGeom>
          <a:noFill/>
        </p:spPr>
        <p:txBody>
          <a:bodyPr wrap="none" rtlCol="0">
            <a:spAutoFit/>
          </a:bodyPr>
          <a:lstStyle/>
          <a:p>
            <a:pPr marL="285750" indent="-285750">
              <a:lnSpc>
                <a:spcPct val="150000"/>
              </a:lnSpc>
              <a:buFont typeface="Wingdings" panose="05000000000000000000" pitchFamily="2" charset="2"/>
              <a:buChar char="ü"/>
            </a:pPr>
            <a:r>
              <a:rPr lang="en-GB" sz="2000" dirty="0" smtClean="0">
                <a:solidFill>
                  <a:srgbClr val="00507F"/>
                </a:solidFill>
                <a:latin typeface="Arial" panose="020B0604020202020204" pitchFamily="34" charset="0"/>
                <a:cs typeface="Arial" panose="020B0604020202020204" pitchFamily="34" charset="0"/>
              </a:rPr>
              <a:t>Fund requests</a:t>
            </a:r>
          </a:p>
          <a:p>
            <a:pPr marL="285750" indent="-285750">
              <a:lnSpc>
                <a:spcPct val="150000"/>
              </a:lnSpc>
              <a:buFont typeface="Wingdings" panose="05000000000000000000" pitchFamily="2" charset="2"/>
              <a:buChar char="ü"/>
            </a:pPr>
            <a:r>
              <a:rPr lang="en-GB" sz="2000" dirty="0" smtClean="0">
                <a:solidFill>
                  <a:srgbClr val="00507F"/>
                </a:solidFill>
                <a:latin typeface="Arial" panose="020B0604020202020204" pitchFamily="34" charset="0"/>
                <a:cs typeface="Arial" panose="020B0604020202020204" pitchFamily="34" charset="0"/>
              </a:rPr>
              <a:t>ITS-Strategy IWT </a:t>
            </a:r>
          </a:p>
          <a:p>
            <a:pPr marL="285750" indent="-285750">
              <a:lnSpc>
                <a:spcPct val="150000"/>
              </a:lnSpc>
              <a:buFont typeface="Wingdings" panose="05000000000000000000" pitchFamily="2" charset="2"/>
              <a:buChar char="ü"/>
            </a:pPr>
            <a:r>
              <a:rPr lang="en-GB" sz="2000" dirty="0" smtClean="0">
                <a:solidFill>
                  <a:srgbClr val="00507F"/>
                </a:solidFill>
                <a:latin typeface="Arial" panose="020B0604020202020204" pitchFamily="34" charset="0"/>
                <a:cs typeface="Arial" panose="020B0604020202020204" pitchFamily="34" charset="0"/>
              </a:rPr>
              <a:t>Initiatives of industry partners</a:t>
            </a:r>
            <a:endParaRPr lang="en-GB" sz="2000" dirty="0">
              <a:solidFill>
                <a:srgbClr val="00507F"/>
              </a:solidFill>
              <a:latin typeface="Arial" panose="020B0604020202020204" pitchFamily="34" charset="0"/>
              <a:cs typeface="Arial" panose="020B0604020202020204" pitchFamily="34" charset="0"/>
            </a:endParaRPr>
          </a:p>
        </p:txBody>
      </p:sp>
      <p:pic>
        <p:nvPicPr>
          <p:cNvPr id="8" name="Grafik 7"/>
          <p:cNvPicPr>
            <a:picLocks noChangeAspect="1"/>
          </p:cNvPicPr>
          <p:nvPr/>
        </p:nvPicPr>
        <p:blipFill>
          <a:blip r:embed="rId8"/>
          <a:stretch>
            <a:fillRect/>
          </a:stretch>
        </p:blipFill>
        <p:spPr>
          <a:xfrm>
            <a:off x="8175435" y="1561672"/>
            <a:ext cx="3686175" cy="1819275"/>
          </a:xfrm>
          <a:prstGeom prst="rect">
            <a:avLst/>
          </a:prstGeom>
        </p:spPr>
      </p:pic>
      <p:sp>
        <p:nvSpPr>
          <p:cNvPr id="10" name="Textfeld 13"/>
          <p:cNvSpPr txBox="1"/>
          <p:nvPr/>
        </p:nvSpPr>
        <p:spPr>
          <a:xfrm>
            <a:off x="8175435" y="3639728"/>
            <a:ext cx="3694906" cy="1021556"/>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wrap="square" lIns="0" rIns="0" rtlCol="0">
            <a:spAutoFit/>
          </a:bodyPr>
          <a:lstStyle>
            <a:defPPr>
              <a:defRPr lang="de-DE"/>
            </a:defPPr>
            <a:lvl1pPr algn="ctr">
              <a:defRPr b="0">
                <a:solidFill>
                  <a:srgbClr val="FFFFFF"/>
                </a:solidFill>
                <a:ea typeface="ＭＳ Ｐゴシック" pitchFamily="34" charset="-128"/>
              </a:defRPr>
            </a:lvl1pPr>
          </a:lstStyle>
          <a:p>
            <a:r>
              <a:rPr lang="en-GB" sz="1800" dirty="0" smtClean="0">
                <a:solidFill>
                  <a:srgbClr val="00507F"/>
                </a:solidFill>
                <a:latin typeface="Arial" panose="020B0604020202020204" pitchFamily="34" charset="0"/>
                <a:cs typeface="Arial" panose="020B0604020202020204" pitchFamily="34" charset="0"/>
              </a:rPr>
              <a:t>Installation and support of digitalisation and telematics network!</a:t>
            </a:r>
            <a:endParaRPr lang="en-GB" sz="1800" dirty="0">
              <a:solidFill>
                <a:srgbClr val="00507F"/>
              </a:solidFill>
              <a:latin typeface="Arial" panose="020B0604020202020204" pitchFamily="34" charset="0"/>
              <a:cs typeface="Arial" panose="020B0604020202020204" pitchFamily="34" charset="0"/>
            </a:endParaRPr>
          </a:p>
        </p:txBody>
      </p:sp>
      <p:sp>
        <p:nvSpPr>
          <p:cNvPr id="13" name="Textfeld 13"/>
          <p:cNvSpPr txBox="1"/>
          <p:nvPr/>
        </p:nvSpPr>
        <p:spPr>
          <a:xfrm>
            <a:off x="8202008" y="4936415"/>
            <a:ext cx="3694906" cy="715089"/>
          </a:xfrm>
          <a:prstGeom prst="roundRect">
            <a:avLst/>
          </a:prstGeom>
          <a:solidFill>
            <a:sysClr val="window" lastClr="FFFFFF"/>
          </a:solidFill>
          <a:ln w="25400" cap="flat" cmpd="sng" algn="ctr">
            <a:solidFill>
              <a:srgbClr val="2CAAE1"/>
            </a:solidFill>
            <a:prstDash val="solid"/>
          </a:ln>
          <a:effectLst/>
        </p:spPr>
        <p:txBody>
          <a:bodyPr wrap="square" lIns="0" rIns="0" rtlCol="0">
            <a:spAutoFit/>
          </a:bodyPr>
          <a:lstStyle>
            <a:defPPr>
              <a:defRPr lang="de-DE"/>
            </a:defPPr>
            <a:lvl1pPr algn="ctr">
              <a:defRPr b="0">
                <a:solidFill>
                  <a:srgbClr val="FFFFFF"/>
                </a:solidFill>
                <a:ea typeface="ＭＳ Ｐゴシック" pitchFamily="34" charset="-128"/>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smtClean="0">
                <a:ln>
                  <a:noFill/>
                </a:ln>
                <a:solidFill>
                  <a:srgbClr val="00507F"/>
                </a:solidFill>
                <a:effectLst/>
                <a:uLnTx/>
                <a:uFillTx/>
                <a:latin typeface="Arial"/>
                <a:ea typeface="ＭＳ Ｐゴシック" pitchFamily="34" charset="-128"/>
                <a:cs typeface="+mn-cs"/>
              </a:rPr>
              <a:t>Support of innovation and investment willingness!</a:t>
            </a:r>
            <a:endParaRPr kumimoji="0" lang="en-GB" sz="1800" b="0" i="0" u="none" strike="noStrike" kern="0" cap="none" spc="0" normalizeH="0" baseline="0" dirty="0">
              <a:ln>
                <a:noFill/>
              </a:ln>
              <a:solidFill>
                <a:srgbClr val="00507F"/>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607469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The EMMA project</a:t>
            </a:r>
            <a:endParaRPr lang="en-GB" dirty="0"/>
          </a:p>
        </p:txBody>
      </p:sp>
      <p:pic>
        <p:nvPicPr>
          <p:cNvPr id="6" name="Picture 2" descr="N:\HHM-Personen\Portraits_2014_08_27\Vorauswahl_unbearbeitet_alle\HHM_Portraits_unbearb-0898.jpg"/>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a:fillRect/>
          </a:stretch>
        </p:blipFill>
        <p:spPr bwMode="auto">
          <a:xfrm>
            <a:off x="7769917" y="1011615"/>
            <a:ext cx="1727608" cy="260866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N:\HHM-Personen\Portraits_2014_08_27\Vorauswahl_unbearbeitet_alle\HHM_Portraits_unbearb-0571.jpg"/>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rcRect/>
          <a:stretch>
            <a:fillRect/>
          </a:stretch>
        </p:blipFill>
        <p:spPr bwMode="auto">
          <a:xfrm>
            <a:off x="9821231" y="1011615"/>
            <a:ext cx="1727610" cy="260866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elle 10"/>
          <p:cNvGraphicFramePr>
            <a:graphicFrameLocks noGrp="1"/>
          </p:cNvGraphicFramePr>
          <p:nvPr>
            <p:extLst>
              <p:ext uri="{D42A27DB-BD31-4B8C-83A1-F6EECF244321}">
                <p14:modId xmlns:p14="http://schemas.microsoft.com/office/powerpoint/2010/main" val="2451234868"/>
              </p:ext>
            </p:extLst>
          </p:nvPr>
        </p:nvGraphicFramePr>
        <p:xfrm>
          <a:off x="334566" y="1075683"/>
          <a:ext cx="7279951" cy="4973695"/>
        </p:xfrm>
        <a:graphic>
          <a:graphicData uri="http://schemas.openxmlformats.org/drawingml/2006/table">
            <a:tbl>
              <a:tblPr firstRow="1" bandRow="1"/>
              <a:tblGrid>
                <a:gridCol w="3881713"/>
                <a:gridCol w="3398238"/>
              </a:tblGrid>
              <a:tr h="11636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sz="1600" b="1" dirty="0" smtClean="0">
                          <a:solidFill>
                            <a:srgbClr val="00507F"/>
                          </a:solidFill>
                        </a:rPr>
                        <a:t>Lead Partner</a:t>
                      </a:r>
                    </a:p>
                    <a:p>
                      <a:endParaRPr lang="en-US" sz="600" dirty="0" smtClean="0">
                        <a:solidFill>
                          <a:srgbClr val="00507F"/>
                        </a:solidFill>
                      </a:endParaRPr>
                    </a:p>
                    <a:p>
                      <a:r>
                        <a:rPr lang="en-US" sz="1600" dirty="0" err="1" smtClean="0">
                          <a:solidFill>
                            <a:srgbClr val="00507F"/>
                          </a:solidFill>
                        </a:rPr>
                        <a:t>Hafen</a:t>
                      </a:r>
                      <a:r>
                        <a:rPr lang="en-US" sz="1600" dirty="0" smtClean="0">
                          <a:solidFill>
                            <a:srgbClr val="00507F"/>
                          </a:solidFill>
                        </a:rPr>
                        <a:t> Hamburg Marketing </a:t>
                      </a:r>
                      <a:r>
                        <a:rPr lang="en-US" sz="1600" dirty="0" err="1" smtClean="0">
                          <a:solidFill>
                            <a:srgbClr val="00507F"/>
                          </a:solidFill>
                        </a:rPr>
                        <a:t>e.V</a:t>
                      </a:r>
                      <a:r>
                        <a:rPr lang="en-US" sz="1600" dirty="0" smtClean="0">
                          <a:solidFill>
                            <a:srgbClr val="00507F"/>
                          </a:solidFill>
                        </a:rPr>
                        <a:t>.</a:t>
                      </a:r>
                    </a:p>
                    <a:p>
                      <a:r>
                        <a:rPr lang="en-US" sz="1600" dirty="0" smtClean="0">
                          <a:solidFill>
                            <a:srgbClr val="00507F"/>
                          </a:solidFill>
                        </a:rPr>
                        <a:t>Pickhuben 6 – 20457 Hamburg</a:t>
                      </a:r>
                    </a:p>
                    <a:p>
                      <a:r>
                        <a:rPr lang="en-US" sz="1600" dirty="0" smtClean="0">
                          <a:solidFill>
                            <a:srgbClr val="00507F"/>
                          </a:solidFill>
                        </a:rPr>
                        <a:t>Germany</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de-DE" dirty="0">
                        <a:solidFill>
                          <a:srgbClr val="00507F"/>
                        </a:solidFill>
                      </a:endParaRPr>
                    </a:p>
                  </a:txBody>
                  <a:tcPr>
                    <a:lnL>
                      <a:noFill/>
                    </a:lnL>
                    <a:lnR>
                      <a:noFill/>
                    </a:lnR>
                    <a:lnT>
                      <a:noFill/>
                    </a:lnT>
                    <a:lnB>
                      <a:noFill/>
                    </a:lnB>
                    <a:lnTlToBr w="12700" cmpd="sng">
                      <a:noFill/>
                      <a:prstDash val="solid"/>
                    </a:lnTlToBr>
                    <a:lnBlToTr w="12700" cmpd="sng">
                      <a:noFill/>
                      <a:prstDash val="solid"/>
                    </a:lnBlToTr>
                    <a:noFill/>
                  </a:tcPr>
                </a:tc>
              </a:tr>
              <a:tr h="97153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de-DE" sz="1600" b="0" dirty="0" smtClean="0">
                        <a:solidFill>
                          <a:srgbClr val="00507F"/>
                        </a:solidFill>
                      </a:endParaRPr>
                    </a:p>
                    <a:p>
                      <a:r>
                        <a:rPr lang="de-DE" sz="1600" b="0" dirty="0" smtClean="0">
                          <a:solidFill>
                            <a:srgbClr val="00507F"/>
                          </a:solidFill>
                        </a:rPr>
                        <a:t>Adina Cailliaux </a:t>
                      </a:r>
                    </a:p>
                    <a:p>
                      <a:r>
                        <a:rPr lang="de-DE" sz="1600" u="sng" baseline="0" dirty="0" smtClean="0">
                          <a:solidFill>
                            <a:srgbClr val="00B0F0"/>
                          </a:solidFill>
                        </a:rPr>
                        <a:t>cailliaux@hafen-hamburg.de</a:t>
                      </a:r>
                    </a:p>
                    <a:p>
                      <a:r>
                        <a:rPr lang="de-DE" sz="1600" dirty="0" smtClean="0">
                          <a:solidFill>
                            <a:srgbClr val="00507F"/>
                          </a:solidFill>
                        </a:rPr>
                        <a:t>Tel: +49 (0)40 37709 - 172</a:t>
                      </a:r>
                    </a:p>
                    <a:p>
                      <a:endParaRPr lang="de-DE" dirty="0">
                        <a:solidFill>
                          <a:srgbClr val="00507F"/>
                        </a:solidFill>
                      </a:endParaRPr>
                    </a:p>
                  </a:txBody>
                  <a:tcPr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de-DE" sz="1600" dirty="0" smtClean="0">
                          <a:solidFill>
                            <a:srgbClr val="00507F"/>
                          </a:solidFill>
                        </a:rPr>
                        <a:t>Stefan Breitenbach </a:t>
                      </a:r>
                    </a:p>
                    <a:p>
                      <a:r>
                        <a:rPr lang="de-DE" sz="1600" u="sng" baseline="0" dirty="0" smtClean="0">
                          <a:solidFill>
                            <a:srgbClr val="00B0F0"/>
                          </a:solidFill>
                        </a:rPr>
                        <a:t>breitenbach@hafen-hamburg.de</a:t>
                      </a:r>
                    </a:p>
                    <a:p>
                      <a:r>
                        <a:rPr lang="de-DE" sz="1600" dirty="0" smtClean="0">
                          <a:solidFill>
                            <a:srgbClr val="00507F"/>
                          </a:solidFill>
                        </a:rPr>
                        <a:t>Tel: +49 (0)40 37709 – 121</a:t>
                      </a:r>
                      <a:endParaRPr lang="de-DE" sz="1600" dirty="0">
                        <a:solidFill>
                          <a:srgbClr val="00507F"/>
                        </a:solidFill>
                      </a:endParaRPr>
                    </a:p>
                  </a:txBody>
                  <a:tcPr anchor="ctr">
                    <a:lnL>
                      <a:noFill/>
                    </a:lnL>
                    <a:lnR>
                      <a:noFill/>
                    </a:lnR>
                    <a:lnT>
                      <a:noFill/>
                    </a:lnT>
                    <a:lnB>
                      <a:noFill/>
                    </a:lnB>
                    <a:lnTlToBr w="12700" cmpd="sng">
                      <a:noFill/>
                      <a:prstDash val="solid"/>
                    </a:lnTlToBr>
                    <a:lnBlToTr w="12700" cmpd="sng">
                      <a:noFill/>
                      <a:prstDash val="solid"/>
                    </a:lnBlToTr>
                    <a:noFill/>
                  </a:tcPr>
                </a:tc>
              </a:tr>
              <a:tr h="93889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GB" sz="1600" b="1" noProof="0" dirty="0" smtClean="0">
                        <a:solidFill>
                          <a:srgbClr val="00507F"/>
                        </a:solidFill>
                      </a:endParaRPr>
                    </a:p>
                    <a:p>
                      <a:r>
                        <a:rPr lang="en-GB" sz="1600" b="1" noProof="0" dirty="0" smtClean="0">
                          <a:solidFill>
                            <a:srgbClr val="00507F"/>
                          </a:solidFill>
                        </a:rPr>
                        <a:t>Project Coordination and Finance</a:t>
                      </a:r>
                    </a:p>
                    <a:p>
                      <a:endParaRPr lang="de-DE" sz="600" dirty="0" smtClean="0"/>
                    </a:p>
                    <a:p>
                      <a:r>
                        <a:rPr lang="de-DE" sz="1600" b="0" i="0" kern="1200" dirty="0" smtClean="0">
                          <a:solidFill>
                            <a:srgbClr val="00507F"/>
                          </a:solidFill>
                          <a:effectLst/>
                          <a:latin typeface="Arial"/>
                          <a:ea typeface="+mn-ea"/>
                          <a:cs typeface="+mn-cs"/>
                        </a:rPr>
                        <a:t>PLANCO Consulting GmbH</a:t>
                      </a:r>
                      <a:r>
                        <a:rPr lang="de-DE" sz="1600" dirty="0" smtClean="0">
                          <a:solidFill>
                            <a:srgbClr val="00507F"/>
                          </a:solidFill>
                        </a:rPr>
                        <a:t/>
                      </a:r>
                      <a:br>
                        <a:rPr lang="de-DE" sz="1600" dirty="0" smtClean="0">
                          <a:solidFill>
                            <a:srgbClr val="00507F"/>
                          </a:solidFill>
                        </a:rPr>
                      </a:br>
                      <a:r>
                        <a:rPr lang="de-DE" sz="1600" b="0" i="0" kern="1200" dirty="0" smtClean="0">
                          <a:solidFill>
                            <a:srgbClr val="00507F"/>
                          </a:solidFill>
                          <a:effectLst/>
                          <a:latin typeface="Arial"/>
                          <a:ea typeface="+mn-ea"/>
                          <a:cs typeface="+mn-cs"/>
                        </a:rPr>
                        <a:t>Am </a:t>
                      </a:r>
                      <a:r>
                        <a:rPr lang="de-DE" sz="1600" b="0" i="0" kern="1200" dirty="0" err="1" smtClean="0">
                          <a:solidFill>
                            <a:srgbClr val="00507F"/>
                          </a:solidFill>
                          <a:effectLst/>
                          <a:latin typeface="Arial"/>
                          <a:ea typeface="+mn-ea"/>
                          <a:cs typeface="+mn-cs"/>
                        </a:rPr>
                        <a:t>Waldthausenpark</a:t>
                      </a:r>
                      <a:r>
                        <a:rPr lang="de-DE" sz="1600" b="0" i="0" kern="1200" dirty="0" smtClean="0">
                          <a:solidFill>
                            <a:srgbClr val="00507F"/>
                          </a:solidFill>
                          <a:effectLst/>
                          <a:latin typeface="Arial"/>
                          <a:ea typeface="+mn-ea"/>
                          <a:cs typeface="+mn-cs"/>
                        </a:rPr>
                        <a:t> 11 - 45127 Essen</a:t>
                      </a:r>
                      <a:r>
                        <a:rPr lang="de-DE" sz="1600" dirty="0" smtClean="0">
                          <a:solidFill>
                            <a:srgbClr val="00507F"/>
                          </a:solidFill>
                        </a:rPr>
                        <a:t/>
                      </a:r>
                      <a:br>
                        <a:rPr lang="de-DE" sz="1600" dirty="0" smtClean="0">
                          <a:solidFill>
                            <a:srgbClr val="00507F"/>
                          </a:solidFill>
                        </a:rPr>
                      </a:br>
                      <a:r>
                        <a:rPr lang="de-DE" sz="1600" b="0" i="0" kern="1200" dirty="0" smtClean="0">
                          <a:solidFill>
                            <a:srgbClr val="00507F"/>
                          </a:solidFill>
                          <a:effectLst/>
                          <a:latin typeface="Arial"/>
                          <a:ea typeface="+mn-ea"/>
                          <a:cs typeface="+mn-cs"/>
                        </a:rPr>
                        <a:t>Germany</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de-DE" dirty="0"/>
                    </a:p>
                  </a:txBody>
                  <a:tcPr>
                    <a:lnL>
                      <a:noFill/>
                    </a:lnL>
                    <a:lnR>
                      <a:noFill/>
                    </a:lnR>
                    <a:lnT>
                      <a:noFill/>
                    </a:lnT>
                    <a:lnB>
                      <a:noFill/>
                    </a:lnB>
                    <a:lnTlToBr w="12700" cmpd="sng">
                      <a:noFill/>
                      <a:prstDash val="solid"/>
                    </a:lnTlToBr>
                    <a:lnBlToTr w="12700" cmpd="sng">
                      <a:noFill/>
                      <a:prstDash val="solid"/>
                    </a:lnBlToTr>
                    <a:noFill/>
                  </a:tcPr>
                </a:tc>
              </a:tr>
              <a:tr h="93889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de-DE" sz="1600" kern="1200" dirty="0" smtClean="0">
                        <a:solidFill>
                          <a:srgbClr val="00507F"/>
                        </a:solidFill>
                        <a:effectLst/>
                        <a:latin typeface="Arial" panose="020B0604020202020204" pitchFamily="34" charset="0"/>
                        <a:ea typeface="+mn-ea"/>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de-DE" sz="1600" kern="1200" dirty="0" smtClean="0">
                          <a:solidFill>
                            <a:srgbClr val="00507F"/>
                          </a:solidFill>
                          <a:effectLst/>
                          <a:latin typeface="Arial" panose="020B0604020202020204" pitchFamily="34" charset="0"/>
                          <a:ea typeface="+mn-ea"/>
                          <a:cs typeface="Arial" panose="020B0604020202020204" pitchFamily="34" charset="0"/>
                        </a:rPr>
                        <a:t>Gunnar Platz</a:t>
                      </a:r>
                    </a:p>
                    <a:p>
                      <a:pPr marL="0" marR="0" indent="0" algn="l" defTabSz="914400" rtl="0" eaLnBrk="1" fontAlgn="auto" latinLnBrk="0" hangingPunct="1">
                        <a:lnSpc>
                          <a:spcPct val="100000"/>
                        </a:lnSpc>
                        <a:spcBef>
                          <a:spcPts val="0"/>
                        </a:spcBef>
                        <a:spcAft>
                          <a:spcPts val="0"/>
                        </a:spcAft>
                        <a:buClrTx/>
                        <a:buSzTx/>
                        <a:buFontTx/>
                        <a:buNone/>
                        <a:tabLst/>
                        <a:defRPr/>
                      </a:pPr>
                      <a:r>
                        <a:rPr lang="de-DE" sz="1600" u="sng" kern="1200" baseline="0" dirty="0" smtClean="0">
                          <a:solidFill>
                            <a:srgbClr val="00B0F0"/>
                          </a:solidFill>
                          <a:effectLst/>
                          <a:latin typeface="Arial" panose="020B0604020202020204" pitchFamily="34" charset="0"/>
                          <a:ea typeface="+mn-ea"/>
                          <a:cs typeface="Arial" panose="020B0604020202020204" pitchFamily="34" charset="0"/>
                        </a:rPr>
                        <a:t>gp@planco.de</a:t>
                      </a:r>
                    </a:p>
                    <a:p>
                      <a:r>
                        <a:rPr lang="de-DE" sz="1600" kern="1200" dirty="0" smtClean="0">
                          <a:solidFill>
                            <a:srgbClr val="00507F"/>
                          </a:solidFill>
                          <a:effectLst/>
                          <a:latin typeface="Arial" panose="020B0604020202020204" pitchFamily="34" charset="0"/>
                          <a:ea typeface="+mn-ea"/>
                          <a:cs typeface="Arial" panose="020B0604020202020204" pitchFamily="34" charset="0"/>
                        </a:rPr>
                        <a:t>Tel: +49-(0)201-43771-14</a:t>
                      </a:r>
                    </a:p>
                  </a:txBody>
                  <a:tcP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kern="1200" dirty="0" smtClean="0">
                        <a:solidFill>
                          <a:srgbClr val="00507F"/>
                        </a:solidFill>
                        <a:effectLst/>
                        <a:latin typeface="Arial"/>
                        <a:ea typeface="+mn-ea"/>
                        <a:cs typeface="+mn-cs"/>
                      </a:endParaRPr>
                    </a:p>
                  </a:txBody>
                  <a:tcPr>
                    <a:lnL>
                      <a:noFill/>
                    </a:lnL>
                    <a:lnR>
                      <a:noFill/>
                    </a:lnR>
                    <a:lnT>
                      <a:noFill/>
                    </a:lnT>
                    <a:lnB>
                      <a:noFill/>
                    </a:lnB>
                    <a:lnTlToBr w="12700" cmpd="sng">
                      <a:noFill/>
                      <a:prstDash val="solid"/>
                    </a:lnTlToBr>
                    <a:lnBlToTr w="12700" cmpd="sng">
                      <a:noFill/>
                      <a:prstDash val="solid"/>
                    </a:lnBlToTr>
                    <a:noFill/>
                  </a:tcPr>
                </a:tc>
              </a:tr>
            </a:tbl>
          </a:graphicData>
        </a:graphic>
      </p:graphicFrame>
      <p:pic>
        <p:nvPicPr>
          <p:cNvPr id="12" name="Grafik 11"/>
          <p:cNvPicPr preferRelativeResize="0">
            <a:picLocks noChangeAspect="1"/>
          </p:cNvPicPr>
          <p:nvPr/>
        </p:nvPicPr>
        <p:blipFill>
          <a:blip r:embed="rId6">
            <a:extLst>
              <a:ext uri="{28A0092B-C50C-407E-A947-70E740481C1C}">
                <a14:useLocalDpi xmlns:a14="http://schemas.microsoft.com/office/drawing/2010/main" val="0"/>
              </a:ext>
            </a:extLst>
          </a:blip>
          <a:stretch>
            <a:fillRect/>
          </a:stretch>
        </p:blipFill>
        <p:spPr>
          <a:xfrm>
            <a:off x="7787723" y="3717826"/>
            <a:ext cx="1724022" cy="2390400"/>
          </a:xfrm>
          <a:prstGeom prst="rect">
            <a:avLst/>
          </a:prstGeom>
        </p:spPr>
      </p:pic>
    </p:spTree>
    <p:extLst>
      <p:ext uri="{BB962C8B-B14F-4D97-AF65-F5344CB8AC3E}">
        <p14:creationId xmlns:p14="http://schemas.microsoft.com/office/powerpoint/2010/main" val="14385259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The EMMA project</a:t>
            </a:r>
            <a:endParaRPr lang="en-GB" dirty="0"/>
          </a:p>
        </p:txBody>
      </p:sp>
      <p:sp>
        <p:nvSpPr>
          <p:cNvPr id="3" name="Textplatzhalter 2"/>
          <p:cNvSpPr>
            <a:spLocks noGrp="1"/>
          </p:cNvSpPr>
          <p:nvPr>
            <p:ph type="body" sz="quarter" idx="10"/>
          </p:nvPr>
        </p:nvSpPr>
        <p:spPr/>
        <p:txBody>
          <a:bodyPr/>
          <a:lstStyle/>
          <a:p>
            <a:r>
              <a:rPr lang="en-GB" dirty="0" smtClean="0"/>
              <a:t>Aims of the project</a:t>
            </a:r>
            <a:endParaRPr lang="en-GB" dirty="0"/>
          </a:p>
        </p:txBody>
      </p:sp>
      <p:sp>
        <p:nvSpPr>
          <p:cNvPr id="4" name="Textplatzhalter 3"/>
          <p:cNvSpPr>
            <a:spLocks noGrp="1"/>
          </p:cNvSpPr>
          <p:nvPr>
            <p:ph type="body" sz="quarter" idx="11"/>
          </p:nvPr>
        </p:nvSpPr>
        <p:spPr/>
        <p:txBody>
          <a:bodyPr>
            <a:normAutofit lnSpcReduction="10000"/>
          </a:bodyPr>
          <a:lstStyle/>
          <a:p>
            <a:pPr marL="342900" indent="-342900">
              <a:spcBef>
                <a:spcPts val="480"/>
              </a:spcBef>
              <a:spcAft>
                <a:spcPts val="600"/>
              </a:spcAft>
              <a:buFont typeface="Courier New" panose="02070309020205020404" pitchFamily="49" charset="0"/>
              <a:buChar char="o"/>
            </a:pPr>
            <a:r>
              <a:rPr lang="en-GB" sz="2000" dirty="0" smtClean="0"/>
              <a:t>Strengthening of inland waterway and coastal transportation in public perception (image) </a:t>
            </a:r>
          </a:p>
          <a:p>
            <a:pPr marL="342900" indent="-342900">
              <a:spcBef>
                <a:spcPts val="480"/>
              </a:spcBef>
              <a:spcAft>
                <a:spcPts val="600"/>
              </a:spcAft>
              <a:buFont typeface="Courier New" panose="02070309020205020404" pitchFamily="49" charset="0"/>
              <a:buChar char="o"/>
            </a:pPr>
            <a:r>
              <a:rPr lang="en-GB" sz="2000" dirty="0" smtClean="0"/>
              <a:t>Promotion of better integration of inland waterway and coastal transportation in transport chains of the Baltic Sea Region as well as  in EU strategies</a:t>
            </a:r>
          </a:p>
          <a:p>
            <a:pPr marL="850900" lvl="2" indent="-285750"/>
            <a:r>
              <a:rPr lang="en-GB" sz="1900" dirty="0" smtClean="0"/>
              <a:t>Investigation of regional challenges that hinder better integration of the inland vessel in transport concepts/chains</a:t>
            </a:r>
          </a:p>
          <a:p>
            <a:pPr marL="908050" lvl="2" indent="-342900"/>
            <a:r>
              <a:rPr lang="en-GB" sz="1900" dirty="0" smtClean="0"/>
              <a:t>Development of solution approaches</a:t>
            </a:r>
          </a:p>
          <a:p>
            <a:pPr marL="908050" lvl="2" indent="-342900"/>
            <a:r>
              <a:rPr lang="en-GB" sz="1900" dirty="0" smtClean="0"/>
              <a:t>Promotion of cooperation  between separate interest groups (organisations and association)</a:t>
            </a:r>
          </a:p>
          <a:p>
            <a:pPr marL="342900" indent="-342900">
              <a:spcBef>
                <a:spcPts val="480"/>
              </a:spcBef>
              <a:spcAft>
                <a:spcPts val="600"/>
              </a:spcAft>
              <a:buFont typeface="Courier New" panose="02070309020205020404" pitchFamily="49" charset="0"/>
              <a:buChar char="o"/>
            </a:pPr>
            <a:r>
              <a:rPr lang="en-GB" sz="2000" dirty="0" smtClean="0"/>
              <a:t>Enhancement of the modal split in the Baltic Sea Region</a:t>
            </a:r>
          </a:p>
          <a:p>
            <a:endParaRPr lang="en-GB" dirty="0"/>
          </a:p>
        </p:txBody>
      </p:sp>
      <p:sp>
        <p:nvSpPr>
          <p:cNvPr id="6" name="Bildplatzhalter 5"/>
          <p:cNvSpPr>
            <a:spLocks noGrp="1"/>
          </p:cNvSpPr>
          <p:nvPr>
            <p:ph type="pic" sz="quarter" idx="12"/>
          </p:nvPr>
        </p:nvSpPr>
        <p:spPr/>
      </p:sp>
      <p:pic>
        <p:nvPicPr>
          <p:cNvPr id="5" name="Picture 2"/>
          <p:cNvPicPr>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647200" y="3726000"/>
            <a:ext cx="2120400" cy="207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39170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The EMMA project</a:t>
            </a:r>
            <a:endParaRPr lang="en-GB" dirty="0"/>
          </a:p>
        </p:txBody>
      </p:sp>
      <p:sp>
        <p:nvSpPr>
          <p:cNvPr id="3" name="Textplatzhalter 2"/>
          <p:cNvSpPr>
            <a:spLocks noGrp="1"/>
          </p:cNvSpPr>
          <p:nvPr>
            <p:ph type="body" sz="quarter" idx="10"/>
          </p:nvPr>
        </p:nvSpPr>
        <p:spPr/>
        <p:txBody>
          <a:bodyPr/>
          <a:lstStyle/>
          <a:p>
            <a:r>
              <a:rPr lang="en-GB" dirty="0" smtClean="0"/>
              <a:t>Aims of the project</a:t>
            </a:r>
            <a:endParaRPr lang="en-GB" dirty="0"/>
          </a:p>
        </p:txBody>
      </p:sp>
      <p:sp>
        <p:nvSpPr>
          <p:cNvPr id="4" name="Textplatzhalter 3"/>
          <p:cNvSpPr>
            <a:spLocks noGrp="1"/>
          </p:cNvSpPr>
          <p:nvPr>
            <p:ph type="body" sz="quarter" idx="11"/>
          </p:nvPr>
        </p:nvSpPr>
        <p:spPr/>
        <p:txBody>
          <a:bodyPr>
            <a:noAutofit/>
          </a:bodyPr>
          <a:lstStyle/>
          <a:p>
            <a:pPr marL="285750" indent="-285750">
              <a:spcBef>
                <a:spcPts val="480"/>
              </a:spcBef>
              <a:spcAft>
                <a:spcPts val="600"/>
              </a:spcAft>
              <a:buFont typeface="Courier New" panose="02070309020205020404" pitchFamily="49" charset="0"/>
              <a:buChar char="o"/>
            </a:pPr>
            <a:r>
              <a:rPr lang="en-US" sz="2000" dirty="0"/>
              <a:t>Identification of potential consignors and investigation of their needs</a:t>
            </a:r>
          </a:p>
          <a:p>
            <a:pPr marL="285750" indent="-285750">
              <a:spcBef>
                <a:spcPts val="480"/>
              </a:spcBef>
              <a:spcAft>
                <a:spcPts val="600"/>
              </a:spcAft>
              <a:buFont typeface="Courier New" panose="02070309020205020404" pitchFamily="49" charset="0"/>
              <a:buChar char="o"/>
            </a:pPr>
            <a:r>
              <a:rPr lang="en-US" sz="2000" dirty="0"/>
              <a:t>Analysis and suggestion of new services in order to integrate IWT into supply chains</a:t>
            </a:r>
          </a:p>
          <a:p>
            <a:pPr marL="285750" indent="-285750">
              <a:spcBef>
                <a:spcPts val="480"/>
              </a:spcBef>
              <a:spcAft>
                <a:spcPts val="600"/>
              </a:spcAft>
              <a:buFont typeface="Courier New" panose="02070309020205020404" pitchFamily="49" charset="0"/>
              <a:buChar char="o"/>
            </a:pPr>
            <a:r>
              <a:rPr lang="en-US" sz="2000" dirty="0"/>
              <a:t>Proof of feasibility and possibilities of IWT due to pilot actions </a:t>
            </a:r>
          </a:p>
          <a:p>
            <a:pPr marL="285750" indent="-285750">
              <a:spcBef>
                <a:spcPts val="480"/>
              </a:spcBef>
              <a:spcAft>
                <a:spcPts val="600"/>
              </a:spcAft>
              <a:buFont typeface="Courier New" panose="02070309020205020404" pitchFamily="49" charset="0"/>
              <a:buChar char="o"/>
            </a:pPr>
            <a:r>
              <a:rPr lang="en-US" sz="2000" dirty="0"/>
              <a:t>Improvement of IWT competitiveness in the BSR</a:t>
            </a:r>
          </a:p>
          <a:p>
            <a:pPr marL="285750" indent="-285750">
              <a:spcBef>
                <a:spcPts val="480"/>
              </a:spcBef>
              <a:spcAft>
                <a:spcPts val="600"/>
              </a:spcAft>
              <a:buFont typeface="Courier New" panose="02070309020205020404" pitchFamily="49" charset="0"/>
              <a:buChar char="o"/>
            </a:pPr>
            <a:r>
              <a:rPr lang="en-US" sz="2000" dirty="0"/>
              <a:t>Tackling of administrative and regulatory barriers</a:t>
            </a:r>
          </a:p>
          <a:p>
            <a:pPr marL="285750" indent="-285750">
              <a:spcBef>
                <a:spcPts val="480"/>
              </a:spcBef>
              <a:spcAft>
                <a:spcPts val="600"/>
              </a:spcAft>
              <a:buFont typeface="Courier New" panose="02070309020205020404" pitchFamily="49" charset="0"/>
              <a:buChar char="o"/>
            </a:pPr>
            <a:r>
              <a:rPr lang="en-US" sz="2000" dirty="0"/>
              <a:t>Supplying IWT with a stronger voice and better standing in policy and society</a:t>
            </a:r>
          </a:p>
          <a:p>
            <a:pPr marL="285750" indent="-285750">
              <a:spcBef>
                <a:spcPts val="480"/>
              </a:spcBef>
              <a:spcAft>
                <a:spcPts val="600"/>
              </a:spcAft>
              <a:buFont typeface="Courier New" panose="02070309020205020404" pitchFamily="49" charset="0"/>
              <a:buChar char="o"/>
            </a:pPr>
            <a:r>
              <a:rPr lang="en-US" sz="2000" dirty="0"/>
              <a:t>Possibility for a real change and long-term impact of results due to a holistic approach</a:t>
            </a:r>
          </a:p>
          <a:p>
            <a:pPr marL="285750" indent="-285750">
              <a:spcBef>
                <a:spcPts val="480"/>
              </a:spcBef>
              <a:spcAft>
                <a:spcPts val="600"/>
              </a:spcAft>
              <a:buFont typeface="Courier New" panose="02070309020205020404" pitchFamily="49" charset="0"/>
              <a:buChar char="o"/>
            </a:pPr>
            <a:r>
              <a:rPr lang="en-US" sz="2000" dirty="0"/>
              <a:t>Support of MS in reaching the binding legislation on GHGs emissions targets (EU2020 climate &amp; energy package) </a:t>
            </a:r>
          </a:p>
          <a:p>
            <a:pPr marL="285750" indent="-285750">
              <a:spcBef>
                <a:spcPts val="480"/>
              </a:spcBef>
              <a:spcAft>
                <a:spcPts val="600"/>
              </a:spcAft>
              <a:buFont typeface="Courier New" panose="02070309020205020404" pitchFamily="49" charset="0"/>
              <a:buChar char="o"/>
            </a:pPr>
            <a:endParaRPr lang="en-US" sz="1800" dirty="0"/>
          </a:p>
        </p:txBody>
      </p:sp>
    </p:spTree>
    <p:extLst>
      <p:ext uri="{BB962C8B-B14F-4D97-AF65-F5344CB8AC3E}">
        <p14:creationId xmlns:p14="http://schemas.microsoft.com/office/powerpoint/2010/main" val="34339782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The EMMA project</a:t>
            </a:r>
            <a:endParaRPr lang="en-GB" dirty="0"/>
          </a:p>
        </p:txBody>
      </p:sp>
      <p:sp>
        <p:nvSpPr>
          <p:cNvPr id="3" name="Textplatzhalter 2"/>
          <p:cNvSpPr>
            <a:spLocks noGrp="1"/>
          </p:cNvSpPr>
          <p:nvPr>
            <p:ph type="body" sz="quarter" idx="10"/>
          </p:nvPr>
        </p:nvSpPr>
        <p:spPr/>
        <p:txBody>
          <a:bodyPr/>
          <a:lstStyle/>
          <a:p>
            <a:r>
              <a:rPr lang="en-GB" dirty="0" smtClean="0"/>
              <a:t>21 project partners from 5 countries</a:t>
            </a:r>
            <a:endParaRPr lang="en-GB" dirty="0"/>
          </a:p>
        </p:txBody>
      </p:sp>
      <p:pic>
        <p:nvPicPr>
          <p:cNvPr id="5" name="Grafik 4"/>
          <p:cNvPicPr>
            <a:picLocks noChangeAspect="1"/>
          </p:cNvPicPr>
          <p:nvPr/>
        </p:nvPicPr>
        <p:blipFill>
          <a:blip r:embed="rId3" cstate="screen">
            <a:grayscl/>
            <a:extLst>
              <a:ext uri="{28A0092B-C50C-407E-A947-70E740481C1C}">
                <a14:useLocalDpi xmlns:a14="http://schemas.microsoft.com/office/drawing/2010/main"/>
              </a:ext>
            </a:extLst>
          </a:blip>
          <a:stretch>
            <a:fillRect/>
          </a:stretch>
        </p:blipFill>
        <p:spPr>
          <a:xfrm>
            <a:off x="4288601" y="1553705"/>
            <a:ext cx="3598992" cy="4572717"/>
          </a:xfrm>
          <a:prstGeom prst="rect">
            <a:avLst/>
          </a:prstGeom>
        </p:spPr>
      </p:pic>
      <p:sp>
        <p:nvSpPr>
          <p:cNvPr id="7" name="Textfeld 6"/>
          <p:cNvSpPr txBox="1"/>
          <p:nvPr/>
        </p:nvSpPr>
        <p:spPr>
          <a:xfrm>
            <a:off x="360733" y="1591303"/>
            <a:ext cx="2580471" cy="400110"/>
          </a:xfrm>
          <a:prstGeom prst="rect">
            <a:avLst/>
          </a:prstGeom>
          <a:noFill/>
        </p:spPr>
        <p:txBody>
          <a:bodyPr wrap="square" rtlCol="0">
            <a:spAutoFit/>
          </a:bodyPr>
          <a:lstStyle/>
          <a:p>
            <a:r>
              <a:rPr lang="en-GB" sz="2000" b="1" dirty="0" smtClean="0">
                <a:solidFill>
                  <a:srgbClr val="00507F"/>
                </a:solidFill>
                <a:latin typeface="Arial" panose="020B0604020202020204" pitchFamily="34" charset="0"/>
                <a:cs typeface="Arial" panose="020B0604020202020204" pitchFamily="34" charset="0"/>
              </a:rPr>
              <a:t>Sweden</a:t>
            </a:r>
            <a:endParaRPr lang="en-GB" sz="2000" b="1" dirty="0">
              <a:solidFill>
                <a:srgbClr val="00507F"/>
              </a:solidFill>
              <a:latin typeface="Arial" panose="020B0604020202020204" pitchFamily="34" charset="0"/>
              <a:cs typeface="Arial" panose="020B0604020202020204" pitchFamily="34" charset="0"/>
            </a:endParaRPr>
          </a:p>
        </p:txBody>
      </p:sp>
      <p:pic>
        <p:nvPicPr>
          <p:cNvPr id="8" name="Picture 20" descr="Viktoria"/>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474253" y="2005572"/>
            <a:ext cx="1213408" cy="38831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Avatar Logistics AB"/>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308290" y="2031859"/>
            <a:ext cx="1454027" cy="524427"/>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6" descr=" Bild in Originalgröße anzeigen  "/>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52579" y="2568278"/>
            <a:ext cx="2122240" cy="3460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8" descr="Sff-logo"/>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631367" y="3099174"/>
            <a:ext cx="1535000" cy="32497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http://www.caris.com/coastlines/images/36/SMA_logo_black_wtext.png"/>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2427535" y="3054464"/>
            <a:ext cx="1294568" cy="414399"/>
          </a:xfrm>
          <a:prstGeom prst="rect">
            <a:avLst/>
          </a:prstGeom>
          <a:noFill/>
          <a:extLst>
            <a:ext uri="{909E8E84-426E-40DD-AFC4-6F175D3DCCD1}">
              <a14:hiddenFill xmlns:a14="http://schemas.microsoft.com/office/drawing/2010/main">
                <a:solidFill>
                  <a:srgbClr val="FFFFFF"/>
                </a:solidFill>
              </a14:hiddenFill>
            </a:ext>
          </a:extLst>
        </p:spPr>
      </p:pic>
      <p:sp>
        <p:nvSpPr>
          <p:cNvPr id="14" name="Textfeld 13"/>
          <p:cNvSpPr txBox="1"/>
          <p:nvPr/>
        </p:nvSpPr>
        <p:spPr>
          <a:xfrm>
            <a:off x="375224" y="4195553"/>
            <a:ext cx="2580471" cy="400110"/>
          </a:xfrm>
          <a:prstGeom prst="rect">
            <a:avLst/>
          </a:prstGeom>
          <a:noFill/>
        </p:spPr>
        <p:txBody>
          <a:bodyPr wrap="square" rtlCol="0">
            <a:spAutoFit/>
          </a:bodyPr>
          <a:lstStyle/>
          <a:p>
            <a:r>
              <a:rPr lang="en-GB" sz="2000" b="1" dirty="0" smtClean="0">
                <a:solidFill>
                  <a:srgbClr val="00507F"/>
                </a:solidFill>
                <a:latin typeface="Arial" panose="020B0604020202020204" pitchFamily="34" charset="0"/>
                <a:cs typeface="Arial" panose="020B0604020202020204" pitchFamily="34" charset="0"/>
              </a:rPr>
              <a:t>Germany</a:t>
            </a:r>
            <a:endParaRPr lang="en-GB" sz="2000" b="1" dirty="0">
              <a:solidFill>
                <a:srgbClr val="00507F"/>
              </a:solidFill>
              <a:latin typeface="Arial" panose="020B0604020202020204" pitchFamily="34" charset="0"/>
              <a:cs typeface="Arial" panose="020B0604020202020204" pitchFamily="34" charset="0"/>
            </a:endParaRPr>
          </a:p>
        </p:txBody>
      </p:sp>
      <p:pic>
        <p:nvPicPr>
          <p:cNvPr id="15" name="Picture 4" descr="http://www.hamburg-logistik.net/uploads/RTEmagicC_hhm-z.png.png"/>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98663" y="4615459"/>
            <a:ext cx="1371654" cy="46011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6" descr="ISL Logo"/>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2393852" y="4532016"/>
            <a:ext cx="878241" cy="36605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internetrecht"/>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498663" y="5268991"/>
            <a:ext cx="2141955" cy="370074"/>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2" descr="Baltic Sea Forum - Pro Baltica"/>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2832972" y="4943336"/>
            <a:ext cx="1264582" cy="991023"/>
          </a:xfrm>
          <a:prstGeom prst="rect">
            <a:avLst/>
          </a:prstGeom>
          <a:noFill/>
          <a:extLst>
            <a:ext uri="{909E8E84-426E-40DD-AFC4-6F175D3DCCD1}">
              <a14:hiddenFill xmlns:a14="http://schemas.microsoft.com/office/drawing/2010/main">
                <a:solidFill>
                  <a:srgbClr val="FFFFFF"/>
                </a:solidFill>
              </a14:hiddenFill>
            </a:ext>
          </a:extLst>
        </p:spPr>
      </p:pic>
      <p:pic>
        <p:nvPicPr>
          <p:cNvPr id="19" name="Grafik 18"/>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604193" y="5608693"/>
            <a:ext cx="1387228" cy="399195"/>
          </a:xfrm>
          <a:prstGeom prst="rect">
            <a:avLst/>
          </a:prstGeom>
        </p:spPr>
      </p:pic>
      <p:sp>
        <p:nvSpPr>
          <p:cNvPr id="13" name="Abgerundetes Rechteck 12"/>
          <p:cNvSpPr/>
          <p:nvPr/>
        </p:nvSpPr>
        <p:spPr>
          <a:xfrm>
            <a:off x="366193" y="4130305"/>
            <a:ext cx="3633820" cy="1996117"/>
          </a:xfrm>
          <a:prstGeom prst="roundRect">
            <a:avLst/>
          </a:prstGeom>
          <a:noFill/>
          <a:ln w="28575">
            <a:solidFill>
              <a:srgbClr val="2CAAE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1" name="Textfeld 20"/>
          <p:cNvSpPr txBox="1"/>
          <p:nvPr/>
        </p:nvSpPr>
        <p:spPr>
          <a:xfrm>
            <a:off x="8231321" y="1583202"/>
            <a:ext cx="2580471" cy="400110"/>
          </a:xfrm>
          <a:prstGeom prst="rect">
            <a:avLst/>
          </a:prstGeom>
          <a:noFill/>
        </p:spPr>
        <p:txBody>
          <a:bodyPr wrap="square" rtlCol="0">
            <a:spAutoFit/>
          </a:bodyPr>
          <a:lstStyle>
            <a:defPPr>
              <a:defRPr lang="de-DE"/>
            </a:defPPr>
            <a:lvl1pPr>
              <a:defRPr b="1">
                <a:solidFill>
                  <a:srgbClr val="00507F"/>
                </a:solidFill>
              </a:defRPr>
            </a:lvl1pPr>
          </a:lstStyle>
          <a:p>
            <a:r>
              <a:rPr lang="en-GB" sz="2000" dirty="0" smtClean="0">
                <a:latin typeface="Arial" panose="020B0604020202020204" pitchFamily="34" charset="0"/>
                <a:cs typeface="Arial" panose="020B0604020202020204" pitchFamily="34" charset="0"/>
              </a:rPr>
              <a:t>Finland</a:t>
            </a:r>
            <a:endParaRPr lang="en-GB" sz="2000" dirty="0">
              <a:latin typeface="Arial" panose="020B0604020202020204" pitchFamily="34" charset="0"/>
              <a:cs typeface="Arial" panose="020B0604020202020204" pitchFamily="34" charset="0"/>
            </a:endParaRPr>
          </a:p>
        </p:txBody>
      </p:sp>
      <p:pic>
        <p:nvPicPr>
          <p:cNvPr id="22" name="Picture 32" descr="Pohjois-Karjalan maakuntaliiton logo"/>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8192917" y="1887465"/>
            <a:ext cx="1662399" cy="5429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4" descr="http://www.ladec.fi/_sys_/images/logo_en.png"/>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9415276" y="2308985"/>
            <a:ext cx="1344706" cy="378198"/>
          </a:xfrm>
          <a:prstGeom prst="rect">
            <a:avLst/>
          </a:prstGeom>
          <a:noFill/>
          <a:extLst>
            <a:ext uri="{909E8E84-426E-40DD-AFC4-6F175D3DCCD1}">
              <a14:hiddenFill xmlns:a14="http://schemas.microsoft.com/office/drawing/2010/main">
                <a:solidFill>
                  <a:srgbClr val="FFFFFF"/>
                </a:solidFill>
              </a14:hiddenFill>
            </a:ext>
          </a:extLst>
        </p:spPr>
      </p:pic>
      <p:pic>
        <p:nvPicPr>
          <p:cNvPr id="24" name="Grafik 23"/>
          <p:cNvPicPr>
            <a:picLocks noChangeAspect="1"/>
          </p:cNvPicPr>
          <p:nvPr/>
        </p:nvPicPr>
        <p:blipFill>
          <a:blip r:embed="rId16"/>
          <a:stretch>
            <a:fillRect/>
          </a:stretch>
        </p:blipFill>
        <p:spPr>
          <a:xfrm>
            <a:off x="10888534" y="1996590"/>
            <a:ext cx="848055" cy="478606"/>
          </a:xfrm>
          <a:prstGeom prst="rect">
            <a:avLst/>
          </a:prstGeom>
        </p:spPr>
      </p:pic>
      <p:sp>
        <p:nvSpPr>
          <p:cNvPr id="20" name="Abgerundetes Rechteck 19"/>
          <p:cNvSpPr/>
          <p:nvPr/>
        </p:nvSpPr>
        <p:spPr>
          <a:xfrm>
            <a:off x="8231321" y="1558227"/>
            <a:ext cx="3633820" cy="1225483"/>
          </a:xfrm>
          <a:prstGeom prst="roundRect">
            <a:avLst/>
          </a:prstGeom>
          <a:noFill/>
          <a:ln w="28575">
            <a:solidFill>
              <a:srgbClr val="2CAAE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26" name="Textfeld 25"/>
          <p:cNvSpPr txBox="1"/>
          <p:nvPr/>
        </p:nvSpPr>
        <p:spPr>
          <a:xfrm>
            <a:off x="8231320" y="3049776"/>
            <a:ext cx="2580471" cy="400110"/>
          </a:xfrm>
          <a:prstGeom prst="rect">
            <a:avLst/>
          </a:prstGeom>
          <a:noFill/>
        </p:spPr>
        <p:txBody>
          <a:bodyPr wrap="square" rtlCol="0">
            <a:spAutoFit/>
          </a:bodyPr>
          <a:lstStyle/>
          <a:p>
            <a:r>
              <a:rPr lang="en-GB" sz="2000" b="1" dirty="0" smtClean="0">
                <a:solidFill>
                  <a:srgbClr val="00507F"/>
                </a:solidFill>
                <a:latin typeface="Arial" panose="020B0604020202020204" pitchFamily="34" charset="0"/>
                <a:cs typeface="Arial" panose="020B0604020202020204" pitchFamily="34" charset="0"/>
              </a:rPr>
              <a:t>Lithuania</a:t>
            </a:r>
            <a:endParaRPr lang="en-GB" sz="2000" b="1" dirty="0">
              <a:solidFill>
                <a:srgbClr val="00507F"/>
              </a:solidFill>
              <a:latin typeface="Arial" panose="020B0604020202020204" pitchFamily="34" charset="0"/>
              <a:cs typeface="Arial" panose="020B0604020202020204" pitchFamily="34" charset="0"/>
            </a:endParaRPr>
          </a:p>
        </p:txBody>
      </p:sp>
      <p:pic>
        <p:nvPicPr>
          <p:cNvPr id="27" name="Picture 2" descr="P:\ARCHIV\Amber Coast Logistics (ACL)\WP 2\LOGOS\ACL-Logos\Logos PP\Logo_Klaipeda Shipping Research Center.jpg"/>
          <p:cNvPicPr>
            <a:picLocks noChangeAspect="1" noChangeArrowheads="1"/>
          </p:cNvPicPr>
          <p:nvPr/>
        </p:nvPicPr>
        <p:blipFill>
          <a:blip r:embed="rId17" cstate="screen">
            <a:extLst>
              <a:ext uri="{28A0092B-C50C-407E-A947-70E740481C1C}">
                <a14:useLocalDpi xmlns:a14="http://schemas.microsoft.com/office/drawing/2010/main"/>
              </a:ext>
            </a:extLst>
          </a:blip>
          <a:srcRect/>
          <a:stretch>
            <a:fillRect/>
          </a:stretch>
        </p:blipFill>
        <p:spPr bwMode="auto">
          <a:xfrm>
            <a:off x="9228302" y="3934566"/>
            <a:ext cx="1718653" cy="308383"/>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2" descr="portofklaipeda.lt"/>
          <p:cNvPicPr>
            <a:picLocks noChangeAspect="1" noChangeArrowheads="1"/>
          </p:cNvPicPr>
          <p:nvPr/>
        </p:nvPicPr>
        <p:blipFill>
          <a:blip r:embed="rId18">
            <a:extLst>
              <a:ext uri="{28A0092B-C50C-407E-A947-70E740481C1C}">
                <a14:useLocalDpi xmlns:a14="http://schemas.microsoft.com/office/drawing/2010/main"/>
              </a:ext>
            </a:extLst>
          </a:blip>
          <a:srcRect/>
          <a:stretch>
            <a:fillRect/>
          </a:stretch>
        </p:blipFill>
        <p:spPr bwMode="auto">
          <a:xfrm>
            <a:off x="10434077" y="3426571"/>
            <a:ext cx="1431064" cy="45970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0" descr="http://www.kmtp.lt/images/logo_en.gif"/>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8679619" y="4298844"/>
            <a:ext cx="3081537" cy="260909"/>
          </a:xfrm>
          <a:prstGeom prst="rect">
            <a:avLst/>
          </a:prstGeom>
          <a:noFill/>
          <a:extLst>
            <a:ext uri="{909E8E84-426E-40DD-AFC4-6F175D3DCCD1}">
              <a14:hiddenFill xmlns:a14="http://schemas.microsoft.com/office/drawing/2010/main">
                <a:solidFill>
                  <a:srgbClr val="FFFFFF"/>
                </a:solidFill>
              </a14:hiddenFill>
            </a:ext>
          </a:extLst>
        </p:spPr>
      </p:pic>
      <p:sp>
        <p:nvSpPr>
          <p:cNvPr id="25" name="Abgerundetes Rechteck 24"/>
          <p:cNvSpPr/>
          <p:nvPr/>
        </p:nvSpPr>
        <p:spPr>
          <a:xfrm>
            <a:off x="8231321" y="3013475"/>
            <a:ext cx="3633820" cy="1642944"/>
          </a:xfrm>
          <a:prstGeom prst="roundRect">
            <a:avLst/>
          </a:prstGeom>
          <a:noFill/>
          <a:ln w="28575">
            <a:solidFill>
              <a:srgbClr val="2CAAE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6" name="Abgerundetes Rechteck 5"/>
          <p:cNvSpPr/>
          <p:nvPr/>
        </p:nvSpPr>
        <p:spPr>
          <a:xfrm>
            <a:off x="349457" y="1568738"/>
            <a:ext cx="3633820" cy="1996117"/>
          </a:xfrm>
          <a:prstGeom prst="roundRect">
            <a:avLst/>
          </a:prstGeom>
          <a:noFill/>
          <a:ln w="28575">
            <a:solidFill>
              <a:srgbClr val="2CAAE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sp>
        <p:nvSpPr>
          <p:cNvPr id="32" name="Textfeld 31"/>
          <p:cNvSpPr txBox="1"/>
          <p:nvPr/>
        </p:nvSpPr>
        <p:spPr>
          <a:xfrm>
            <a:off x="8233378" y="4907535"/>
            <a:ext cx="2580471" cy="400110"/>
          </a:xfrm>
          <a:prstGeom prst="rect">
            <a:avLst/>
          </a:prstGeom>
          <a:noFill/>
        </p:spPr>
        <p:txBody>
          <a:bodyPr wrap="square" rtlCol="0">
            <a:spAutoFit/>
          </a:bodyPr>
          <a:lstStyle/>
          <a:p>
            <a:r>
              <a:rPr lang="de-DE" sz="2000" b="1" dirty="0" err="1" smtClean="0">
                <a:solidFill>
                  <a:srgbClr val="00507F"/>
                </a:solidFill>
                <a:latin typeface="Arial" panose="020B0604020202020204" pitchFamily="34" charset="0"/>
                <a:cs typeface="Arial" panose="020B0604020202020204" pitchFamily="34" charset="0"/>
              </a:rPr>
              <a:t>Poland</a:t>
            </a:r>
            <a:endParaRPr lang="de-DE" sz="2000" b="1" dirty="0">
              <a:solidFill>
                <a:srgbClr val="00507F"/>
              </a:solidFill>
              <a:latin typeface="Arial" panose="020B0604020202020204" pitchFamily="34" charset="0"/>
              <a:cs typeface="Arial" panose="020B0604020202020204" pitchFamily="34" charset="0"/>
            </a:endParaRPr>
          </a:p>
        </p:txBody>
      </p:sp>
      <p:pic>
        <p:nvPicPr>
          <p:cNvPr id="33" name="Picture 38" descr="Flag of Bydgoszcz"/>
          <p:cNvPicPr>
            <a:picLocks noChangeAspect="1" noChangeArrowheads="1"/>
          </p:cNvPicPr>
          <p:nvPr/>
        </p:nvPicPr>
        <p:blipFill>
          <a:blip r:embed="rId20">
            <a:extLst>
              <a:ext uri="{28A0092B-C50C-407E-A947-70E740481C1C}">
                <a14:useLocalDpi xmlns:a14="http://schemas.microsoft.com/office/drawing/2010/main"/>
              </a:ext>
            </a:extLst>
          </a:blip>
          <a:srcRect/>
          <a:stretch>
            <a:fillRect/>
          </a:stretch>
        </p:blipFill>
        <p:spPr bwMode="auto">
          <a:xfrm>
            <a:off x="8401341" y="5420491"/>
            <a:ext cx="796725" cy="435076"/>
          </a:xfrm>
          <a:prstGeom prst="rect">
            <a:avLst/>
          </a:prstGeom>
          <a:noFill/>
          <a:ln w="3175">
            <a:solidFill>
              <a:schemeClr val="tx1"/>
            </a:solidFill>
          </a:ln>
          <a:extLst>
            <a:ext uri="{909E8E84-426E-40DD-AFC4-6F175D3DCCD1}">
              <a14:hiddenFill xmlns:a14="http://schemas.microsoft.com/office/drawing/2010/main">
                <a:solidFill>
                  <a:srgbClr val="FFFFFF"/>
                </a:solidFill>
              </a14:hiddenFill>
            </a:ext>
          </a:extLst>
        </p:spPr>
      </p:pic>
      <p:pic>
        <p:nvPicPr>
          <p:cNvPr id="34" name="Picture 8" descr="http://szczecin.uzs.gov.pl/css/default/img/logo.png"/>
          <p:cNvPicPr>
            <a:picLocks noChangeAspect="1" noChangeArrowheads="1"/>
          </p:cNvPicPr>
          <p:nvPr/>
        </p:nvPicPr>
        <p:blipFill>
          <a:blip r:embed="rId21" cstate="screen">
            <a:extLst>
              <a:ext uri="{28A0092B-C50C-407E-A947-70E740481C1C}">
                <a14:useLocalDpi xmlns:a14="http://schemas.microsoft.com/office/drawing/2010/main"/>
              </a:ext>
            </a:extLst>
          </a:blip>
          <a:srcRect/>
          <a:stretch>
            <a:fillRect/>
          </a:stretch>
        </p:blipFill>
        <p:spPr bwMode="auto">
          <a:xfrm>
            <a:off x="9393997" y="5305371"/>
            <a:ext cx="665317" cy="665317"/>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 "/>
          <p:cNvPicPr>
            <a:picLocks noChangeAspect="1" noChangeArrowheads="1"/>
          </p:cNvPicPr>
          <p:nvPr/>
        </p:nvPicPr>
        <p:blipFill>
          <a:blip r:embed="rId22" cstate="screen">
            <a:extLst>
              <a:ext uri="{28A0092B-C50C-407E-A947-70E740481C1C}">
                <a14:useLocalDpi xmlns:a14="http://schemas.microsoft.com/office/drawing/2010/main"/>
              </a:ext>
            </a:extLst>
          </a:blip>
          <a:srcRect/>
          <a:stretch>
            <a:fillRect/>
          </a:stretch>
        </p:blipFill>
        <p:spPr bwMode="auto">
          <a:xfrm>
            <a:off x="10295252" y="5363711"/>
            <a:ext cx="596501" cy="556413"/>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11" descr="C:\Users\cailliaux.HAFEN-HAMBURG\AppData\Local\Microsoft\Windows\Temporary Internet Files\Content.Outlook\XCFUKY4D\Herb z podpisem ENG (2).jpg"/>
          <p:cNvPicPr>
            <a:picLocks noChangeAspect="1" noChangeArrowheads="1"/>
          </p:cNvPicPr>
          <p:nvPr/>
        </p:nvPicPr>
        <p:blipFill>
          <a:blip r:embed="rId23" cstate="screen">
            <a:extLst>
              <a:ext uri="{28A0092B-C50C-407E-A947-70E740481C1C}">
                <a14:useLocalDpi xmlns:a14="http://schemas.microsoft.com/office/drawing/2010/main"/>
              </a:ext>
            </a:extLst>
          </a:blip>
          <a:srcRect/>
          <a:stretch>
            <a:fillRect/>
          </a:stretch>
        </p:blipFill>
        <p:spPr bwMode="auto">
          <a:xfrm>
            <a:off x="11075115" y="5261229"/>
            <a:ext cx="686041" cy="723482"/>
          </a:xfrm>
          <a:prstGeom prst="rect">
            <a:avLst/>
          </a:prstGeom>
          <a:noFill/>
          <a:extLst>
            <a:ext uri="{909E8E84-426E-40DD-AFC4-6F175D3DCCD1}">
              <a14:hiddenFill xmlns:a14="http://schemas.microsoft.com/office/drawing/2010/main">
                <a:solidFill>
                  <a:srgbClr val="FFFFFF"/>
                </a:solidFill>
              </a14:hiddenFill>
            </a:ext>
          </a:extLst>
        </p:spPr>
      </p:pic>
      <p:sp>
        <p:nvSpPr>
          <p:cNvPr id="31" name="Abgerundetes Rechteck 30"/>
          <p:cNvSpPr/>
          <p:nvPr/>
        </p:nvSpPr>
        <p:spPr>
          <a:xfrm>
            <a:off x="8231321" y="4879031"/>
            <a:ext cx="3633820" cy="1225483"/>
          </a:xfrm>
          <a:prstGeom prst="roundRect">
            <a:avLst/>
          </a:prstGeom>
          <a:noFill/>
          <a:ln w="28575">
            <a:solidFill>
              <a:srgbClr val="2CAAE1"/>
            </a:solidFill>
            <a:prstDash val="soli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dirty="0"/>
          </a:p>
        </p:txBody>
      </p:sp>
      <p:pic>
        <p:nvPicPr>
          <p:cNvPr id="37" name="Grafik 36"/>
          <p:cNvPicPr>
            <a:picLocks noChangeAspect="1"/>
          </p:cNvPicPr>
          <p:nvPr/>
        </p:nvPicPr>
        <p:blipFill>
          <a:blip r:embed="rId24"/>
          <a:stretch>
            <a:fillRect/>
          </a:stretch>
        </p:blipFill>
        <p:spPr>
          <a:xfrm>
            <a:off x="8340082" y="3446069"/>
            <a:ext cx="1270886" cy="467163"/>
          </a:xfrm>
          <a:prstGeom prst="rect">
            <a:avLst/>
          </a:prstGeom>
        </p:spPr>
      </p:pic>
    </p:spTree>
    <p:extLst>
      <p:ext uri="{BB962C8B-B14F-4D97-AF65-F5344CB8AC3E}">
        <p14:creationId xmlns:p14="http://schemas.microsoft.com/office/powerpoint/2010/main" val="5021409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The EMMA project</a:t>
            </a:r>
            <a:endParaRPr lang="en-GB" dirty="0"/>
          </a:p>
        </p:txBody>
      </p:sp>
      <p:sp>
        <p:nvSpPr>
          <p:cNvPr id="3" name="Textplatzhalter 2"/>
          <p:cNvSpPr>
            <a:spLocks noGrp="1"/>
          </p:cNvSpPr>
          <p:nvPr>
            <p:ph type="body" sz="quarter" idx="10"/>
          </p:nvPr>
        </p:nvSpPr>
        <p:spPr/>
        <p:txBody>
          <a:bodyPr/>
          <a:lstStyle/>
          <a:p>
            <a:r>
              <a:rPr lang="en-GB" dirty="0" smtClean="0"/>
              <a:t>48 associated partners from 8 countries</a:t>
            </a:r>
            <a:endParaRPr lang="en-GB" dirty="0"/>
          </a:p>
        </p:txBody>
      </p:sp>
      <p:sp>
        <p:nvSpPr>
          <p:cNvPr id="4" name="Textplatzhalter 3"/>
          <p:cNvSpPr>
            <a:spLocks noGrp="1"/>
          </p:cNvSpPr>
          <p:nvPr>
            <p:ph type="body" sz="quarter" idx="11"/>
          </p:nvPr>
        </p:nvSpPr>
        <p:spPr/>
        <p:txBody>
          <a:bodyPr/>
          <a:lstStyle/>
          <a:p>
            <a:endParaRPr lang="de-DE"/>
          </a:p>
        </p:txBody>
      </p:sp>
      <p:sp>
        <p:nvSpPr>
          <p:cNvPr id="6" name="Abgerundetes Rechteck 5"/>
          <p:cNvSpPr/>
          <p:nvPr/>
        </p:nvSpPr>
        <p:spPr>
          <a:xfrm>
            <a:off x="457693" y="1712930"/>
            <a:ext cx="2492693" cy="2368182"/>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dirty="0"/>
          </a:p>
        </p:txBody>
      </p:sp>
      <p:sp>
        <p:nvSpPr>
          <p:cNvPr id="5" name="Textfeld 4"/>
          <p:cNvSpPr txBox="1"/>
          <p:nvPr/>
        </p:nvSpPr>
        <p:spPr>
          <a:xfrm>
            <a:off x="200621" y="1554819"/>
            <a:ext cx="2454649" cy="369332"/>
          </a:xfrm>
          <a:prstGeom prst="rect">
            <a:avLst/>
          </a:prstGeom>
          <a:solidFill>
            <a:srgbClr val="0050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n-GB" sz="1800" dirty="0" smtClean="0">
                <a:latin typeface="Arial" panose="020B0604020202020204" pitchFamily="34" charset="0"/>
                <a:cs typeface="Arial" panose="020B0604020202020204" pitchFamily="34" charset="0"/>
              </a:rPr>
              <a:t>National ministries</a:t>
            </a:r>
            <a:endParaRPr lang="en-GB" sz="1800" dirty="0">
              <a:latin typeface="Arial" panose="020B0604020202020204" pitchFamily="34" charset="0"/>
              <a:cs typeface="Arial" panose="020B0604020202020204" pitchFamily="34" charset="0"/>
            </a:endParaRPr>
          </a:p>
        </p:txBody>
      </p:sp>
      <p:sp>
        <p:nvSpPr>
          <p:cNvPr id="8" name="Textfeld 7"/>
          <p:cNvSpPr txBox="1"/>
          <p:nvPr/>
        </p:nvSpPr>
        <p:spPr>
          <a:xfrm>
            <a:off x="3206507" y="2046258"/>
            <a:ext cx="2485388" cy="2585323"/>
          </a:xfrm>
          <a:prstGeom prst="rect">
            <a:avLst/>
          </a:prstGeom>
          <a:noFill/>
        </p:spPr>
        <p:txBody>
          <a:bodyPr wrap="square" rtlCol="0">
            <a:spAutoFit/>
          </a:bodyPr>
          <a:lstStyle/>
          <a:p>
            <a:pPr marL="171450" lvl="1" indent="-171450">
              <a:buFont typeface="Arial" panose="020B0604020202020204" pitchFamily="34" charset="0"/>
              <a:buChar char="•"/>
            </a:pPr>
            <a:endParaRPr lang="de-DE" sz="1200" dirty="0" smtClean="0">
              <a:solidFill>
                <a:srgbClr val="00507F"/>
              </a:solidFill>
            </a:endParaRPr>
          </a:p>
          <a:p>
            <a:pPr marL="171450" lvl="1" indent="-171450">
              <a:buFont typeface="Arial" panose="020B0604020202020204" pitchFamily="34" charset="0"/>
              <a:buChar char="•"/>
            </a:pPr>
            <a:r>
              <a:rPr lang="de-DE" sz="1200" dirty="0" smtClean="0">
                <a:solidFill>
                  <a:srgbClr val="00507F"/>
                </a:solidFill>
              </a:rPr>
              <a:t>Behörde </a:t>
            </a:r>
            <a:r>
              <a:rPr lang="de-DE" sz="1200" dirty="0">
                <a:solidFill>
                  <a:srgbClr val="00507F"/>
                </a:solidFill>
              </a:rPr>
              <a:t>für Wirtschaft, Verkehr und Innovation der Freien und Hansestadt </a:t>
            </a:r>
            <a:r>
              <a:rPr lang="de-DE" sz="1200" b="1" dirty="0">
                <a:solidFill>
                  <a:srgbClr val="00507F"/>
                </a:solidFill>
              </a:rPr>
              <a:t>Hamburg</a:t>
            </a:r>
          </a:p>
          <a:p>
            <a:pPr marL="171450" lvl="1" indent="-171450">
              <a:buFont typeface="Arial" panose="020B0604020202020204" pitchFamily="34" charset="0"/>
              <a:buChar char="•"/>
            </a:pPr>
            <a:r>
              <a:rPr lang="de-DE" sz="1200" dirty="0" err="1">
                <a:solidFill>
                  <a:srgbClr val="00507F"/>
                </a:solidFill>
              </a:rPr>
              <a:t>Chamber</a:t>
            </a:r>
            <a:r>
              <a:rPr lang="de-DE" sz="1200" dirty="0">
                <a:solidFill>
                  <a:srgbClr val="00507F"/>
                </a:solidFill>
              </a:rPr>
              <a:t> </a:t>
            </a:r>
            <a:r>
              <a:rPr lang="de-DE" sz="1200" dirty="0" err="1">
                <a:solidFill>
                  <a:srgbClr val="00507F"/>
                </a:solidFill>
              </a:rPr>
              <a:t>of</a:t>
            </a:r>
            <a:r>
              <a:rPr lang="de-DE" sz="1200" dirty="0">
                <a:solidFill>
                  <a:srgbClr val="00507F"/>
                </a:solidFill>
              </a:rPr>
              <a:t> Commerce </a:t>
            </a:r>
            <a:r>
              <a:rPr lang="de-DE" sz="1200" dirty="0" err="1">
                <a:solidFill>
                  <a:srgbClr val="00507F"/>
                </a:solidFill>
              </a:rPr>
              <a:t>Mälardalen</a:t>
            </a:r>
            <a:r>
              <a:rPr lang="de-DE" sz="1200" dirty="0">
                <a:solidFill>
                  <a:srgbClr val="00507F"/>
                </a:solidFill>
              </a:rPr>
              <a:t> </a:t>
            </a:r>
            <a:r>
              <a:rPr lang="de-DE" sz="1200" dirty="0" smtClean="0">
                <a:solidFill>
                  <a:srgbClr val="00507F"/>
                </a:solidFill>
              </a:rPr>
              <a:t>(</a:t>
            </a:r>
            <a:r>
              <a:rPr lang="de-DE" sz="1200" b="1" dirty="0" smtClean="0">
                <a:solidFill>
                  <a:srgbClr val="00507F"/>
                </a:solidFill>
              </a:rPr>
              <a:t>FI</a:t>
            </a:r>
            <a:r>
              <a:rPr lang="de-DE" sz="1200" dirty="0" smtClean="0">
                <a:solidFill>
                  <a:srgbClr val="00507F"/>
                </a:solidFill>
              </a:rPr>
              <a:t>)</a:t>
            </a:r>
            <a:endParaRPr lang="de-DE" sz="1200" dirty="0">
              <a:solidFill>
                <a:srgbClr val="00507F"/>
              </a:solidFill>
            </a:endParaRPr>
          </a:p>
          <a:p>
            <a:pPr marL="171450" lvl="1" indent="-171450">
              <a:buFont typeface="Arial" panose="020B0604020202020204" pitchFamily="34" charset="0"/>
              <a:buChar char="•"/>
            </a:pPr>
            <a:r>
              <a:rPr lang="de-DE" sz="1200" b="1" dirty="0" err="1">
                <a:solidFill>
                  <a:srgbClr val="00507F"/>
                </a:solidFill>
              </a:rPr>
              <a:t>Flanders</a:t>
            </a:r>
            <a:r>
              <a:rPr lang="de-DE" sz="1200" dirty="0">
                <a:solidFill>
                  <a:srgbClr val="00507F"/>
                </a:solidFill>
              </a:rPr>
              <a:t>´ Institute </a:t>
            </a:r>
            <a:r>
              <a:rPr lang="de-DE" sz="1200" dirty="0" err="1">
                <a:solidFill>
                  <a:srgbClr val="00507F"/>
                </a:solidFill>
              </a:rPr>
              <a:t>for</a:t>
            </a:r>
            <a:r>
              <a:rPr lang="de-DE" sz="1200" dirty="0">
                <a:solidFill>
                  <a:srgbClr val="00507F"/>
                </a:solidFill>
              </a:rPr>
              <a:t> Mobility </a:t>
            </a:r>
          </a:p>
          <a:p>
            <a:pPr marL="171450" lvl="1" indent="-171450">
              <a:buFont typeface="Arial" panose="020B0604020202020204" pitchFamily="34" charset="0"/>
              <a:buChar char="•"/>
            </a:pPr>
            <a:r>
              <a:rPr lang="de-DE" sz="1200" dirty="0">
                <a:solidFill>
                  <a:srgbClr val="00507F"/>
                </a:solidFill>
              </a:rPr>
              <a:t>Häme </a:t>
            </a:r>
            <a:r>
              <a:rPr lang="de-DE" sz="1200" dirty="0" err="1">
                <a:solidFill>
                  <a:srgbClr val="00507F"/>
                </a:solidFill>
              </a:rPr>
              <a:t>Chamber</a:t>
            </a:r>
            <a:r>
              <a:rPr lang="de-DE" sz="1200" dirty="0">
                <a:solidFill>
                  <a:srgbClr val="00507F"/>
                </a:solidFill>
              </a:rPr>
              <a:t> </a:t>
            </a:r>
            <a:r>
              <a:rPr lang="de-DE" sz="1200" dirty="0" err="1">
                <a:solidFill>
                  <a:srgbClr val="00507F"/>
                </a:solidFill>
              </a:rPr>
              <a:t>of</a:t>
            </a:r>
            <a:r>
              <a:rPr lang="de-DE" sz="1200" dirty="0">
                <a:solidFill>
                  <a:srgbClr val="00507F"/>
                </a:solidFill>
              </a:rPr>
              <a:t> Commerce </a:t>
            </a:r>
          </a:p>
          <a:p>
            <a:pPr marL="171450" lvl="1" indent="-171450">
              <a:buFont typeface="Arial" panose="020B0604020202020204" pitchFamily="34" charset="0"/>
              <a:buChar char="•"/>
            </a:pPr>
            <a:r>
              <a:rPr lang="de-DE" sz="1200" dirty="0">
                <a:solidFill>
                  <a:srgbClr val="00507F"/>
                </a:solidFill>
              </a:rPr>
              <a:t>Industrie und Handelskammer </a:t>
            </a:r>
            <a:r>
              <a:rPr lang="de-DE" sz="1200" b="1" dirty="0">
                <a:solidFill>
                  <a:srgbClr val="00507F"/>
                </a:solidFill>
              </a:rPr>
              <a:t>Lüneburg Wolfsburg</a:t>
            </a:r>
          </a:p>
          <a:p>
            <a:pPr marL="171450" lvl="1" indent="-171450">
              <a:buFont typeface="Arial" panose="020B0604020202020204" pitchFamily="34" charset="0"/>
              <a:buChar char="•"/>
            </a:pPr>
            <a:r>
              <a:rPr lang="de-DE" sz="1200" dirty="0">
                <a:solidFill>
                  <a:srgbClr val="00507F"/>
                </a:solidFill>
              </a:rPr>
              <a:t>Regional </a:t>
            </a:r>
            <a:r>
              <a:rPr lang="de-DE" sz="1200" dirty="0" err="1">
                <a:solidFill>
                  <a:srgbClr val="00507F"/>
                </a:solidFill>
              </a:rPr>
              <a:t>Water</a:t>
            </a:r>
            <a:r>
              <a:rPr lang="de-DE" sz="1200" dirty="0">
                <a:solidFill>
                  <a:srgbClr val="00507F"/>
                </a:solidFill>
              </a:rPr>
              <a:t> Management Authority </a:t>
            </a:r>
            <a:r>
              <a:rPr lang="de-DE" sz="1200" dirty="0" smtClean="0">
                <a:solidFill>
                  <a:srgbClr val="00507F"/>
                </a:solidFill>
              </a:rPr>
              <a:t>Gdansk (</a:t>
            </a:r>
            <a:r>
              <a:rPr lang="de-DE" sz="1200" b="1" dirty="0" smtClean="0">
                <a:solidFill>
                  <a:srgbClr val="00507F"/>
                </a:solidFill>
              </a:rPr>
              <a:t>PL</a:t>
            </a:r>
            <a:r>
              <a:rPr lang="de-DE" sz="1200" dirty="0" smtClean="0">
                <a:solidFill>
                  <a:srgbClr val="00507F"/>
                </a:solidFill>
              </a:rPr>
              <a:t>)</a:t>
            </a:r>
            <a:endParaRPr lang="de-DE" sz="1200" dirty="0">
              <a:solidFill>
                <a:srgbClr val="00507F"/>
              </a:solidFill>
            </a:endParaRPr>
          </a:p>
          <a:p>
            <a:endParaRPr lang="de-DE" dirty="0"/>
          </a:p>
        </p:txBody>
      </p:sp>
      <p:sp>
        <p:nvSpPr>
          <p:cNvPr id="9" name="Abgerundetes Rechteck 8"/>
          <p:cNvSpPr/>
          <p:nvPr/>
        </p:nvSpPr>
        <p:spPr>
          <a:xfrm>
            <a:off x="3206507" y="1789353"/>
            <a:ext cx="2539891" cy="2720155"/>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10" name="Abgerundetes Rechteck 9"/>
          <p:cNvSpPr/>
          <p:nvPr/>
        </p:nvSpPr>
        <p:spPr>
          <a:xfrm>
            <a:off x="5969436" y="1746644"/>
            <a:ext cx="3479818" cy="4590219"/>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dirty="0"/>
          </a:p>
        </p:txBody>
      </p:sp>
      <p:sp>
        <p:nvSpPr>
          <p:cNvPr id="11" name="Abgerundetes Rechteck 10"/>
          <p:cNvSpPr/>
          <p:nvPr/>
        </p:nvSpPr>
        <p:spPr>
          <a:xfrm>
            <a:off x="9669602" y="1688571"/>
            <a:ext cx="2298775" cy="2848406"/>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dirty="0"/>
          </a:p>
        </p:txBody>
      </p:sp>
      <p:sp>
        <p:nvSpPr>
          <p:cNvPr id="12" name="Abgerundetes Rechteck 11"/>
          <p:cNvSpPr/>
          <p:nvPr/>
        </p:nvSpPr>
        <p:spPr>
          <a:xfrm>
            <a:off x="457692" y="4435913"/>
            <a:ext cx="2492693" cy="1693089"/>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dirty="0"/>
          </a:p>
        </p:txBody>
      </p:sp>
      <p:sp>
        <p:nvSpPr>
          <p:cNvPr id="13" name="Abgerundetes Rechteck 12"/>
          <p:cNvSpPr/>
          <p:nvPr/>
        </p:nvSpPr>
        <p:spPr>
          <a:xfrm>
            <a:off x="3226897" y="4836513"/>
            <a:ext cx="2519501" cy="1292489"/>
          </a:xfrm>
          <a:prstGeom prst="roundRect">
            <a:avLst/>
          </a:prstGeom>
          <a:ln>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dirty="0"/>
          </a:p>
        </p:txBody>
      </p:sp>
      <p:sp>
        <p:nvSpPr>
          <p:cNvPr id="14" name="Textfeld 13"/>
          <p:cNvSpPr txBox="1"/>
          <p:nvPr/>
        </p:nvSpPr>
        <p:spPr>
          <a:xfrm>
            <a:off x="3029932" y="1314042"/>
            <a:ext cx="2293953" cy="923330"/>
          </a:xfrm>
          <a:prstGeom prst="rect">
            <a:avLst/>
          </a:prstGeom>
          <a:solidFill>
            <a:srgbClr val="00507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n-GB" sz="1800" dirty="0" smtClean="0">
                <a:latin typeface="Arial" panose="020B0604020202020204" pitchFamily="34" charset="0"/>
                <a:cs typeface="Arial" panose="020B0604020202020204" pitchFamily="34" charset="0"/>
              </a:rPr>
              <a:t>Chambers of Commerce &amp; regional authorities</a:t>
            </a:r>
            <a:endParaRPr lang="en-GB" sz="1800" dirty="0">
              <a:latin typeface="Arial" panose="020B0604020202020204" pitchFamily="34" charset="0"/>
              <a:cs typeface="Arial" panose="020B0604020202020204" pitchFamily="34" charset="0"/>
            </a:endParaRPr>
          </a:p>
        </p:txBody>
      </p:sp>
      <p:sp>
        <p:nvSpPr>
          <p:cNvPr id="26" name="Textfeld 25"/>
          <p:cNvSpPr txBox="1"/>
          <p:nvPr/>
        </p:nvSpPr>
        <p:spPr>
          <a:xfrm>
            <a:off x="486308" y="1974676"/>
            <a:ext cx="2303705" cy="1938992"/>
          </a:xfrm>
          <a:prstGeom prst="rect">
            <a:avLst/>
          </a:prstGeom>
          <a:noFill/>
        </p:spPr>
        <p:txBody>
          <a:bodyPr wrap="square" rtlCol="0">
            <a:spAutoFit/>
          </a:bodyPr>
          <a:lstStyle>
            <a:defPPr>
              <a:defRPr lang="de-DE"/>
            </a:defPPr>
            <a:lvl1pPr>
              <a:defRPr sz="120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pPr marL="182563" lvl="1" indent="-182563" defTabSz="914400">
              <a:buFont typeface="Arial" panose="020B0604020202020204" pitchFamily="34" charset="0"/>
              <a:buChar char="•"/>
              <a:tabLst>
                <a:tab pos="182563" algn="l"/>
              </a:tabLst>
            </a:pPr>
            <a:r>
              <a:rPr lang="en-US" sz="1200" dirty="0" smtClean="0">
                <a:solidFill>
                  <a:srgbClr val="00507F"/>
                </a:solidFill>
                <a:latin typeface="Arial"/>
              </a:rPr>
              <a:t>Federal </a:t>
            </a:r>
            <a:r>
              <a:rPr lang="en-US" sz="1200" dirty="0">
                <a:solidFill>
                  <a:srgbClr val="00507F"/>
                </a:solidFill>
                <a:latin typeface="Arial"/>
              </a:rPr>
              <a:t>Ministry of Transport and Digital Infrastructure</a:t>
            </a:r>
            <a:r>
              <a:rPr lang="de-DE" sz="1200" dirty="0" smtClean="0">
                <a:solidFill>
                  <a:srgbClr val="00507F"/>
                </a:solidFill>
                <a:latin typeface="Arial"/>
              </a:rPr>
              <a:t> (</a:t>
            </a:r>
            <a:r>
              <a:rPr lang="de-DE" sz="1200" b="1" dirty="0" smtClean="0">
                <a:solidFill>
                  <a:srgbClr val="00507F"/>
                </a:solidFill>
                <a:latin typeface="Arial"/>
              </a:rPr>
              <a:t>DEU</a:t>
            </a:r>
            <a:r>
              <a:rPr lang="de-DE" sz="1200" dirty="0" smtClean="0">
                <a:solidFill>
                  <a:srgbClr val="00507F"/>
                </a:solidFill>
                <a:latin typeface="Arial"/>
              </a:rPr>
              <a:t>)</a:t>
            </a:r>
            <a:endParaRPr lang="de-DE" sz="1200" dirty="0">
              <a:solidFill>
                <a:srgbClr val="00507F"/>
              </a:solidFill>
              <a:latin typeface="Arial"/>
            </a:endParaRPr>
          </a:p>
          <a:p>
            <a:pPr marL="182563" lvl="1" indent="-182563" defTabSz="914400">
              <a:buFont typeface="Arial" panose="020B0604020202020204" pitchFamily="34" charset="0"/>
              <a:buChar char="•"/>
              <a:tabLst>
                <a:tab pos="182563" algn="l"/>
              </a:tabLst>
            </a:pPr>
            <a:r>
              <a:rPr lang="en-GB" sz="1200" b="1" dirty="0" smtClean="0">
                <a:solidFill>
                  <a:srgbClr val="00507F"/>
                </a:solidFill>
                <a:latin typeface="Arial"/>
              </a:rPr>
              <a:t>Lithuanian</a:t>
            </a:r>
            <a:r>
              <a:rPr lang="de-DE" sz="1200" dirty="0" smtClean="0">
                <a:solidFill>
                  <a:srgbClr val="00507F"/>
                </a:solidFill>
                <a:latin typeface="Arial"/>
              </a:rPr>
              <a:t> </a:t>
            </a:r>
            <a:r>
              <a:rPr lang="de-DE" sz="1200" dirty="0">
                <a:solidFill>
                  <a:srgbClr val="00507F"/>
                </a:solidFill>
                <a:latin typeface="Arial"/>
              </a:rPr>
              <a:t>Maritime </a:t>
            </a:r>
            <a:r>
              <a:rPr lang="en-GB" sz="1200" dirty="0" smtClean="0">
                <a:solidFill>
                  <a:srgbClr val="00507F"/>
                </a:solidFill>
                <a:latin typeface="Arial"/>
              </a:rPr>
              <a:t>Safety</a:t>
            </a:r>
            <a:r>
              <a:rPr lang="de-DE" sz="1200" dirty="0" smtClean="0">
                <a:solidFill>
                  <a:srgbClr val="00507F"/>
                </a:solidFill>
                <a:latin typeface="Arial"/>
              </a:rPr>
              <a:t> </a:t>
            </a:r>
            <a:r>
              <a:rPr lang="de-DE" sz="1200" dirty="0">
                <a:solidFill>
                  <a:srgbClr val="00507F"/>
                </a:solidFill>
                <a:latin typeface="Arial"/>
              </a:rPr>
              <a:t>Administration</a:t>
            </a:r>
          </a:p>
          <a:p>
            <a:pPr marL="182563" lvl="1" indent="-182563" defTabSz="914400">
              <a:buFont typeface="Arial" panose="020B0604020202020204" pitchFamily="34" charset="0"/>
              <a:buChar char="•"/>
              <a:tabLst>
                <a:tab pos="182563" algn="l"/>
              </a:tabLst>
            </a:pPr>
            <a:r>
              <a:rPr lang="en-GB" sz="1200" dirty="0" smtClean="0">
                <a:solidFill>
                  <a:srgbClr val="00507F"/>
                </a:solidFill>
                <a:latin typeface="Arial"/>
              </a:rPr>
              <a:t>Ministry of Transport and Communication of the Republic of </a:t>
            </a:r>
            <a:r>
              <a:rPr lang="en-GB" sz="1200" b="1" dirty="0" smtClean="0">
                <a:solidFill>
                  <a:srgbClr val="00507F"/>
                </a:solidFill>
                <a:latin typeface="Arial"/>
              </a:rPr>
              <a:t>Lithuania</a:t>
            </a:r>
          </a:p>
          <a:p>
            <a:pPr marL="182563" lvl="1" indent="-182563" defTabSz="914400">
              <a:buFont typeface="Arial" panose="020B0604020202020204" pitchFamily="34" charset="0"/>
              <a:buChar char="•"/>
              <a:tabLst>
                <a:tab pos="182563" algn="l"/>
              </a:tabLst>
            </a:pPr>
            <a:r>
              <a:rPr lang="en-GB" sz="1200" b="1" dirty="0" smtClean="0">
                <a:solidFill>
                  <a:srgbClr val="00507F"/>
                </a:solidFill>
                <a:latin typeface="Arial"/>
              </a:rPr>
              <a:t>Swedish</a:t>
            </a:r>
            <a:r>
              <a:rPr lang="en-GB" sz="1200" dirty="0" smtClean="0">
                <a:solidFill>
                  <a:srgbClr val="00507F"/>
                </a:solidFill>
                <a:latin typeface="Arial"/>
              </a:rPr>
              <a:t> Transport Agency </a:t>
            </a:r>
          </a:p>
          <a:p>
            <a:pPr marL="182563" lvl="1" indent="-182563" defTabSz="914400">
              <a:buFont typeface="Arial" panose="020B0604020202020204" pitchFamily="34" charset="0"/>
              <a:buChar char="•"/>
              <a:tabLst>
                <a:tab pos="182563" algn="l"/>
              </a:tabLst>
            </a:pPr>
            <a:r>
              <a:rPr lang="en-GB" sz="1200" b="1" dirty="0" smtClean="0">
                <a:solidFill>
                  <a:srgbClr val="00507F"/>
                </a:solidFill>
                <a:latin typeface="Arial"/>
              </a:rPr>
              <a:t>Finnish</a:t>
            </a:r>
            <a:r>
              <a:rPr lang="en-GB" sz="1200" dirty="0" smtClean="0">
                <a:solidFill>
                  <a:srgbClr val="00507F"/>
                </a:solidFill>
                <a:latin typeface="Arial"/>
              </a:rPr>
              <a:t> Transport Agency</a:t>
            </a:r>
            <a:endParaRPr lang="en-GB" sz="1200" dirty="0">
              <a:solidFill>
                <a:srgbClr val="00507F"/>
              </a:solidFill>
              <a:latin typeface="Arial"/>
            </a:endParaRPr>
          </a:p>
        </p:txBody>
      </p:sp>
      <p:sp>
        <p:nvSpPr>
          <p:cNvPr id="27" name="Textfeld 26"/>
          <p:cNvSpPr txBox="1"/>
          <p:nvPr/>
        </p:nvSpPr>
        <p:spPr>
          <a:xfrm>
            <a:off x="3206507" y="2046258"/>
            <a:ext cx="2485388" cy="2769989"/>
          </a:xfrm>
          <a:prstGeom prst="rect">
            <a:avLst/>
          </a:prstGeom>
          <a:noFill/>
        </p:spPr>
        <p:txBody>
          <a:bodyPr wrap="square" rtlCol="0">
            <a:spAutoFit/>
          </a:bodyPr>
          <a:lstStyle/>
          <a:p>
            <a:pPr marL="171450" lvl="1" indent="-171450" defTabSz="914400">
              <a:buFont typeface="Arial" panose="020B0604020202020204" pitchFamily="34" charset="0"/>
              <a:buChar char="•"/>
            </a:pPr>
            <a:endParaRPr lang="de-DE" sz="1200" dirty="0" smtClean="0">
              <a:solidFill>
                <a:srgbClr val="00507F"/>
              </a:solidFill>
              <a:latin typeface="Arial"/>
            </a:endParaRPr>
          </a:p>
          <a:p>
            <a:pPr marL="171450" lvl="1" indent="-171450" defTabSz="914400">
              <a:buFont typeface="Arial" panose="020B0604020202020204" pitchFamily="34" charset="0"/>
              <a:buChar char="•"/>
            </a:pPr>
            <a:r>
              <a:rPr lang="en-US" sz="1200" dirty="0" smtClean="0">
                <a:solidFill>
                  <a:srgbClr val="00507F"/>
                </a:solidFill>
                <a:latin typeface="Arial"/>
              </a:rPr>
              <a:t>Ministry </a:t>
            </a:r>
            <a:r>
              <a:rPr lang="en-US" sz="1200" dirty="0">
                <a:solidFill>
                  <a:srgbClr val="00507F"/>
                </a:solidFill>
                <a:latin typeface="Arial"/>
              </a:rPr>
              <a:t>of </a:t>
            </a:r>
            <a:r>
              <a:rPr lang="en-US" sz="1200" dirty="0" smtClean="0">
                <a:solidFill>
                  <a:srgbClr val="00507F"/>
                </a:solidFill>
                <a:latin typeface="Arial"/>
              </a:rPr>
              <a:t>Economy, </a:t>
            </a:r>
            <a:r>
              <a:rPr lang="en-US" sz="1200" dirty="0">
                <a:solidFill>
                  <a:srgbClr val="00507F"/>
                </a:solidFill>
                <a:latin typeface="Arial"/>
              </a:rPr>
              <a:t>Transport and </a:t>
            </a:r>
            <a:r>
              <a:rPr lang="en-US" sz="1200" dirty="0" smtClean="0">
                <a:solidFill>
                  <a:srgbClr val="00507F"/>
                </a:solidFill>
                <a:latin typeface="Arial"/>
              </a:rPr>
              <a:t>Innovation of the Free </a:t>
            </a:r>
            <a:r>
              <a:rPr lang="en-US" sz="1200" dirty="0">
                <a:solidFill>
                  <a:srgbClr val="00507F"/>
                </a:solidFill>
                <a:latin typeface="Arial"/>
              </a:rPr>
              <a:t>and Hanseatic City of </a:t>
            </a:r>
            <a:r>
              <a:rPr lang="de-DE" sz="1200" b="1" dirty="0" smtClean="0">
                <a:solidFill>
                  <a:srgbClr val="00507F"/>
                </a:solidFill>
                <a:latin typeface="Arial"/>
              </a:rPr>
              <a:t>Hamburg</a:t>
            </a:r>
          </a:p>
          <a:p>
            <a:pPr marL="171450" lvl="1" indent="-171450" defTabSz="914400">
              <a:buFont typeface="Arial" panose="020B0604020202020204" pitchFamily="34" charset="0"/>
              <a:buChar char="•"/>
            </a:pPr>
            <a:r>
              <a:rPr lang="en-GB" sz="1200" dirty="0" smtClean="0">
                <a:solidFill>
                  <a:srgbClr val="00507F"/>
                </a:solidFill>
                <a:latin typeface="Arial"/>
              </a:rPr>
              <a:t>Chamber of Commerce </a:t>
            </a:r>
            <a:r>
              <a:rPr lang="en-GB" sz="1200" dirty="0" err="1" smtClean="0">
                <a:solidFill>
                  <a:srgbClr val="00507F"/>
                </a:solidFill>
                <a:latin typeface="Arial"/>
              </a:rPr>
              <a:t>Mälardalen</a:t>
            </a:r>
            <a:r>
              <a:rPr lang="en-GB" sz="1200" dirty="0" smtClean="0">
                <a:solidFill>
                  <a:srgbClr val="00507F"/>
                </a:solidFill>
                <a:latin typeface="Arial"/>
              </a:rPr>
              <a:t> (</a:t>
            </a:r>
            <a:r>
              <a:rPr lang="en-GB" sz="1200" b="1" dirty="0" smtClean="0">
                <a:solidFill>
                  <a:srgbClr val="00507F"/>
                </a:solidFill>
                <a:latin typeface="Arial"/>
              </a:rPr>
              <a:t>FI</a:t>
            </a:r>
            <a:r>
              <a:rPr lang="en-GB" sz="1200" dirty="0" smtClean="0">
                <a:solidFill>
                  <a:srgbClr val="00507F"/>
                </a:solidFill>
                <a:latin typeface="Arial"/>
              </a:rPr>
              <a:t>)</a:t>
            </a:r>
          </a:p>
          <a:p>
            <a:pPr marL="171450" lvl="1" indent="-171450" defTabSz="914400">
              <a:buFont typeface="Arial" panose="020B0604020202020204" pitchFamily="34" charset="0"/>
              <a:buChar char="•"/>
            </a:pPr>
            <a:r>
              <a:rPr lang="en-GB" sz="1200" b="1" dirty="0" smtClean="0">
                <a:solidFill>
                  <a:srgbClr val="00507F"/>
                </a:solidFill>
                <a:latin typeface="Arial"/>
              </a:rPr>
              <a:t>Flanders</a:t>
            </a:r>
            <a:r>
              <a:rPr lang="en-GB" sz="1200" dirty="0" smtClean="0">
                <a:solidFill>
                  <a:srgbClr val="00507F"/>
                </a:solidFill>
                <a:latin typeface="Arial"/>
              </a:rPr>
              <a:t>´ Institute for Mobility </a:t>
            </a:r>
          </a:p>
          <a:p>
            <a:pPr marL="171450" lvl="1" indent="-171450" defTabSz="914400">
              <a:buFont typeface="Arial" panose="020B0604020202020204" pitchFamily="34" charset="0"/>
              <a:buChar char="•"/>
            </a:pPr>
            <a:r>
              <a:rPr lang="en-GB" sz="1200" dirty="0" err="1" smtClean="0">
                <a:solidFill>
                  <a:srgbClr val="00507F"/>
                </a:solidFill>
                <a:latin typeface="Arial"/>
              </a:rPr>
              <a:t>Häme</a:t>
            </a:r>
            <a:r>
              <a:rPr lang="en-GB" sz="1200" dirty="0" smtClean="0">
                <a:solidFill>
                  <a:srgbClr val="00507F"/>
                </a:solidFill>
                <a:latin typeface="Arial"/>
              </a:rPr>
              <a:t> Chamber of Commerce </a:t>
            </a:r>
          </a:p>
          <a:p>
            <a:pPr marL="171450" lvl="1" indent="-171450" defTabSz="914400">
              <a:buFont typeface="Arial" panose="020B0604020202020204" pitchFamily="34" charset="0"/>
              <a:buChar char="•"/>
            </a:pPr>
            <a:r>
              <a:rPr lang="en-GB" sz="1200" dirty="0" smtClean="0">
                <a:solidFill>
                  <a:srgbClr val="00507F"/>
                </a:solidFill>
                <a:latin typeface="Arial"/>
              </a:rPr>
              <a:t>Chamber of Industry and Commerce </a:t>
            </a:r>
            <a:r>
              <a:rPr lang="de-DE" sz="1200" b="1" dirty="0" smtClean="0">
                <a:solidFill>
                  <a:srgbClr val="00507F"/>
                </a:solidFill>
                <a:latin typeface="Arial"/>
              </a:rPr>
              <a:t>Lüneburg </a:t>
            </a:r>
            <a:r>
              <a:rPr lang="en-GB" sz="1200" b="1" dirty="0" smtClean="0">
                <a:solidFill>
                  <a:srgbClr val="00507F"/>
                </a:solidFill>
                <a:latin typeface="Arial"/>
              </a:rPr>
              <a:t>Wolfsburg</a:t>
            </a:r>
          </a:p>
          <a:p>
            <a:pPr marL="171450" lvl="1" indent="-171450" defTabSz="914400">
              <a:buFont typeface="Arial" panose="020B0604020202020204" pitchFamily="34" charset="0"/>
              <a:buChar char="•"/>
            </a:pPr>
            <a:r>
              <a:rPr lang="en-GB" sz="1200" dirty="0" smtClean="0">
                <a:solidFill>
                  <a:srgbClr val="00507F"/>
                </a:solidFill>
                <a:latin typeface="Arial"/>
              </a:rPr>
              <a:t>Regional Water Management Authority Gdansk (</a:t>
            </a:r>
            <a:r>
              <a:rPr lang="en-GB" sz="1200" b="1" dirty="0" smtClean="0">
                <a:solidFill>
                  <a:srgbClr val="00507F"/>
                </a:solidFill>
                <a:latin typeface="Arial"/>
              </a:rPr>
              <a:t>PL</a:t>
            </a:r>
            <a:r>
              <a:rPr lang="en-GB" sz="1200" dirty="0" smtClean="0">
                <a:solidFill>
                  <a:srgbClr val="00507F"/>
                </a:solidFill>
                <a:latin typeface="Arial"/>
              </a:rPr>
              <a:t>)</a:t>
            </a:r>
          </a:p>
          <a:p>
            <a:pPr defTabSz="914400"/>
            <a:endParaRPr lang="de-DE" sz="1800" dirty="0">
              <a:solidFill>
                <a:srgbClr val="00507F"/>
              </a:solidFill>
              <a:latin typeface="Arial"/>
            </a:endParaRPr>
          </a:p>
        </p:txBody>
      </p:sp>
      <p:sp>
        <p:nvSpPr>
          <p:cNvPr id="28" name="Textfeld 27"/>
          <p:cNvSpPr txBox="1"/>
          <p:nvPr/>
        </p:nvSpPr>
        <p:spPr>
          <a:xfrm>
            <a:off x="5969436" y="1291339"/>
            <a:ext cx="2454649" cy="646331"/>
          </a:xfrm>
          <a:prstGeom prst="rect">
            <a:avLst/>
          </a:prstGeom>
          <a:solidFill>
            <a:srgbClr val="00507F"/>
          </a:solidFill>
          <a:ln w="25400" cap="flat" cmpd="sng" algn="ctr">
            <a:noFill/>
            <a:prstDash val="solid"/>
          </a:ln>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smtClean="0">
                <a:ln>
                  <a:noFill/>
                </a:ln>
                <a:solidFill>
                  <a:prstClr val="white"/>
                </a:solidFill>
                <a:effectLst/>
                <a:uLnTx/>
                <a:uFillTx/>
                <a:latin typeface="Arial"/>
                <a:ea typeface="+mn-ea"/>
                <a:cs typeface="+mn-cs"/>
              </a:rPr>
              <a:t>Organisations and associations</a:t>
            </a:r>
          </a:p>
        </p:txBody>
      </p:sp>
      <p:sp>
        <p:nvSpPr>
          <p:cNvPr id="29" name="Textfeld 28"/>
          <p:cNvSpPr txBox="1"/>
          <p:nvPr/>
        </p:nvSpPr>
        <p:spPr>
          <a:xfrm>
            <a:off x="6059188" y="1920054"/>
            <a:ext cx="3347787" cy="4339650"/>
          </a:xfrm>
          <a:prstGeom prst="rect">
            <a:avLst/>
          </a:prstGeom>
          <a:noFill/>
        </p:spPr>
        <p:txBody>
          <a:bodyPr wrap="square" rtlCol="0">
            <a:spAutoFit/>
          </a:bodyPr>
          <a:lstStyle/>
          <a:p>
            <a:pPr marL="182563" lvl="1" indent="-182563" defTabSz="914400">
              <a:buFont typeface="Arial" panose="020B0604020202020204" pitchFamily="34" charset="0"/>
              <a:buChar char="•"/>
              <a:tabLst>
                <a:tab pos="182563" algn="l"/>
              </a:tabLst>
            </a:pPr>
            <a:r>
              <a:rPr lang="de-DE" sz="1200" dirty="0">
                <a:solidFill>
                  <a:srgbClr val="00507F"/>
                </a:solidFill>
                <a:latin typeface="Arial"/>
              </a:rPr>
              <a:t>East West Transport </a:t>
            </a:r>
            <a:r>
              <a:rPr lang="de-DE" sz="1200" dirty="0" err="1">
                <a:solidFill>
                  <a:srgbClr val="00507F"/>
                </a:solidFill>
                <a:latin typeface="Arial"/>
              </a:rPr>
              <a:t>Corridor</a:t>
            </a:r>
            <a:r>
              <a:rPr lang="de-DE" sz="1200" dirty="0">
                <a:solidFill>
                  <a:srgbClr val="00507F"/>
                </a:solidFill>
                <a:latin typeface="Arial"/>
              </a:rPr>
              <a:t> </a:t>
            </a:r>
            <a:r>
              <a:rPr lang="de-DE" sz="1200" dirty="0" err="1">
                <a:solidFill>
                  <a:srgbClr val="00507F"/>
                </a:solidFill>
                <a:latin typeface="Arial"/>
              </a:rPr>
              <a:t>Association</a:t>
            </a:r>
            <a:r>
              <a:rPr lang="de-DE" sz="1200" dirty="0">
                <a:solidFill>
                  <a:srgbClr val="00507F"/>
                </a:solidFill>
                <a:latin typeface="Arial"/>
              </a:rPr>
              <a:t> </a:t>
            </a:r>
          </a:p>
          <a:p>
            <a:pPr marL="182563" lvl="1" indent="-182563" defTabSz="914400">
              <a:buFont typeface="Arial" panose="020B0604020202020204" pitchFamily="34" charset="0"/>
              <a:buChar char="•"/>
              <a:tabLst>
                <a:tab pos="182563" algn="l"/>
              </a:tabLst>
            </a:pPr>
            <a:r>
              <a:rPr lang="de-DE" sz="1200" dirty="0">
                <a:solidFill>
                  <a:srgbClr val="00507F"/>
                </a:solidFill>
                <a:latin typeface="Arial"/>
              </a:rPr>
              <a:t>Elbe Allianz e.V.</a:t>
            </a:r>
          </a:p>
          <a:p>
            <a:pPr marL="182563" lvl="1" indent="-182563" defTabSz="914400">
              <a:buFont typeface="Arial" panose="020B0604020202020204" pitchFamily="34" charset="0"/>
              <a:buChar char="•"/>
              <a:tabLst>
                <a:tab pos="182563" algn="l"/>
              </a:tabLst>
            </a:pPr>
            <a:r>
              <a:rPr lang="de-DE" sz="1200" dirty="0">
                <a:solidFill>
                  <a:srgbClr val="00507F"/>
                </a:solidFill>
                <a:latin typeface="Arial"/>
              </a:rPr>
              <a:t>European </a:t>
            </a:r>
            <a:r>
              <a:rPr lang="de-DE" sz="1200" dirty="0" err="1">
                <a:solidFill>
                  <a:srgbClr val="00507F"/>
                </a:solidFill>
                <a:latin typeface="Arial"/>
              </a:rPr>
              <a:t>RiverSeaTransport</a:t>
            </a:r>
            <a:r>
              <a:rPr lang="de-DE" sz="1200" dirty="0">
                <a:solidFill>
                  <a:srgbClr val="00507F"/>
                </a:solidFill>
                <a:latin typeface="Arial"/>
              </a:rPr>
              <a:t> Union e.V.</a:t>
            </a:r>
          </a:p>
          <a:p>
            <a:pPr marL="182563" lvl="1" indent="-182563" defTabSz="914400">
              <a:buFont typeface="Arial" panose="020B0604020202020204" pitchFamily="34" charset="0"/>
              <a:buChar char="•"/>
              <a:tabLst>
                <a:tab pos="182563" algn="l"/>
              </a:tabLst>
            </a:pPr>
            <a:r>
              <a:rPr lang="en-GB" sz="1200" dirty="0" smtClean="0">
                <a:solidFill>
                  <a:srgbClr val="00507F"/>
                </a:solidFill>
                <a:latin typeface="Arial"/>
              </a:rPr>
              <a:t>Swedish </a:t>
            </a:r>
            <a:r>
              <a:rPr lang="en-GB" sz="1200" dirty="0" err="1" smtClean="0">
                <a:solidFill>
                  <a:srgbClr val="00507F"/>
                </a:solidFill>
                <a:latin typeface="Arial"/>
              </a:rPr>
              <a:t>Shipowners´</a:t>
            </a:r>
            <a:r>
              <a:rPr lang="en-GB" sz="1200" dirty="0" smtClean="0">
                <a:solidFill>
                  <a:srgbClr val="00507F"/>
                </a:solidFill>
                <a:latin typeface="Arial"/>
              </a:rPr>
              <a:t> Association </a:t>
            </a:r>
          </a:p>
          <a:p>
            <a:pPr marL="182563" lvl="1" indent="-182563" defTabSz="914400">
              <a:buFont typeface="Arial" panose="020B0604020202020204" pitchFamily="34" charset="0"/>
              <a:buChar char="•"/>
              <a:tabLst>
                <a:tab pos="182563" algn="l"/>
              </a:tabLst>
            </a:pPr>
            <a:r>
              <a:rPr lang="en-US" sz="1200" dirty="0" smtClean="0">
                <a:solidFill>
                  <a:srgbClr val="00507F"/>
                </a:solidFill>
                <a:latin typeface="Arial"/>
              </a:rPr>
              <a:t>Association </a:t>
            </a:r>
            <a:r>
              <a:rPr lang="en-US" sz="1200" dirty="0">
                <a:solidFill>
                  <a:srgbClr val="00507F"/>
                </a:solidFill>
                <a:latin typeface="Arial"/>
              </a:rPr>
              <a:t>for European Inland Navigation and </a:t>
            </a:r>
            <a:r>
              <a:rPr lang="en-US" sz="1200" dirty="0" smtClean="0">
                <a:solidFill>
                  <a:srgbClr val="00507F"/>
                </a:solidFill>
                <a:latin typeface="Arial"/>
              </a:rPr>
              <a:t>Waterways</a:t>
            </a:r>
            <a:endParaRPr lang="de-DE" sz="1200" dirty="0">
              <a:solidFill>
                <a:srgbClr val="00507F"/>
              </a:solidFill>
              <a:latin typeface="Arial"/>
            </a:endParaRPr>
          </a:p>
          <a:p>
            <a:pPr marL="182563" lvl="1" indent="-182563" defTabSz="914400">
              <a:buFont typeface="Arial" panose="020B0604020202020204" pitchFamily="34" charset="0"/>
              <a:buChar char="•"/>
              <a:tabLst>
                <a:tab pos="182563" algn="l"/>
              </a:tabLst>
            </a:pPr>
            <a:r>
              <a:rPr lang="en-GB" sz="1200" dirty="0" smtClean="0">
                <a:solidFill>
                  <a:srgbClr val="00507F"/>
                </a:solidFill>
                <a:latin typeface="Arial"/>
              </a:rPr>
              <a:t>Association for Promotion of the Oder</a:t>
            </a:r>
            <a:r>
              <a:rPr lang="de-DE" sz="1200" dirty="0" smtClean="0">
                <a:solidFill>
                  <a:srgbClr val="00507F"/>
                </a:solidFill>
                <a:latin typeface="Arial"/>
              </a:rPr>
              <a:t>/Havel River </a:t>
            </a:r>
            <a:r>
              <a:rPr lang="de-DE" sz="1200" dirty="0" err="1" smtClean="0">
                <a:solidFill>
                  <a:srgbClr val="00507F"/>
                </a:solidFill>
                <a:latin typeface="Arial"/>
              </a:rPr>
              <a:t>Basins</a:t>
            </a:r>
            <a:endParaRPr lang="de-DE" sz="1200" dirty="0" smtClean="0">
              <a:solidFill>
                <a:srgbClr val="00507F"/>
              </a:solidFill>
              <a:latin typeface="Arial"/>
            </a:endParaRPr>
          </a:p>
          <a:p>
            <a:pPr marL="182563" lvl="1" indent="-182563" defTabSz="914400">
              <a:buFont typeface="Arial" panose="020B0604020202020204" pitchFamily="34" charset="0"/>
              <a:buChar char="•"/>
              <a:tabLst>
                <a:tab pos="182563" algn="l"/>
              </a:tabLst>
            </a:pPr>
            <a:r>
              <a:rPr lang="de-DE" sz="1200" dirty="0" smtClean="0">
                <a:solidFill>
                  <a:srgbClr val="00507F"/>
                </a:solidFill>
                <a:latin typeface="Arial"/>
              </a:rPr>
              <a:t>Weitblick </a:t>
            </a:r>
            <a:r>
              <a:rPr lang="de-DE" sz="1200" dirty="0">
                <a:solidFill>
                  <a:srgbClr val="00507F"/>
                </a:solidFill>
                <a:latin typeface="Arial"/>
              </a:rPr>
              <a:t>Verkehrsinfrastruktur, Wirtschaft und Logistik e.V. </a:t>
            </a:r>
          </a:p>
          <a:p>
            <a:pPr marL="182563" lvl="1" indent="-182563" defTabSz="914400">
              <a:buFont typeface="Arial" panose="020B0604020202020204" pitchFamily="34" charset="0"/>
              <a:buChar char="•"/>
              <a:tabLst>
                <a:tab pos="182563" algn="l"/>
              </a:tabLst>
            </a:pPr>
            <a:r>
              <a:rPr lang="de-DE" sz="1200" dirty="0">
                <a:solidFill>
                  <a:srgbClr val="00507F"/>
                </a:solidFill>
                <a:latin typeface="Arial"/>
              </a:rPr>
              <a:t>European </a:t>
            </a:r>
            <a:r>
              <a:rPr lang="de-DE" sz="1200" dirty="0" err="1">
                <a:solidFill>
                  <a:srgbClr val="00507F"/>
                </a:solidFill>
                <a:latin typeface="Arial"/>
              </a:rPr>
              <a:t>Barge</a:t>
            </a:r>
            <a:r>
              <a:rPr lang="de-DE" sz="1200" dirty="0">
                <a:solidFill>
                  <a:srgbClr val="00507F"/>
                </a:solidFill>
                <a:latin typeface="Arial"/>
              </a:rPr>
              <a:t> Union (EBU) </a:t>
            </a:r>
          </a:p>
          <a:p>
            <a:pPr marL="182563" lvl="1" indent="-182563" defTabSz="914400">
              <a:buFont typeface="Arial" panose="020B0604020202020204" pitchFamily="34" charset="0"/>
              <a:buChar char="•"/>
              <a:tabLst>
                <a:tab pos="182563" algn="l"/>
              </a:tabLst>
            </a:pPr>
            <a:r>
              <a:rPr lang="de-DE" sz="1200" dirty="0">
                <a:solidFill>
                  <a:srgbClr val="00507F"/>
                </a:solidFill>
                <a:latin typeface="Arial"/>
              </a:rPr>
              <a:t>School </a:t>
            </a:r>
            <a:r>
              <a:rPr lang="de-DE" sz="1200" dirty="0" err="1">
                <a:solidFill>
                  <a:srgbClr val="00507F"/>
                </a:solidFill>
                <a:latin typeface="Arial"/>
              </a:rPr>
              <a:t>of</a:t>
            </a:r>
            <a:r>
              <a:rPr lang="de-DE" sz="1200" dirty="0">
                <a:solidFill>
                  <a:srgbClr val="00507F"/>
                </a:solidFill>
                <a:latin typeface="Arial"/>
              </a:rPr>
              <a:t> Business </a:t>
            </a:r>
            <a:r>
              <a:rPr lang="de-DE" sz="1200" dirty="0" err="1">
                <a:solidFill>
                  <a:srgbClr val="00507F"/>
                </a:solidFill>
                <a:latin typeface="Arial"/>
              </a:rPr>
              <a:t>and</a:t>
            </a:r>
            <a:r>
              <a:rPr lang="de-DE" sz="1200" dirty="0">
                <a:solidFill>
                  <a:srgbClr val="00507F"/>
                </a:solidFill>
                <a:latin typeface="Arial"/>
              </a:rPr>
              <a:t> Management </a:t>
            </a:r>
            <a:r>
              <a:rPr lang="de-DE" sz="1200" dirty="0" err="1">
                <a:solidFill>
                  <a:srgbClr val="00507F"/>
                </a:solidFill>
                <a:latin typeface="Arial"/>
              </a:rPr>
              <a:t>of</a:t>
            </a:r>
            <a:r>
              <a:rPr lang="de-DE" sz="1200" dirty="0">
                <a:solidFill>
                  <a:srgbClr val="00507F"/>
                </a:solidFill>
                <a:latin typeface="Arial"/>
              </a:rPr>
              <a:t> Technology </a:t>
            </a:r>
            <a:r>
              <a:rPr lang="de-DE" sz="1200" dirty="0" err="1">
                <a:solidFill>
                  <a:srgbClr val="00507F"/>
                </a:solidFill>
                <a:latin typeface="Arial"/>
              </a:rPr>
              <a:t>of</a:t>
            </a:r>
            <a:r>
              <a:rPr lang="de-DE" sz="1200" dirty="0">
                <a:solidFill>
                  <a:srgbClr val="00507F"/>
                </a:solidFill>
                <a:latin typeface="Arial"/>
              </a:rPr>
              <a:t> </a:t>
            </a:r>
            <a:r>
              <a:rPr lang="de-DE" sz="1200" dirty="0" err="1">
                <a:solidFill>
                  <a:srgbClr val="00507F"/>
                </a:solidFill>
                <a:latin typeface="Arial"/>
              </a:rPr>
              <a:t>the</a:t>
            </a:r>
            <a:r>
              <a:rPr lang="de-DE" sz="1200" dirty="0">
                <a:solidFill>
                  <a:srgbClr val="00507F"/>
                </a:solidFill>
                <a:latin typeface="Arial"/>
              </a:rPr>
              <a:t> </a:t>
            </a:r>
            <a:r>
              <a:rPr lang="de-DE" sz="1200" dirty="0" err="1">
                <a:solidFill>
                  <a:srgbClr val="00507F"/>
                </a:solidFill>
                <a:latin typeface="Arial"/>
              </a:rPr>
              <a:t>Belarussian</a:t>
            </a:r>
            <a:r>
              <a:rPr lang="de-DE" sz="1200" dirty="0">
                <a:solidFill>
                  <a:srgbClr val="00507F"/>
                </a:solidFill>
                <a:latin typeface="Arial"/>
              </a:rPr>
              <a:t> State University</a:t>
            </a:r>
          </a:p>
          <a:p>
            <a:pPr marL="182563" lvl="1" indent="-182563" defTabSz="914400">
              <a:buFont typeface="Arial" panose="020B0604020202020204" pitchFamily="34" charset="0"/>
              <a:buChar char="•"/>
              <a:tabLst>
                <a:tab pos="182563" algn="l"/>
              </a:tabLst>
            </a:pPr>
            <a:r>
              <a:rPr lang="en-GB" sz="1200" dirty="0" smtClean="0">
                <a:solidFill>
                  <a:srgbClr val="00507F"/>
                </a:solidFill>
                <a:latin typeface="Arial"/>
              </a:rPr>
              <a:t>Association of Polish Regions of Baltic Adriatic Transport Corridor</a:t>
            </a:r>
          </a:p>
          <a:p>
            <a:pPr marL="182563" lvl="1" indent="-182563" defTabSz="914400">
              <a:buFont typeface="Arial" panose="020B0604020202020204" pitchFamily="34" charset="0"/>
              <a:buChar char="•"/>
              <a:tabLst>
                <a:tab pos="182563" algn="l"/>
              </a:tabLst>
            </a:pPr>
            <a:r>
              <a:rPr lang="de-DE" sz="1200" dirty="0" smtClean="0">
                <a:solidFill>
                  <a:srgbClr val="00507F"/>
                </a:solidFill>
                <a:latin typeface="Arial"/>
              </a:rPr>
              <a:t>Inland </a:t>
            </a:r>
            <a:r>
              <a:rPr lang="de-DE" sz="1200" dirty="0">
                <a:solidFill>
                  <a:srgbClr val="00507F"/>
                </a:solidFill>
                <a:latin typeface="Arial"/>
              </a:rPr>
              <a:t>Navigation Europe </a:t>
            </a:r>
          </a:p>
          <a:p>
            <a:pPr marL="182563" lvl="1" indent="-182563" defTabSz="914400">
              <a:buFont typeface="Arial" panose="020B0604020202020204" pitchFamily="34" charset="0"/>
              <a:buChar char="•"/>
              <a:tabLst>
                <a:tab pos="182563" algn="l"/>
              </a:tabLst>
            </a:pPr>
            <a:r>
              <a:rPr lang="en-GB" sz="1200" dirty="0" smtClean="0">
                <a:solidFill>
                  <a:srgbClr val="00507F"/>
                </a:solidFill>
                <a:latin typeface="Arial"/>
              </a:rPr>
              <a:t>Lithuanian </a:t>
            </a:r>
            <a:r>
              <a:rPr lang="en-GB" sz="1200" dirty="0" err="1" smtClean="0">
                <a:solidFill>
                  <a:srgbClr val="00507F"/>
                </a:solidFill>
                <a:latin typeface="Arial"/>
              </a:rPr>
              <a:t>lntermodal</a:t>
            </a:r>
            <a:r>
              <a:rPr lang="en-GB" sz="1200" dirty="0" smtClean="0">
                <a:solidFill>
                  <a:srgbClr val="00507F"/>
                </a:solidFill>
                <a:latin typeface="Arial"/>
              </a:rPr>
              <a:t> Transport Technology Platform (LITTP)</a:t>
            </a:r>
          </a:p>
          <a:p>
            <a:pPr marL="182563" lvl="1" indent="-182563" defTabSz="914400">
              <a:buFont typeface="Arial" panose="020B0604020202020204" pitchFamily="34" charset="0"/>
              <a:buChar char="•"/>
              <a:tabLst>
                <a:tab pos="182563" algn="l"/>
              </a:tabLst>
            </a:pPr>
            <a:r>
              <a:rPr lang="de-DE" sz="1200" dirty="0" smtClean="0">
                <a:solidFill>
                  <a:srgbClr val="00507F"/>
                </a:solidFill>
                <a:latin typeface="Arial"/>
              </a:rPr>
              <a:t>Süderelbe </a:t>
            </a:r>
            <a:r>
              <a:rPr lang="de-DE" sz="1200" dirty="0">
                <a:solidFill>
                  <a:srgbClr val="00507F"/>
                </a:solidFill>
                <a:latin typeface="Arial"/>
              </a:rPr>
              <a:t>AG</a:t>
            </a:r>
          </a:p>
          <a:p>
            <a:pPr marL="182563" lvl="1" indent="-182563" defTabSz="914400">
              <a:buFont typeface="Arial" panose="020B0604020202020204" pitchFamily="34" charset="0"/>
              <a:buChar char="•"/>
              <a:tabLst>
                <a:tab pos="182563" algn="l"/>
              </a:tabLst>
            </a:pPr>
            <a:r>
              <a:rPr lang="en-GB" sz="1200" dirty="0" err="1" smtClean="0">
                <a:solidFill>
                  <a:srgbClr val="00507F"/>
                </a:solidFill>
                <a:latin typeface="Arial"/>
              </a:rPr>
              <a:t>ShortSeaShipping</a:t>
            </a:r>
            <a:r>
              <a:rPr lang="de-DE" sz="1200" dirty="0" smtClean="0">
                <a:solidFill>
                  <a:srgbClr val="00507F"/>
                </a:solidFill>
                <a:latin typeface="Arial"/>
              </a:rPr>
              <a:t> </a:t>
            </a:r>
            <a:r>
              <a:rPr lang="de-DE" sz="1200" dirty="0">
                <a:solidFill>
                  <a:srgbClr val="00507F"/>
                </a:solidFill>
                <a:latin typeface="Arial"/>
              </a:rPr>
              <a:t>Inland </a:t>
            </a:r>
            <a:r>
              <a:rPr lang="en-GB" sz="1200" dirty="0" smtClean="0">
                <a:solidFill>
                  <a:srgbClr val="00507F"/>
                </a:solidFill>
                <a:latin typeface="Arial"/>
              </a:rPr>
              <a:t>Waterway</a:t>
            </a:r>
            <a:r>
              <a:rPr lang="de-DE" sz="1200" dirty="0" smtClean="0">
                <a:solidFill>
                  <a:srgbClr val="00507F"/>
                </a:solidFill>
                <a:latin typeface="Arial"/>
              </a:rPr>
              <a:t> </a:t>
            </a:r>
            <a:r>
              <a:rPr lang="de-DE" sz="1200" dirty="0">
                <a:solidFill>
                  <a:srgbClr val="00507F"/>
                </a:solidFill>
                <a:latin typeface="Arial"/>
              </a:rPr>
              <a:t>Promotion Center  Germany</a:t>
            </a:r>
          </a:p>
          <a:p>
            <a:pPr marL="182563" lvl="1" indent="-182563" defTabSz="914400">
              <a:buFont typeface="Arial" panose="020B0604020202020204" pitchFamily="34" charset="0"/>
              <a:buChar char="•"/>
              <a:tabLst>
                <a:tab pos="182563" algn="l"/>
              </a:tabLst>
            </a:pPr>
            <a:r>
              <a:rPr lang="en-GB" sz="1200" dirty="0" smtClean="0">
                <a:solidFill>
                  <a:srgbClr val="00507F"/>
                </a:solidFill>
                <a:latin typeface="Arial"/>
              </a:rPr>
              <a:t>Shortsea</a:t>
            </a:r>
            <a:r>
              <a:rPr lang="de-DE" sz="1200" dirty="0" smtClean="0">
                <a:solidFill>
                  <a:srgbClr val="00507F"/>
                </a:solidFill>
                <a:latin typeface="Arial"/>
              </a:rPr>
              <a:t> </a:t>
            </a:r>
            <a:r>
              <a:rPr lang="de-DE" sz="1200" dirty="0">
                <a:solidFill>
                  <a:srgbClr val="00507F"/>
                </a:solidFill>
                <a:latin typeface="Arial"/>
              </a:rPr>
              <a:t>Promotion </a:t>
            </a:r>
            <a:r>
              <a:rPr lang="en-GB" sz="1200" dirty="0" smtClean="0">
                <a:solidFill>
                  <a:srgbClr val="00507F"/>
                </a:solidFill>
                <a:latin typeface="Arial"/>
              </a:rPr>
              <a:t>Centre</a:t>
            </a:r>
            <a:r>
              <a:rPr lang="de-DE" sz="1200" dirty="0" smtClean="0">
                <a:solidFill>
                  <a:srgbClr val="00507F"/>
                </a:solidFill>
                <a:latin typeface="Arial"/>
              </a:rPr>
              <a:t> </a:t>
            </a:r>
            <a:r>
              <a:rPr lang="de-DE" sz="1200" dirty="0">
                <a:solidFill>
                  <a:srgbClr val="00507F"/>
                </a:solidFill>
                <a:latin typeface="Arial"/>
              </a:rPr>
              <a:t>(SPC) </a:t>
            </a:r>
            <a:r>
              <a:rPr lang="en-GB" sz="1200" dirty="0" smtClean="0">
                <a:solidFill>
                  <a:srgbClr val="00507F"/>
                </a:solidFill>
                <a:latin typeface="Arial"/>
              </a:rPr>
              <a:t>Finland</a:t>
            </a:r>
            <a:r>
              <a:rPr lang="de-DE" sz="1200" dirty="0" smtClean="0">
                <a:solidFill>
                  <a:srgbClr val="00507F"/>
                </a:solidFill>
                <a:latin typeface="Arial"/>
              </a:rPr>
              <a:t> </a:t>
            </a:r>
            <a:endParaRPr lang="de-DE" sz="1200" dirty="0">
              <a:solidFill>
                <a:srgbClr val="00507F"/>
              </a:solidFill>
              <a:latin typeface="Arial"/>
            </a:endParaRPr>
          </a:p>
        </p:txBody>
      </p:sp>
      <p:sp>
        <p:nvSpPr>
          <p:cNvPr id="30" name="Rechteck 29"/>
          <p:cNvSpPr/>
          <p:nvPr/>
        </p:nvSpPr>
        <p:spPr>
          <a:xfrm>
            <a:off x="9553732" y="1551317"/>
            <a:ext cx="2312478" cy="448780"/>
          </a:xfrm>
          <a:prstGeom prst="rect">
            <a:avLst/>
          </a:prstGeom>
          <a:solidFill>
            <a:srgbClr val="00507F">
              <a:hueOff val="0"/>
              <a:satOff val="0"/>
              <a:lumOff val="0"/>
              <a:alphaOff val="0"/>
            </a:srgbClr>
          </a:solidFill>
          <a:ln w="25400" cap="flat" cmpd="sng" algn="ctr">
            <a:solidFill>
              <a:srgbClr val="00507F">
                <a:hueOff val="0"/>
                <a:satOff val="0"/>
                <a:lumOff val="0"/>
                <a:alphaOff val="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de-DE" sz="1800" b="0" i="0" u="none" strike="noStrike" kern="0" cap="none" spc="0" normalizeH="0" baseline="0" noProof="0" dirty="0" smtClean="0">
                <a:ln>
                  <a:noFill/>
                </a:ln>
                <a:solidFill>
                  <a:prstClr val="white"/>
                </a:solidFill>
                <a:effectLst/>
                <a:uLnTx/>
                <a:uFillTx/>
                <a:latin typeface="Arial"/>
                <a:ea typeface="+mn-ea"/>
                <a:cs typeface="+mn-cs"/>
              </a:rPr>
              <a:t>Inland Ports</a:t>
            </a:r>
          </a:p>
        </p:txBody>
      </p:sp>
      <p:sp>
        <p:nvSpPr>
          <p:cNvPr id="31" name="Rechteck 30"/>
          <p:cNvSpPr/>
          <p:nvPr/>
        </p:nvSpPr>
        <p:spPr>
          <a:xfrm>
            <a:off x="282161" y="4240704"/>
            <a:ext cx="2291567" cy="367155"/>
          </a:xfrm>
          <a:prstGeom prst="rect">
            <a:avLst/>
          </a:prstGeom>
          <a:solidFill>
            <a:srgbClr val="00507F">
              <a:hueOff val="0"/>
              <a:satOff val="0"/>
              <a:lumOff val="0"/>
              <a:alphaOff val="0"/>
            </a:srgbClr>
          </a:solidFill>
          <a:ln w="25400" cap="flat" cmpd="sng" algn="ctr">
            <a:solidFill>
              <a:srgbClr val="00507F">
                <a:hueOff val="0"/>
                <a:satOff val="0"/>
                <a:lumOff val="0"/>
                <a:alphaOff val="0"/>
              </a:srgbClr>
            </a:solidFill>
            <a:prstDash val="soli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smtClean="0">
                <a:ln>
                  <a:noFill/>
                </a:ln>
                <a:solidFill>
                  <a:prstClr val="white"/>
                </a:solidFill>
                <a:effectLst/>
                <a:uLnTx/>
                <a:uFillTx/>
                <a:latin typeface="Arial"/>
                <a:ea typeface="+mn-ea"/>
                <a:cs typeface="+mn-cs"/>
              </a:rPr>
              <a:t>Shipping companies</a:t>
            </a:r>
          </a:p>
        </p:txBody>
      </p:sp>
      <p:sp>
        <p:nvSpPr>
          <p:cNvPr id="32" name="Rechteck 31"/>
          <p:cNvSpPr/>
          <p:nvPr/>
        </p:nvSpPr>
        <p:spPr>
          <a:xfrm>
            <a:off x="3078606" y="4675147"/>
            <a:ext cx="2196607" cy="355532"/>
          </a:xfrm>
          <a:prstGeom prst="rect">
            <a:avLst/>
          </a:prstGeom>
          <a:solidFill>
            <a:srgbClr val="00507F">
              <a:hueOff val="0"/>
              <a:satOff val="0"/>
              <a:lumOff val="0"/>
              <a:alphaOff val="0"/>
            </a:srgbClr>
          </a:solidFill>
          <a:ln w="25400" cap="flat" cmpd="sng" algn="ctr">
            <a:solidFill>
              <a:srgbClr val="00507F">
                <a:hueOff val="0"/>
                <a:satOff val="0"/>
                <a:lumOff val="0"/>
                <a:alphaOff val="0"/>
              </a:srgbClr>
            </a:solidFill>
            <a:prstDash val="solid"/>
          </a:ln>
          <a:effectLst/>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dirty="0" smtClean="0">
                <a:ln>
                  <a:noFill/>
                </a:ln>
                <a:solidFill>
                  <a:prstClr val="white"/>
                </a:solidFill>
                <a:effectLst/>
                <a:uLnTx/>
                <a:uFillTx/>
                <a:latin typeface="Arial"/>
                <a:ea typeface="+mn-ea"/>
                <a:cs typeface="+mn-cs"/>
              </a:rPr>
              <a:t>Industry</a:t>
            </a:r>
          </a:p>
        </p:txBody>
      </p:sp>
      <p:sp>
        <p:nvSpPr>
          <p:cNvPr id="33" name="Textfeld 32"/>
          <p:cNvSpPr txBox="1"/>
          <p:nvPr/>
        </p:nvSpPr>
        <p:spPr>
          <a:xfrm>
            <a:off x="486308" y="4720677"/>
            <a:ext cx="2975862" cy="1384995"/>
          </a:xfrm>
          <a:prstGeom prst="rect">
            <a:avLst/>
          </a:prstGeom>
          <a:noFill/>
        </p:spPr>
        <p:txBody>
          <a:bodyPr wrap="square" rtlCol="0">
            <a:spAutoFit/>
          </a:bodyPr>
          <a:lstStyle/>
          <a:p>
            <a:pPr marL="182563" lvl="1" indent="-182563" defTabSz="914400">
              <a:buFont typeface="Arial" panose="020B0604020202020204" pitchFamily="34" charset="0"/>
              <a:buChar char="•"/>
            </a:pPr>
            <a:r>
              <a:rPr lang="de-DE" sz="1200" dirty="0">
                <a:solidFill>
                  <a:srgbClr val="00507F"/>
                </a:solidFill>
                <a:latin typeface="Arial"/>
              </a:rPr>
              <a:t>BKS </a:t>
            </a:r>
            <a:r>
              <a:rPr lang="de-DE" sz="1200" dirty="0" err="1">
                <a:solidFill>
                  <a:srgbClr val="00507F"/>
                </a:solidFill>
                <a:latin typeface="Arial"/>
              </a:rPr>
              <a:t>Binnenschiffahrtskontor</a:t>
            </a:r>
            <a:r>
              <a:rPr lang="de-DE" sz="1200" dirty="0">
                <a:solidFill>
                  <a:srgbClr val="00507F"/>
                </a:solidFill>
                <a:latin typeface="Arial"/>
              </a:rPr>
              <a:t> Sommerfeld GmbH</a:t>
            </a:r>
          </a:p>
          <a:p>
            <a:pPr marL="182563" lvl="1" indent="-182563" defTabSz="914400">
              <a:buFont typeface="Arial" panose="020B0604020202020204" pitchFamily="34" charset="0"/>
              <a:buChar char="•"/>
            </a:pPr>
            <a:r>
              <a:rPr lang="de-DE" sz="1200" dirty="0">
                <a:solidFill>
                  <a:srgbClr val="00507F"/>
                </a:solidFill>
                <a:latin typeface="Arial"/>
              </a:rPr>
              <a:t>Deutsche Binnenreederei AG </a:t>
            </a:r>
          </a:p>
          <a:p>
            <a:pPr marL="182563" lvl="1" indent="-182563" defTabSz="914400">
              <a:buFont typeface="Arial" panose="020B0604020202020204" pitchFamily="34" charset="0"/>
              <a:buChar char="•"/>
            </a:pPr>
            <a:r>
              <a:rPr lang="de-DE" sz="1200" dirty="0">
                <a:solidFill>
                  <a:srgbClr val="00507F"/>
                </a:solidFill>
                <a:latin typeface="Arial"/>
              </a:rPr>
              <a:t>Reederei Ed Line GmbH </a:t>
            </a:r>
          </a:p>
          <a:p>
            <a:pPr marL="182563" lvl="1" indent="-182563" defTabSz="914400">
              <a:buFont typeface="Arial" panose="020B0604020202020204" pitchFamily="34" charset="0"/>
              <a:buChar char="•"/>
            </a:pPr>
            <a:r>
              <a:rPr lang="de-DE" sz="1200" dirty="0">
                <a:solidFill>
                  <a:srgbClr val="00507F"/>
                </a:solidFill>
                <a:latin typeface="Arial"/>
              </a:rPr>
              <a:t>VT </a:t>
            </a:r>
            <a:r>
              <a:rPr lang="en-GB" sz="1200" dirty="0" smtClean="0">
                <a:solidFill>
                  <a:srgbClr val="00507F"/>
                </a:solidFill>
                <a:latin typeface="Arial"/>
              </a:rPr>
              <a:t>Shipping Company </a:t>
            </a:r>
          </a:p>
          <a:p>
            <a:pPr marL="182563" lvl="1" indent="-182563" defTabSz="914400">
              <a:buFont typeface="Arial" panose="020B0604020202020204" pitchFamily="34" charset="0"/>
              <a:buChar char="•"/>
            </a:pPr>
            <a:r>
              <a:rPr lang="de-DE" sz="1200" dirty="0" smtClean="0">
                <a:solidFill>
                  <a:srgbClr val="00507F"/>
                </a:solidFill>
                <a:latin typeface="Arial"/>
              </a:rPr>
              <a:t>Walter </a:t>
            </a:r>
            <a:r>
              <a:rPr lang="de-DE" sz="1200" dirty="0">
                <a:solidFill>
                  <a:srgbClr val="00507F"/>
                </a:solidFill>
                <a:latin typeface="Arial"/>
              </a:rPr>
              <a:t>Lauk </a:t>
            </a:r>
            <a:r>
              <a:rPr lang="de-DE" sz="1200" dirty="0" err="1">
                <a:solidFill>
                  <a:srgbClr val="00507F"/>
                </a:solidFill>
                <a:latin typeface="Arial"/>
              </a:rPr>
              <a:t>Ewerführerei</a:t>
            </a:r>
            <a:r>
              <a:rPr lang="de-DE" sz="1200" dirty="0">
                <a:solidFill>
                  <a:srgbClr val="00507F"/>
                </a:solidFill>
                <a:latin typeface="Arial"/>
              </a:rPr>
              <a:t> Ltd. </a:t>
            </a:r>
          </a:p>
          <a:p>
            <a:pPr marL="182563" lvl="1" indent="-182563" defTabSz="914400">
              <a:buFont typeface="Arial" panose="020B0604020202020204" pitchFamily="34" charset="0"/>
              <a:buChar char="•"/>
            </a:pPr>
            <a:r>
              <a:rPr lang="de-DE" sz="1200" dirty="0" err="1">
                <a:solidFill>
                  <a:srgbClr val="00507F"/>
                </a:solidFill>
                <a:latin typeface="Arial"/>
              </a:rPr>
              <a:t>Zegluga</a:t>
            </a:r>
            <a:r>
              <a:rPr lang="de-DE" sz="1200" dirty="0">
                <a:solidFill>
                  <a:srgbClr val="00507F"/>
                </a:solidFill>
                <a:latin typeface="Arial"/>
              </a:rPr>
              <a:t> </a:t>
            </a:r>
            <a:r>
              <a:rPr lang="de-DE" sz="1200" dirty="0" err="1">
                <a:solidFill>
                  <a:srgbClr val="00507F"/>
                </a:solidFill>
                <a:latin typeface="Arial"/>
              </a:rPr>
              <a:t>Bydgoska</a:t>
            </a:r>
            <a:r>
              <a:rPr lang="de-DE" sz="1200" dirty="0">
                <a:solidFill>
                  <a:srgbClr val="00507F"/>
                </a:solidFill>
                <a:latin typeface="Arial"/>
              </a:rPr>
              <a:t> </a:t>
            </a:r>
            <a:r>
              <a:rPr lang="de-DE" sz="1200" dirty="0" err="1">
                <a:solidFill>
                  <a:srgbClr val="00507F"/>
                </a:solidFill>
                <a:latin typeface="Arial"/>
              </a:rPr>
              <a:t>Sp</a:t>
            </a:r>
            <a:r>
              <a:rPr lang="de-DE" sz="1200" dirty="0">
                <a:solidFill>
                  <a:srgbClr val="00507F"/>
                </a:solidFill>
                <a:latin typeface="Arial"/>
              </a:rPr>
              <a:t>. </a:t>
            </a:r>
            <a:r>
              <a:rPr lang="de-DE" sz="1200" dirty="0" err="1">
                <a:solidFill>
                  <a:srgbClr val="00507F"/>
                </a:solidFill>
                <a:latin typeface="Arial"/>
              </a:rPr>
              <a:t>z.o.o</a:t>
            </a:r>
            <a:r>
              <a:rPr lang="de-DE" sz="1200" dirty="0" smtClean="0">
                <a:solidFill>
                  <a:srgbClr val="00507F"/>
                </a:solidFill>
                <a:latin typeface="Arial"/>
              </a:rPr>
              <a:t>.</a:t>
            </a:r>
            <a:endParaRPr lang="de-DE" sz="1200" dirty="0">
              <a:solidFill>
                <a:srgbClr val="00507F"/>
              </a:solidFill>
              <a:latin typeface="Arial"/>
            </a:endParaRPr>
          </a:p>
        </p:txBody>
      </p:sp>
      <p:sp>
        <p:nvSpPr>
          <p:cNvPr id="34" name="Textfeld 33"/>
          <p:cNvSpPr txBox="1"/>
          <p:nvPr/>
        </p:nvSpPr>
        <p:spPr>
          <a:xfrm>
            <a:off x="3226897" y="5070781"/>
            <a:ext cx="2464998" cy="830997"/>
          </a:xfrm>
          <a:prstGeom prst="rect">
            <a:avLst/>
          </a:prstGeom>
          <a:noFill/>
        </p:spPr>
        <p:txBody>
          <a:bodyPr wrap="square" rtlCol="0">
            <a:spAutoFit/>
          </a:bodyPr>
          <a:lstStyle/>
          <a:p>
            <a:pPr marL="182563" lvl="1" indent="-182563" defTabSz="914400">
              <a:buFont typeface="Arial" panose="020B0604020202020204" pitchFamily="34" charset="0"/>
              <a:buChar char="•"/>
              <a:tabLst>
                <a:tab pos="182563" algn="l"/>
              </a:tabLst>
            </a:pPr>
            <a:r>
              <a:rPr lang="de-DE" sz="1200" dirty="0">
                <a:solidFill>
                  <a:srgbClr val="00507F"/>
                </a:solidFill>
                <a:latin typeface="Arial"/>
              </a:rPr>
              <a:t>PCC Intermodal S.A. </a:t>
            </a:r>
          </a:p>
          <a:p>
            <a:pPr marL="182563" lvl="1" indent="-182563" defTabSz="914400">
              <a:buFont typeface="Arial" panose="020B0604020202020204" pitchFamily="34" charset="0"/>
              <a:buChar char="•"/>
              <a:tabLst>
                <a:tab pos="182563" algn="l"/>
              </a:tabLst>
            </a:pPr>
            <a:r>
              <a:rPr lang="de-DE" sz="1200" dirty="0">
                <a:solidFill>
                  <a:srgbClr val="00507F"/>
                </a:solidFill>
                <a:latin typeface="Arial"/>
              </a:rPr>
              <a:t>SIEMENS AG WP </a:t>
            </a:r>
            <a:r>
              <a:rPr lang="de-DE" sz="1200" dirty="0" smtClean="0">
                <a:solidFill>
                  <a:srgbClr val="00507F"/>
                </a:solidFill>
                <a:latin typeface="Arial"/>
              </a:rPr>
              <a:t>ON LOG </a:t>
            </a:r>
            <a:r>
              <a:rPr lang="de-DE" sz="1200" dirty="0">
                <a:solidFill>
                  <a:srgbClr val="00507F"/>
                </a:solidFill>
                <a:latin typeface="Arial"/>
              </a:rPr>
              <a:t>LS</a:t>
            </a:r>
          </a:p>
          <a:p>
            <a:pPr marL="182563" lvl="1" indent="-182563" defTabSz="914400">
              <a:buFont typeface="Arial" panose="020B0604020202020204" pitchFamily="34" charset="0"/>
              <a:buChar char="•"/>
              <a:tabLst>
                <a:tab pos="182563" algn="l"/>
              </a:tabLst>
            </a:pPr>
            <a:r>
              <a:rPr lang="de-DE" sz="1200" dirty="0">
                <a:solidFill>
                  <a:srgbClr val="00507F"/>
                </a:solidFill>
                <a:latin typeface="Arial"/>
              </a:rPr>
              <a:t>Technische Werke Schwedt GmbH</a:t>
            </a:r>
          </a:p>
        </p:txBody>
      </p:sp>
      <p:sp>
        <p:nvSpPr>
          <p:cNvPr id="35" name="Textfeld 34"/>
          <p:cNvSpPr txBox="1"/>
          <p:nvPr/>
        </p:nvSpPr>
        <p:spPr>
          <a:xfrm>
            <a:off x="9723221" y="2043987"/>
            <a:ext cx="2385455" cy="2492990"/>
          </a:xfrm>
          <a:prstGeom prst="rect">
            <a:avLst/>
          </a:prstGeom>
          <a:noFill/>
        </p:spPr>
        <p:txBody>
          <a:bodyPr wrap="square" rtlCol="0">
            <a:spAutoFit/>
          </a:bodyPr>
          <a:lstStyle/>
          <a:p>
            <a:pPr marL="182563" lvl="1" indent="-182563" defTabSz="914400">
              <a:buFont typeface="Arial" panose="020B0604020202020204" pitchFamily="34" charset="0"/>
              <a:buChar char="•"/>
            </a:pPr>
            <a:r>
              <a:rPr lang="de-DE" sz="1200" dirty="0">
                <a:solidFill>
                  <a:srgbClr val="00507F"/>
                </a:solidFill>
                <a:latin typeface="Arial"/>
              </a:rPr>
              <a:t>Hafenbetriebsgesellschaft Eisenhüttenstadt mbH </a:t>
            </a:r>
          </a:p>
          <a:p>
            <a:pPr marL="182563" lvl="1" indent="-182563" defTabSz="914400">
              <a:buFont typeface="Arial" panose="020B0604020202020204" pitchFamily="34" charset="0"/>
              <a:buChar char="•"/>
            </a:pPr>
            <a:r>
              <a:rPr lang="de-DE" sz="1200" dirty="0">
                <a:solidFill>
                  <a:srgbClr val="00507F"/>
                </a:solidFill>
                <a:latin typeface="Arial"/>
              </a:rPr>
              <a:t>HTAG Häfen und Transport AG</a:t>
            </a:r>
          </a:p>
          <a:p>
            <a:pPr marL="182563" lvl="1" indent="-182563" defTabSz="914400">
              <a:buFont typeface="Arial" panose="020B0604020202020204" pitchFamily="34" charset="0"/>
              <a:buChar char="•"/>
            </a:pPr>
            <a:r>
              <a:rPr lang="de-DE" sz="1200" dirty="0">
                <a:solidFill>
                  <a:srgbClr val="00507F"/>
                </a:solidFill>
                <a:latin typeface="Arial"/>
              </a:rPr>
              <a:t>Ports </a:t>
            </a:r>
            <a:r>
              <a:rPr lang="en-GB" sz="1200" dirty="0" smtClean="0">
                <a:solidFill>
                  <a:srgbClr val="00507F"/>
                </a:solidFill>
                <a:latin typeface="Arial"/>
              </a:rPr>
              <a:t>of</a:t>
            </a:r>
            <a:r>
              <a:rPr lang="de-DE" sz="1200" dirty="0" smtClean="0">
                <a:solidFill>
                  <a:srgbClr val="00507F"/>
                </a:solidFill>
                <a:latin typeface="Arial"/>
              </a:rPr>
              <a:t> </a:t>
            </a:r>
            <a:r>
              <a:rPr lang="de-DE" sz="1200" dirty="0">
                <a:solidFill>
                  <a:srgbClr val="00507F"/>
                </a:solidFill>
                <a:latin typeface="Arial"/>
              </a:rPr>
              <a:t>Stockholm</a:t>
            </a:r>
          </a:p>
          <a:p>
            <a:pPr marL="182563" lvl="1" indent="-182563" defTabSz="914400">
              <a:buFont typeface="Arial" panose="020B0604020202020204" pitchFamily="34" charset="0"/>
              <a:buChar char="•"/>
            </a:pPr>
            <a:r>
              <a:rPr lang="de-DE" sz="1200" dirty="0">
                <a:solidFill>
                  <a:srgbClr val="00507F"/>
                </a:solidFill>
                <a:latin typeface="Arial"/>
              </a:rPr>
              <a:t>Schwedter Hafen</a:t>
            </a:r>
          </a:p>
          <a:p>
            <a:pPr marL="182563" lvl="1" indent="-182563" defTabSz="914400">
              <a:buFont typeface="Arial" panose="020B0604020202020204" pitchFamily="34" charset="0"/>
              <a:buChar char="•"/>
            </a:pPr>
            <a:r>
              <a:rPr lang="de-DE" sz="1200" dirty="0" err="1">
                <a:solidFill>
                  <a:srgbClr val="00507F"/>
                </a:solidFill>
                <a:latin typeface="Arial"/>
              </a:rPr>
              <a:t>Saimaa</a:t>
            </a:r>
            <a:r>
              <a:rPr lang="de-DE" sz="1200" dirty="0">
                <a:solidFill>
                  <a:srgbClr val="00507F"/>
                </a:solidFill>
                <a:latin typeface="Arial"/>
              </a:rPr>
              <a:t> Ports </a:t>
            </a:r>
            <a:r>
              <a:rPr lang="de-DE" sz="1200" dirty="0" err="1">
                <a:solidFill>
                  <a:srgbClr val="00507F"/>
                </a:solidFill>
                <a:latin typeface="Arial"/>
              </a:rPr>
              <a:t>Joensuu</a:t>
            </a:r>
            <a:endParaRPr lang="de-DE" sz="1200" dirty="0">
              <a:solidFill>
                <a:srgbClr val="00507F"/>
              </a:solidFill>
              <a:latin typeface="Arial"/>
            </a:endParaRPr>
          </a:p>
          <a:p>
            <a:pPr marL="182563" lvl="1" indent="-182563" defTabSz="914400">
              <a:buFont typeface="Arial" panose="020B0604020202020204" pitchFamily="34" charset="0"/>
              <a:buChar char="•"/>
            </a:pPr>
            <a:r>
              <a:rPr lang="de-DE" sz="1200" dirty="0">
                <a:solidFill>
                  <a:srgbClr val="00507F"/>
                </a:solidFill>
                <a:latin typeface="Arial"/>
              </a:rPr>
              <a:t>Port Authority </a:t>
            </a:r>
            <a:r>
              <a:rPr lang="en-GB" sz="1200" dirty="0" smtClean="0">
                <a:solidFill>
                  <a:srgbClr val="00507F"/>
                </a:solidFill>
                <a:latin typeface="Arial"/>
              </a:rPr>
              <a:t>of</a:t>
            </a:r>
            <a:r>
              <a:rPr lang="de-DE" sz="1200" dirty="0" smtClean="0">
                <a:solidFill>
                  <a:srgbClr val="00507F"/>
                </a:solidFill>
                <a:latin typeface="Arial"/>
              </a:rPr>
              <a:t> </a:t>
            </a:r>
            <a:r>
              <a:rPr lang="de-DE" sz="1200" dirty="0" err="1">
                <a:solidFill>
                  <a:srgbClr val="00507F"/>
                </a:solidFill>
                <a:latin typeface="Arial"/>
              </a:rPr>
              <a:t>Södertälje</a:t>
            </a:r>
            <a:r>
              <a:rPr lang="de-DE" sz="1200" dirty="0">
                <a:solidFill>
                  <a:srgbClr val="00507F"/>
                </a:solidFill>
                <a:latin typeface="Arial"/>
              </a:rPr>
              <a:t> </a:t>
            </a:r>
          </a:p>
          <a:p>
            <a:pPr marL="182563" lvl="1" indent="-182563" defTabSz="914400">
              <a:buFont typeface="Arial" panose="020B0604020202020204" pitchFamily="34" charset="0"/>
              <a:buChar char="•"/>
            </a:pPr>
            <a:r>
              <a:rPr lang="de-DE" sz="1200" dirty="0" smtClean="0">
                <a:solidFill>
                  <a:srgbClr val="00507F"/>
                </a:solidFill>
                <a:latin typeface="Arial"/>
              </a:rPr>
              <a:t>Hamburg </a:t>
            </a:r>
            <a:r>
              <a:rPr lang="de-DE" sz="1200" dirty="0">
                <a:solidFill>
                  <a:srgbClr val="00507F"/>
                </a:solidFill>
                <a:latin typeface="Arial"/>
              </a:rPr>
              <a:t>Port Authority </a:t>
            </a:r>
            <a:r>
              <a:rPr lang="de-DE" sz="1200" dirty="0" err="1">
                <a:solidFill>
                  <a:srgbClr val="00507F"/>
                </a:solidFill>
                <a:latin typeface="Arial"/>
              </a:rPr>
              <a:t>AöR</a:t>
            </a:r>
            <a:endParaRPr lang="de-DE" sz="1200" dirty="0">
              <a:solidFill>
                <a:srgbClr val="00507F"/>
              </a:solidFill>
              <a:latin typeface="Arial"/>
            </a:endParaRPr>
          </a:p>
          <a:p>
            <a:pPr marL="182563" lvl="1" indent="-182563" defTabSz="914400">
              <a:buFont typeface="Arial" panose="020B0604020202020204" pitchFamily="34" charset="0"/>
              <a:buChar char="•"/>
            </a:pPr>
            <a:r>
              <a:rPr lang="de-DE" sz="1200" dirty="0">
                <a:solidFill>
                  <a:srgbClr val="00507F"/>
                </a:solidFill>
                <a:latin typeface="Arial"/>
              </a:rPr>
              <a:t>LUTRA Lager Umschlag Transport</a:t>
            </a:r>
          </a:p>
          <a:p>
            <a:pPr marL="182563" lvl="1" indent="-182563" defTabSz="914400">
              <a:buFont typeface="Arial" panose="020B0604020202020204" pitchFamily="34" charset="0"/>
              <a:buChar char="•"/>
            </a:pPr>
            <a:r>
              <a:rPr lang="de-DE" sz="1200" dirty="0">
                <a:solidFill>
                  <a:srgbClr val="00507F"/>
                </a:solidFill>
                <a:latin typeface="Arial"/>
              </a:rPr>
              <a:t>Mittelbrandenburgische Hafengesellschaft mbH</a:t>
            </a:r>
          </a:p>
        </p:txBody>
      </p:sp>
    </p:spTree>
    <p:extLst>
      <p:ext uri="{BB962C8B-B14F-4D97-AF65-F5344CB8AC3E}">
        <p14:creationId xmlns:p14="http://schemas.microsoft.com/office/powerpoint/2010/main" val="3528327741"/>
      </p:ext>
    </p:extLst>
  </p:cSld>
  <p:clrMapOvr>
    <a:masterClrMapping/>
  </p:clrMapOvr>
  <p:timing>
    <p:tnLst>
      <p:par>
        <p:cTn id="1" dur="indefinite" restart="never" nodeType="tmRoot"/>
      </p:par>
    </p:tnLst>
  </p:timing>
</p:sld>
</file>

<file path=ppt/theme/theme1.xml><?xml version="1.0" encoding="utf-8"?>
<a:theme xmlns:a="http://schemas.openxmlformats.org/drawingml/2006/main" name="EMMA Master">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2182</Words>
  <Application>Microsoft Office PowerPoint</Application>
  <PresentationFormat>Benutzerdefiniert</PresentationFormat>
  <Paragraphs>311</Paragraphs>
  <Slides>19</Slides>
  <Notes>15</Notes>
  <HiddenSlides>5</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19</vt:i4>
      </vt:variant>
    </vt:vector>
  </HeadingPairs>
  <TitlesOfParts>
    <vt:vector size="25" baseType="lpstr">
      <vt:lpstr>Courier New</vt:lpstr>
      <vt:lpstr>Calibri</vt:lpstr>
      <vt:lpstr>ＭＳ Ｐゴシック</vt:lpstr>
      <vt:lpstr>Arial</vt:lpstr>
      <vt:lpstr>Wingdings</vt:lpstr>
      <vt:lpstr>EMMA Master</vt:lpstr>
      <vt:lpstr>Strengthening of the European inland waterway transportation in  the Baltic Sea Region: the INTERREG project EMMA</vt:lpstr>
      <vt:lpstr>Agenda</vt:lpstr>
      <vt:lpstr>PowerPoint-Präsentation</vt:lpstr>
      <vt:lpstr>Challenges for Inland Waterway Transportation</vt:lpstr>
      <vt:lpstr>The EMMA project</vt:lpstr>
      <vt:lpstr>The EMMA project</vt:lpstr>
      <vt:lpstr>The EMMA project</vt:lpstr>
      <vt:lpstr>The EMMA project</vt:lpstr>
      <vt:lpstr>The EMMA project</vt:lpstr>
      <vt:lpstr>The EMMA project</vt:lpstr>
      <vt:lpstr>The EMMA project</vt:lpstr>
      <vt:lpstr>Pilot project 1 – Poland (Gdańsk)</vt:lpstr>
      <vt:lpstr>Pilot project 2 - Lithuania</vt:lpstr>
      <vt:lpstr>Pilot project 3 - Germany</vt:lpstr>
      <vt:lpstr>Pilot project 4 – Sweden (Lake Mälaren)</vt:lpstr>
      <vt:lpstr>Pilot project 5 – Finland (Lake Saimaa)</vt:lpstr>
      <vt:lpstr>EMMA appointed to be flagship project</vt:lpstr>
      <vt:lpstr>The EMMA project</vt:lpstr>
      <vt:lpstr>Thank you for your attention!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Nikola Košvancová</dc:creator>
  <cp:lastModifiedBy>Breitenbach, Stefan</cp:lastModifiedBy>
  <cp:revision>82</cp:revision>
  <dcterms:created xsi:type="dcterms:W3CDTF">2016-02-17T09:17:34Z</dcterms:created>
  <dcterms:modified xsi:type="dcterms:W3CDTF">2017-04-04T11:30:25Z</dcterms:modified>
</cp:coreProperties>
</file>