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51" r:id="rId1"/>
  </p:sldMasterIdLst>
  <p:notesMasterIdLst>
    <p:notesMasterId r:id="rId21"/>
  </p:notesMasterIdLst>
  <p:sldIdLst>
    <p:sldId id="256" r:id="rId2"/>
    <p:sldId id="300" r:id="rId3"/>
    <p:sldId id="287" r:id="rId4"/>
    <p:sldId id="289" r:id="rId5"/>
    <p:sldId id="297" r:id="rId6"/>
    <p:sldId id="327" r:id="rId7"/>
    <p:sldId id="322" r:id="rId8"/>
    <p:sldId id="325" r:id="rId9"/>
    <p:sldId id="326" r:id="rId10"/>
    <p:sldId id="328" r:id="rId11"/>
    <p:sldId id="313" r:id="rId12"/>
    <p:sldId id="315" r:id="rId13"/>
    <p:sldId id="316" r:id="rId14"/>
    <p:sldId id="317" r:id="rId15"/>
    <p:sldId id="259" r:id="rId16"/>
    <p:sldId id="329" r:id="rId17"/>
    <p:sldId id="318" r:id="rId18"/>
    <p:sldId id="302" r:id="rId19"/>
    <p:sldId id="272" r:id="rId20"/>
  </p:sldIdLst>
  <p:sldSz cx="12190413" cy="6859588"/>
  <p:notesSz cx="6858000" cy="9144000"/>
  <p:embeddedFontLst>
    <p:embeddedFont>
      <p:font typeface="Calibri" panose="020F0502020204030204" pitchFamily="34" charset="0"/>
      <p:regular r:id="rId22"/>
      <p:bold r:id="rId23"/>
      <p:italic r:id="rId24"/>
      <p:boldItalic r:id="rId25"/>
    </p:embeddedFont>
  </p:embeddedFont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1FF44D1D-B32E-4770-B8C0-3B2012F4EE5C}">
          <p14:sldIdLst>
            <p14:sldId id="256"/>
            <p14:sldId id="300"/>
          </p14:sldIdLst>
        </p14:section>
        <p14:section name="EMMA in a Nutshell" id="{1EF2D8E7-C8A4-4187-8E4D-481F5B62B973}">
          <p14:sldIdLst>
            <p14:sldId id="287"/>
            <p14:sldId id="289"/>
            <p14:sldId id="297"/>
            <p14:sldId id="327"/>
          </p14:sldIdLst>
        </p14:section>
        <p14:section name="CIP Germany" id="{E41D37A2-A9D5-4DA5-BA58-39C8034E93DC}">
          <p14:sldIdLst>
            <p14:sldId id="322"/>
            <p14:sldId id="325"/>
            <p14:sldId id="326"/>
          </p14:sldIdLst>
        </p14:section>
        <p14:section name="BSR and International" id="{6D05F3A9-8929-4238-9C14-E6D06C9DC547}">
          <p14:sldIdLst>
            <p14:sldId id="328"/>
            <p14:sldId id="313"/>
            <p14:sldId id="315"/>
            <p14:sldId id="316"/>
            <p14:sldId id="317"/>
            <p14:sldId id="259"/>
          </p14:sldIdLst>
        </p14:section>
        <p14:section name="Conclusions and Recommendations" id="{383F1F4F-170C-427F-A8D0-341A5D385496}">
          <p14:sldIdLst>
            <p14:sldId id="329"/>
            <p14:sldId id="318"/>
            <p14:sldId id="302"/>
          </p14:sldIdLst>
        </p14:section>
        <p14:section name="Final Slide" id="{46F155F2-177B-4C4D-ADB8-4404CD6854D2}">
          <p14:sldIdLst>
            <p14:sldId id="272"/>
          </p14:sldIdLst>
        </p14:section>
      </p14:sectionLst>
    </p:ex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7F"/>
    <a:srgbClr val="2CB4E1"/>
    <a:srgbClr val="C00000"/>
    <a:srgbClr val="7B7B7B"/>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02" autoAdjust="0"/>
    <p:restoredTop sz="81518" autoAdjust="0"/>
  </p:normalViewPr>
  <p:slideViewPr>
    <p:cSldViewPr>
      <p:cViewPr varScale="1">
        <p:scale>
          <a:sx n="105" d="100"/>
          <a:sy n="105" d="100"/>
        </p:scale>
        <p:origin x="144" y="264"/>
      </p:cViewPr>
      <p:guideLst>
        <p:guide orient="horz" pos="2161"/>
        <p:guide pos="3840"/>
      </p:guideLst>
    </p:cSldViewPr>
  </p:slideViewPr>
  <p:notesTextViewPr>
    <p:cViewPr>
      <p:scale>
        <a:sx n="3" d="2"/>
        <a:sy n="3" d="2"/>
      </p:scale>
      <p:origin x="0" y="0"/>
    </p:cViewPr>
  </p:notesTextViewPr>
  <p:sorterViewPr>
    <p:cViewPr>
      <p:scale>
        <a:sx n="100" d="100"/>
        <a:sy n="100" d="100"/>
      </p:scale>
      <p:origin x="0" y="74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216123-3A9E-440B-94D1-BE521FCE44CB}" type="datetimeFigureOut">
              <a:rPr lang="de-DE" smtClean="0"/>
              <a:t>05.03.2019</a:t>
            </a:fld>
            <a:endParaRPr lang="de-DE"/>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D9978-FAC8-4A75-91ED-8A62DF927ED4}" type="slidenum">
              <a:rPr lang="de-DE" smtClean="0"/>
              <a:t>‹Nr.›</a:t>
            </a:fld>
            <a:endParaRPr lang="de-DE"/>
          </a:p>
        </p:txBody>
      </p:sp>
    </p:spTree>
    <p:extLst>
      <p:ext uri="{BB962C8B-B14F-4D97-AF65-F5344CB8AC3E}">
        <p14:creationId xmlns:p14="http://schemas.microsoft.com/office/powerpoint/2010/main" val="262417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a:t>
            </a:fld>
            <a:endParaRPr lang="de-DE"/>
          </a:p>
        </p:txBody>
      </p:sp>
    </p:spTree>
    <p:extLst>
      <p:ext uri="{BB962C8B-B14F-4D97-AF65-F5344CB8AC3E}">
        <p14:creationId xmlns:p14="http://schemas.microsoft.com/office/powerpoint/2010/main" val="104832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latin typeface="Arial" panose="020B0604020202020204" pitchFamily="34" charset="0"/>
                <a:cs typeface="Arial" panose="020B0604020202020204" pitchFamily="34" charset="0"/>
              </a:rPr>
              <a:t>How</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achive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aims</a:t>
            </a:r>
            <a:r>
              <a:rPr lang="de-DE" dirty="0">
                <a:latin typeface="Arial" panose="020B0604020202020204" pitchFamily="34" charset="0"/>
                <a:cs typeface="Arial" panose="020B0604020202020204" pitchFamily="34" charset="0"/>
              </a:rPr>
              <a:t>?</a:t>
            </a:r>
          </a:p>
          <a:p>
            <a:endParaRPr lang="de-DE" dirty="0">
              <a:latin typeface="Arial" panose="020B0604020202020204" pitchFamily="34" charset="0"/>
              <a:cs typeface="Arial" panose="020B0604020202020204" pitchFamily="34" charset="0"/>
            </a:endParaRPr>
          </a:p>
          <a:p>
            <a:pPr marL="165415" indent="-165415">
              <a:buFontTx/>
              <a:buChar char="-"/>
            </a:pPr>
            <a:r>
              <a:rPr lang="de-DE" dirty="0">
                <a:latin typeface="Arial" panose="020B0604020202020204" pitchFamily="34" charset="0"/>
                <a:cs typeface="Arial" panose="020B0604020202020204" pitchFamily="34" charset="0"/>
              </a:rPr>
              <a:t>Pilot </a:t>
            </a:r>
            <a:r>
              <a:rPr lang="de-DE" dirty="0" err="1">
                <a:latin typeface="Arial" panose="020B0604020202020204" pitchFamily="34" charset="0"/>
                <a:cs typeface="Arial" panose="020B0604020202020204" pitchFamily="34" charset="0"/>
              </a:rPr>
              <a:t>actions</a:t>
            </a:r>
            <a:r>
              <a:rPr lang="de-DE" dirty="0">
                <a:latin typeface="Arial" panose="020B0604020202020204" pitchFamily="34" charset="0"/>
                <a:cs typeface="Arial" panose="020B0604020202020204" pitchFamily="34" charset="0"/>
              </a:rPr>
              <a:t> </a:t>
            </a:r>
          </a:p>
          <a:p>
            <a:pPr marL="606522" lvl="1" indent="-165415">
              <a:buFontTx/>
              <a:buChar char="-"/>
            </a:pP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analyse</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and</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akquire</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data</a:t>
            </a:r>
            <a:endParaRPr lang="de-DE" baseline="0" dirty="0">
              <a:latin typeface="Arial" panose="020B0604020202020204" pitchFamily="34" charset="0"/>
              <a:cs typeface="Arial" panose="020B0604020202020204" pitchFamily="34" charset="0"/>
            </a:endParaRPr>
          </a:p>
          <a:p>
            <a:pPr marL="606522" lvl="1" indent="-165415">
              <a:buFontTx/>
              <a:buChar char="-"/>
            </a:pPr>
            <a:r>
              <a:rPr lang="de-DE" baseline="0" dirty="0" err="1">
                <a:latin typeface="Arial" panose="020B0604020202020204" pitchFamily="34" charset="0"/>
                <a:cs typeface="Arial" panose="020B0604020202020204" pitchFamily="34" charset="0"/>
              </a:rPr>
              <a:t>To</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proof</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concepts</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and</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to</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demonstrate</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potentioals</a:t>
            </a:r>
            <a:endParaRPr lang="de-DE" baseline="0" dirty="0">
              <a:latin typeface="Arial" panose="020B0604020202020204" pitchFamily="34" charset="0"/>
              <a:cs typeface="Arial" panose="020B0604020202020204" pitchFamily="34" charset="0"/>
            </a:endParaRPr>
          </a:p>
          <a:p>
            <a:pPr marL="165415" indent="-165415">
              <a:buFontTx/>
              <a:buChar char="-"/>
            </a:pPr>
            <a:endParaRPr lang="de-DE" baseline="0" dirty="0">
              <a:latin typeface="Arial" panose="020B0604020202020204" pitchFamily="34" charset="0"/>
              <a:cs typeface="Arial" panose="020B0604020202020204" pitchFamily="34" charset="0"/>
            </a:endParaRPr>
          </a:p>
          <a:p>
            <a:pPr marL="165415" indent="-165415">
              <a:buFontTx/>
              <a:buChar char="-"/>
            </a:pPr>
            <a:r>
              <a:rPr lang="de-DE" baseline="0" dirty="0">
                <a:latin typeface="Arial" panose="020B0604020202020204" pitchFamily="34" charset="0"/>
                <a:cs typeface="Arial" panose="020B0604020202020204" pitchFamily="34" charset="0"/>
              </a:rPr>
              <a:t>Stakeholder </a:t>
            </a:r>
            <a:r>
              <a:rPr lang="de-DE" baseline="0" dirty="0" err="1">
                <a:latin typeface="Arial" panose="020B0604020202020204" pitchFamily="34" charset="0"/>
                <a:cs typeface="Arial" panose="020B0604020202020204" pitchFamily="34" charset="0"/>
              </a:rPr>
              <a:t>plattform</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which</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acts</a:t>
            </a:r>
            <a:r>
              <a:rPr lang="de-DE" baseline="0" dirty="0">
                <a:latin typeface="Arial" panose="020B0604020202020204" pitchFamily="34" charset="0"/>
                <a:cs typeface="Arial" panose="020B0604020202020204" pitchFamily="34" charset="0"/>
              </a:rPr>
              <a:t> neutral in </a:t>
            </a:r>
            <a:r>
              <a:rPr lang="de-DE" baseline="0" dirty="0" err="1">
                <a:latin typeface="Arial" panose="020B0604020202020204" pitchFamily="34" charset="0"/>
                <a:cs typeface="Arial" panose="020B0604020202020204" pitchFamily="34" charset="0"/>
              </a:rPr>
              <a:t>regar</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of</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competition</a:t>
            </a:r>
            <a:endParaRPr lang="de-DE" baseline="0" dirty="0">
              <a:latin typeface="Arial" panose="020B0604020202020204" pitchFamily="34" charset="0"/>
              <a:cs typeface="Arial" panose="020B0604020202020204" pitchFamily="34" charset="0"/>
            </a:endParaRPr>
          </a:p>
          <a:p>
            <a:pPr marL="606522" lvl="1" indent="-165415">
              <a:buFontTx/>
              <a:buChar char="-"/>
            </a:pPr>
            <a:r>
              <a:rPr lang="de-DE" baseline="0" dirty="0" err="1">
                <a:latin typeface="Arial" panose="020B0604020202020204" pitchFamily="34" charset="0"/>
                <a:cs typeface="Arial" panose="020B0604020202020204" pitchFamily="34" charset="0"/>
              </a:rPr>
              <a:t>Exhibitions</a:t>
            </a:r>
            <a:endParaRPr lang="de-DE" baseline="0" dirty="0">
              <a:latin typeface="Arial" panose="020B0604020202020204" pitchFamily="34" charset="0"/>
              <a:cs typeface="Arial" panose="020B0604020202020204" pitchFamily="34" charset="0"/>
            </a:endParaRPr>
          </a:p>
          <a:p>
            <a:pPr marL="606522" lvl="1" indent="-165415">
              <a:buFontTx/>
              <a:buChar char="-"/>
            </a:pPr>
            <a:r>
              <a:rPr lang="de-DE" baseline="0" dirty="0">
                <a:latin typeface="Arial" panose="020B0604020202020204" pitchFamily="34" charset="0"/>
                <a:cs typeface="Arial" panose="020B0604020202020204" pitchFamily="34" charset="0"/>
              </a:rPr>
              <a:t>Events</a:t>
            </a:r>
          </a:p>
          <a:p>
            <a:pPr marL="606522" lvl="1" indent="-165415">
              <a:buFontTx/>
              <a:buChar char="-"/>
            </a:pPr>
            <a:r>
              <a:rPr lang="de-DE" baseline="0" dirty="0">
                <a:latin typeface="Arial" panose="020B0604020202020204" pitchFamily="34" charset="0"/>
                <a:cs typeface="Arial" panose="020B0604020202020204" pitchFamily="34" charset="0"/>
              </a:rPr>
              <a:t>Public </a:t>
            </a:r>
            <a:r>
              <a:rPr lang="de-DE" baseline="0" dirty="0" err="1">
                <a:latin typeface="Arial" panose="020B0604020202020204" pitchFamily="34" charset="0"/>
                <a:cs typeface="Arial" panose="020B0604020202020204" pitchFamily="34" charset="0"/>
              </a:rPr>
              <a:t>information</a:t>
            </a:r>
            <a:endParaRPr lang="de-DE" baseline="0" dirty="0">
              <a:latin typeface="Arial" panose="020B0604020202020204" pitchFamily="34" charset="0"/>
              <a:cs typeface="Arial" panose="020B0604020202020204" pitchFamily="34" charset="0"/>
            </a:endParaRPr>
          </a:p>
          <a:p>
            <a:pPr marL="165415" indent="-165415">
              <a:buFontTx/>
              <a:buChar char="-"/>
            </a:pPr>
            <a:endParaRPr lang="de-DE" baseline="0" dirty="0">
              <a:latin typeface="Arial" panose="020B0604020202020204" pitchFamily="34" charset="0"/>
              <a:cs typeface="Arial" panose="020B0604020202020204" pitchFamily="34" charset="0"/>
            </a:endParaRPr>
          </a:p>
          <a:p>
            <a:pPr marL="165415" indent="-165415">
              <a:buFontTx/>
              <a:buChar char="-"/>
            </a:pPr>
            <a:r>
              <a:rPr lang="de-DE" baseline="0" dirty="0">
                <a:latin typeface="Arial" panose="020B0604020202020204" pitchFamily="34" charset="0"/>
                <a:cs typeface="Arial" panose="020B0604020202020204" pitchFamily="34" charset="0"/>
              </a:rPr>
              <a:t>Lobby </a:t>
            </a:r>
            <a:r>
              <a:rPr lang="de-DE" baseline="0" dirty="0" err="1">
                <a:latin typeface="Arial" panose="020B0604020202020204" pitchFamily="34" charset="0"/>
                <a:cs typeface="Arial" panose="020B0604020202020204" pitchFamily="34" charset="0"/>
              </a:rPr>
              <a:t>work</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and</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lobby</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strategies</a:t>
            </a:r>
            <a:r>
              <a:rPr lang="de-DE" baseline="0" dirty="0">
                <a:latin typeface="Arial" panose="020B0604020202020204" pitchFamily="34" charset="0"/>
                <a:cs typeface="Arial" panose="020B0604020202020204" pitchFamily="34" charset="0"/>
              </a:rPr>
              <a:t> </a:t>
            </a:r>
          </a:p>
          <a:p>
            <a:pPr marL="606522" lvl="1" indent="-165415">
              <a:buFontTx/>
              <a:buChar char="-"/>
            </a:pPr>
            <a:r>
              <a:rPr lang="de-DE" baseline="0" dirty="0" err="1">
                <a:latin typeface="Arial" panose="020B0604020202020204" pitchFamily="34" charset="0"/>
                <a:cs typeface="Arial" panose="020B0604020202020204" pitchFamily="34" charset="0"/>
              </a:rPr>
              <a:t>Together</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with</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existing</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organisations</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and</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associations</a:t>
            </a:r>
            <a:endParaRPr lang="de-DE" baseline="0" dirty="0">
              <a:latin typeface="Arial" panose="020B0604020202020204" pitchFamily="34" charset="0"/>
              <a:cs typeface="Arial" panose="020B0604020202020204" pitchFamily="34" charset="0"/>
            </a:endParaRPr>
          </a:p>
          <a:p>
            <a:pPr marL="165415" indent="-165415">
              <a:buFontTx/>
              <a:buChar char="-"/>
            </a:pP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FED9978-FAC8-4A75-91ED-8A62DF927ED4}" type="slidenum">
              <a:rPr lang="de-DE" smtClean="0"/>
              <a:t>3</a:t>
            </a:fld>
            <a:endParaRPr lang="de-DE"/>
          </a:p>
        </p:txBody>
      </p:sp>
    </p:spTree>
    <p:extLst>
      <p:ext uri="{BB962C8B-B14F-4D97-AF65-F5344CB8AC3E}">
        <p14:creationId xmlns:p14="http://schemas.microsoft.com/office/powerpoint/2010/main" val="27439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213">
              <a:spcBef>
                <a:spcPts val="463"/>
              </a:spcBef>
              <a:spcAft>
                <a:spcPts val="579"/>
              </a:spcAft>
              <a:defRPr/>
            </a:pPr>
            <a:r>
              <a:rPr lang="en-GB" sz="1000" dirty="0"/>
              <a:t>Lake </a:t>
            </a:r>
            <a:r>
              <a:rPr lang="en-GB" sz="1000" dirty="0" err="1"/>
              <a:t>Malären</a:t>
            </a:r>
            <a:r>
              <a:rPr lang="en-GB" sz="1000" dirty="0"/>
              <a:t> (SE) and Saimaa canal (FI) are heavily affected by ice in winter times</a:t>
            </a:r>
          </a:p>
          <a:p>
            <a:pPr>
              <a:spcBef>
                <a:spcPts val="463"/>
              </a:spcBef>
              <a:spcAft>
                <a:spcPts val="579"/>
              </a:spcAft>
            </a:pPr>
            <a:endParaRPr lang="de-DE" sz="1000" dirty="0">
              <a:latin typeface="Arial" panose="020B0604020202020204" pitchFamily="34" charset="0"/>
              <a:cs typeface="Arial" panose="020B0604020202020204" pitchFamily="34" charset="0"/>
            </a:endParaRPr>
          </a:p>
          <a:p>
            <a:pPr defTabSz="882213">
              <a:defRPr/>
            </a:pPr>
            <a:r>
              <a:rPr lang="en-GB" dirty="0"/>
              <a:t>Same Standards and Harmonisation in Europe needed</a:t>
            </a:r>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4</a:t>
            </a:fld>
            <a:endParaRPr lang="de-DE"/>
          </a:p>
        </p:txBody>
      </p:sp>
    </p:spTree>
    <p:extLst>
      <p:ext uri="{BB962C8B-B14F-4D97-AF65-F5344CB8AC3E}">
        <p14:creationId xmlns:p14="http://schemas.microsoft.com/office/powerpoint/2010/main" val="331691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5</a:t>
            </a:fld>
            <a:endParaRPr lang="de-DE"/>
          </a:p>
        </p:txBody>
      </p:sp>
    </p:spTree>
    <p:extLst>
      <p:ext uri="{BB962C8B-B14F-4D97-AF65-F5344CB8AC3E}">
        <p14:creationId xmlns:p14="http://schemas.microsoft.com/office/powerpoint/2010/main" val="40828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DE-01 Spree-Oder-</a:t>
            </a:r>
            <a:r>
              <a:rPr lang="de-DE" b="1" dirty="0" err="1"/>
              <a:t>Waterway</a:t>
            </a:r>
            <a:r>
              <a:rPr lang="de-DE" b="1" dirty="0"/>
              <a:t> </a:t>
            </a:r>
            <a:r>
              <a:rPr lang="de-DE" b="1" dirty="0">
                <a:sym typeface="Wingdings" panose="05000000000000000000" pitchFamily="2" charset="2"/>
              </a:rPr>
              <a:t></a:t>
            </a:r>
            <a:r>
              <a:rPr lang="de-DE" b="1" dirty="0"/>
              <a:t> Lock </a:t>
            </a:r>
            <a:r>
              <a:rPr lang="de-DE" b="1" dirty="0" err="1"/>
              <a:t>restriction</a:t>
            </a:r>
            <a:endParaRPr lang="de-DE" b="1" dirty="0"/>
          </a:p>
          <a:p>
            <a:pPr marL="171450" indent="-171450">
              <a:buFont typeface="Arial" panose="020B0604020202020204" pitchFamily="34" charset="0"/>
              <a:buChar char="•"/>
            </a:pPr>
            <a:r>
              <a:rPr lang="en-US" dirty="0"/>
              <a:t>The double lock </a:t>
            </a:r>
            <a:r>
              <a:rPr lang="en-US" dirty="0" err="1"/>
              <a:t>Fürstenwalde</a:t>
            </a:r>
            <a:r>
              <a:rPr lang="en-US" dirty="0"/>
              <a:t> is the last bottleneck on the whole relation of the SOW. An upgraded / replaced lock would enable the waterway class to be upgrade from III to IV. The result would then also be to fulfil the minimum requirements of the </a:t>
            </a:r>
            <a:r>
              <a:rPr lang="en-US" dirty="0" err="1"/>
              <a:t>internattional</a:t>
            </a:r>
            <a:r>
              <a:rPr lang="en-US" dirty="0"/>
              <a:t> waterway E-17 according to AGN. Only allows vessels of max. 67 m length to pass through. Vessels of class III can only be used on entire SOW due to this.</a:t>
            </a:r>
          </a:p>
          <a:p>
            <a:pPr marL="171450" indent="-171450">
              <a:buFont typeface="Arial" panose="020B0604020202020204" pitchFamily="34" charset="0"/>
              <a:buChar char="•"/>
            </a:pPr>
            <a:r>
              <a:rPr lang="en-US" dirty="0"/>
              <a:t>How to overcome: There is a concrete suggestion in the framework of a PPP that is still under investigation.</a:t>
            </a:r>
          </a:p>
          <a:p>
            <a:pPr marL="171450" indent="-171450">
              <a:buFont typeface="Arial" panose="020B0604020202020204" pitchFamily="34" charset="0"/>
              <a:buChar char="•"/>
            </a:pPr>
            <a:r>
              <a:rPr lang="en-US" dirty="0"/>
              <a:t>NOT part</a:t>
            </a:r>
            <a:r>
              <a:rPr lang="en-US" baseline="0" dirty="0"/>
              <a:t> of TEN-T</a:t>
            </a:r>
          </a:p>
          <a:p>
            <a:pPr marL="171450" indent="-171450">
              <a:buFont typeface="Arial" panose="020B0604020202020204" pitchFamily="34" charset="0"/>
              <a:buChar char="•"/>
            </a:pPr>
            <a:endParaRPr lang="de-DE" b="1" dirty="0"/>
          </a:p>
          <a:p>
            <a:pPr marL="0" indent="0">
              <a:buFont typeface="Arial" panose="020B0604020202020204" pitchFamily="34" charset="0"/>
              <a:buNone/>
            </a:pPr>
            <a:r>
              <a:rPr lang="de-DE" b="1" dirty="0"/>
              <a:t>DE-02 River Weser </a:t>
            </a:r>
            <a:r>
              <a:rPr lang="de-DE" b="1" dirty="0">
                <a:sym typeface="Wingdings" panose="05000000000000000000" pitchFamily="2" charset="2"/>
              </a:rPr>
              <a:t> </a:t>
            </a:r>
            <a:r>
              <a:rPr lang="de-DE" b="1" dirty="0" err="1">
                <a:sym typeface="Wingdings" panose="05000000000000000000" pitchFamily="2" charset="2"/>
              </a:rPr>
              <a:t>Length</a:t>
            </a:r>
            <a:r>
              <a:rPr lang="de-DE" b="1" dirty="0">
                <a:sym typeface="Wingdings" panose="05000000000000000000" pitchFamily="2" charset="2"/>
              </a:rPr>
              <a:t> </a:t>
            </a:r>
            <a:r>
              <a:rPr lang="de-DE" b="1" dirty="0" err="1">
                <a:sym typeface="Wingdings" panose="05000000000000000000" pitchFamily="2" charset="2"/>
              </a:rPr>
              <a:t>and</a:t>
            </a:r>
            <a:r>
              <a:rPr lang="de-DE" b="1" dirty="0">
                <a:sym typeface="Wingdings" panose="05000000000000000000" pitchFamily="2" charset="2"/>
              </a:rPr>
              <a:t> </a:t>
            </a:r>
            <a:r>
              <a:rPr lang="de-DE" b="1" dirty="0" err="1">
                <a:sym typeface="Wingdings" panose="05000000000000000000" pitchFamily="2" charset="2"/>
              </a:rPr>
              <a:t>width</a:t>
            </a:r>
            <a:r>
              <a:rPr lang="de-DE" b="1" dirty="0">
                <a:sym typeface="Wingdings" panose="05000000000000000000" pitchFamily="2" charset="2"/>
              </a:rPr>
              <a:t> </a:t>
            </a:r>
            <a:r>
              <a:rPr lang="de-DE" b="1" dirty="0" err="1">
                <a:sym typeface="Wingdings" panose="05000000000000000000" pitchFamily="2" charset="2"/>
              </a:rPr>
              <a:t>restrictions</a:t>
            </a:r>
            <a:endParaRPr lang="de-DE" b="1" dirty="0"/>
          </a:p>
          <a:p>
            <a:pPr marL="171450" indent="-171450">
              <a:buFont typeface="Arial" panose="020B0604020202020204" pitchFamily="34" charset="0"/>
              <a:buChar char="•"/>
            </a:pPr>
            <a:r>
              <a:rPr lang="en-US" dirty="0"/>
              <a:t>At multiple locations the river is not suitable for certain vessel classes (largest allowed vessel length 110m, breadth 11.45m, reduced loading draft 2.50m instead of 2.80m) to pass each other in opposite directions. Masters of vessels have to get in contact via radio and arrange sequence and where to pass each other in order not to block the waterway. Support is given by the mandatory use of AIS allowing masters to get into direct contact. </a:t>
            </a:r>
          </a:p>
          <a:p>
            <a:pPr marL="171450" indent="-171450">
              <a:buFont typeface="Arial" panose="020B0604020202020204" pitchFamily="34" charset="0"/>
              <a:buChar char="•"/>
            </a:pPr>
            <a:r>
              <a:rPr lang="en-US" dirty="0"/>
              <a:t>A breakdown of a single vessel or convoy at these locations might completely block the waterway and disable vessel traffic completely.</a:t>
            </a:r>
          </a:p>
          <a:p>
            <a:pPr marL="171450" indent="-171450">
              <a:buFont typeface="Arial" panose="020B0604020202020204" pitchFamily="34" charset="0"/>
              <a:buChar char="•"/>
            </a:pPr>
            <a:r>
              <a:rPr lang="en-US" dirty="0"/>
              <a:t>Not all mooring areas are suitable for largest allowed vessels. </a:t>
            </a:r>
          </a:p>
          <a:p>
            <a:pPr marL="171450" indent="-171450">
              <a:buFont typeface="Arial" panose="020B0604020202020204" pitchFamily="34" charset="0"/>
              <a:buChar char="•"/>
            </a:pPr>
            <a:r>
              <a:rPr lang="en-US" dirty="0"/>
              <a:t>Conditions should be established for fully exploiting the economies of scale of inland navigation (upgrade of the waterway from Class IV to </a:t>
            </a:r>
            <a:r>
              <a:rPr lang="en-US" dirty="0" err="1"/>
              <a:t>Va</a:t>
            </a:r>
            <a:r>
              <a:rPr lang="en-US" dirty="0"/>
              <a:t>) and allow the passage of vessels with a length of 110 m and a width of 11.45 m on the Middle Weser.</a:t>
            </a:r>
          </a:p>
          <a:p>
            <a:pPr marL="171450" indent="-171450">
              <a:buFont typeface="Arial" panose="020B0604020202020204" pitchFamily="34" charset="0"/>
              <a:buChar char="•"/>
            </a:pPr>
            <a:r>
              <a:rPr lang="en-US" dirty="0"/>
              <a:t>North-Sea Baltic Corridor</a:t>
            </a:r>
            <a:endParaRPr lang="de-DE" dirty="0"/>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b="1" dirty="0"/>
              <a:t>DE-03 Elbe-Lübeck </a:t>
            </a:r>
            <a:r>
              <a:rPr lang="de-DE" b="1" dirty="0" err="1"/>
              <a:t>Canal</a:t>
            </a:r>
            <a:r>
              <a:rPr lang="de-DE" b="1" dirty="0"/>
              <a:t> </a:t>
            </a:r>
            <a:r>
              <a:rPr lang="de-DE" b="1" dirty="0">
                <a:sym typeface="Wingdings" panose="05000000000000000000" pitchFamily="2" charset="2"/>
              </a:rPr>
              <a:t> </a:t>
            </a:r>
            <a:r>
              <a:rPr lang="de-DE" b="1" dirty="0" err="1">
                <a:sym typeface="Wingdings" panose="05000000000000000000" pitchFamily="2" charset="2"/>
              </a:rPr>
              <a:t>Draught</a:t>
            </a:r>
            <a:r>
              <a:rPr lang="de-DE" b="1" dirty="0">
                <a:sym typeface="Wingdings" panose="05000000000000000000" pitchFamily="2" charset="2"/>
              </a:rPr>
              <a:t> </a:t>
            </a:r>
            <a:r>
              <a:rPr lang="de-DE" b="1" dirty="0" err="1">
                <a:sym typeface="Wingdings" panose="05000000000000000000" pitchFamily="2" charset="2"/>
              </a:rPr>
              <a:t>restrictions</a:t>
            </a:r>
            <a:endParaRPr lang="de-DE" b="1" dirty="0">
              <a:sym typeface="Wingdings" panose="05000000000000000000" pitchFamily="2" charset="2"/>
            </a:endParaRPr>
          </a:p>
          <a:p>
            <a:pPr marL="171450" indent="-171450">
              <a:buFont typeface="Arial" panose="020B0604020202020204" pitchFamily="34" charset="0"/>
              <a:buChar char="•"/>
            </a:pPr>
            <a:r>
              <a:rPr lang="en-US" dirty="0"/>
              <a:t>The whole canal is suitable for class IV vessels and </a:t>
            </a:r>
            <a:r>
              <a:rPr lang="en-US" dirty="0" err="1"/>
              <a:t>convois</a:t>
            </a:r>
            <a:r>
              <a:rPr lang="en-US" dirty="0"/>
              <a:t> but with restrictions: maximum allowed draught is 2.00m, minimum height under bridges is 4.40m. In order to fully </a:t>
            </a:r>
            <a:r>
              <a:rPr lang="en-US" dirty="0" err="1"/>
              <a:t>accomodate</a:t>
            </a:r>
            <a:r>
              <a:rPr lang="en-US" dirty="0"/>
              <a:t> class IV draught and air draft must be enhanced. Also the 6 locks need to be modernized</a:t>
            </a:r>
          </a:p>
          <a:p>
            <a:pPr marL="171450" indent="-171450">
              <a:buFont typeface="Arial" panose="020B0604020202020204" pitchFamily="34" charset="0"/>
              <a:buChar char="•"/>
            </a:pPr>
            <a:r>
              <a:rPr lang="en-US" dirty="0"/>
              <a:t>Renewal of locks and extending the draught</a:t>
            </a:r>
            <a:r>
              <a:rPr lang="en-US" baseline="0" dirty="0"/>
              <a:t> is planned and manifested in the Federal </a:t>
            </a:r>
            <a:r>
              <a:rPr lang="en-US" baseline="0" dirty="0" err="1"/>
              <a:t>Infrastrucutre</a:t>
            </a:r>
            <a:r>
              <a:rPr lang="en-US" baseline="0" dirty="0"/>
              <a:t> Plan 2030 (838 mil. EUR investments for all measures)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North-Sea Baltic Corridor</a:t>
            </a:r>
            <a:endParaRPr lang="de-DE" dirty="0"/>
          </a:p>
          <a:p>
            <a:pPr marL="171450" indent="-171450">
              <a:buFont typeface="Arial" panose="020B0604020202020204" pitchFamily="34" charset="0"/>
              <a:buChar char="•"/>
            </a:pPr>
            <a:endParaRPr lang="de-DE" b="1" dirty="0"/>
          </a:p>
          <a:p>
            <a:pPr marL="0" indent="0">
              <a:buFont typeface="Arial" panose="020B0604020202020204" pitchFamily="34" charset="0"/>
              <a:buNone/>
            </a:pPr>
            <a:r>
              <a:rPr lang="de-DE" b="1" dirty="0"/>
              <a:t>DE-04 Elbe Lateral </a:t>
            </a:r>
            <a:r>
              <a:rPr lang="de-DE" b="1" dirty="0" err="1"/>
              <a:t>Canal</a:t>
            </a:r>
            <a:r>
              <a:rPr lang="de-DE" b="1" dirty="0"/>
              <a:t> </a:t>
            </a:r>
            <a:r>
              <a:rPr lang="de-DE" b="1" dirty="0">
                <a:sym typeface="Wingdings" panose="05000000000000000000" pitchFamily="2" charset="2"/>
              </a:rPr>
              <a:t> </a:t>
            </a:r>
            <a:r>
              <a:rPr lang="de-DE" b="1" dirty="0"/>
              <a:t>lock </a:t>
            </a:r>
            <a:r>
              <a:rPr lang="de-DE" b="1" dirty="0" err="1"/>
              <a:t>restrictions</a:t>
            </a:r>
            <a:endParaRPr lang="de-DE" b="1" dirty="0"/>
          </a:p>
          <a:p>
            <a:pPr marL="171450" indent="-171450">
              <a:buFont typeface="Arial" panose="020B0604020202020204" pitchFamily="34" charset="0"/>
              <a:buChar char="•"/>
            </a:pPr>
            <a:r>
              <a:rPr lang="en-US" dirty="0"/>
              <a:t>Twin ship lift </a:t>
            </a:r>
            <a:r>
              <a:rPr lang="en-US" dirty="0" err="1"/>
              <a:t>Lüneburg</a:t>
            </a:r>
            <a:r>
              <a:rPr lang="en-US" dirty="0"/>
              <a:t> in Scharnebeck has a maximum usable length of 100m</a:t>
            </a:r>
            <a:r>
              <a:rPr lang="en-US" baseline="0" dirty="0"/>
              <a:t> and by that limit the entire IWW system to this ship size. Further the ship lift is going to reach its constructed lifetime  in 2025 and needs to be replaced.</a:t>
            </a:r>
          </a:p>
          <a:p>
            <a:pPr marL="171450" indent="-171450">
              <a:buFont typeface="Arial" panose="020B0604020202020204" pitchFamily="34" charset="0"/>
              <a:buChar char="•"/>
            </a:pPr>
            <a:r>
              <a:rPr lang="en-US" dirty="0"/>
              <a:t>In order to use bigger vessels from beginning to end of the channel, the ship lilt will be replaced</a:t>
            </a:r>
            <a:r>
              <a:rPr lang="en-US" baseline="0" dirty="0"/>
              <a:t> by a new lock, which was </a:t>
            </a:r>
            <a:r>
              <a:rPr lang="en-US" dirty="0"/>
              <a:t>manifested</a:t>
            </a:r>
            <a:r>
              <a:rPr lang="en-US" baseline="0" dirty="0"/>
              <a:t> in the Federal Infrastructure Plan 2030 (CBR 0,9) In future ships of class </a:t>
            </a:r>
            <a:r>
              <a:rPr lang="en-US" baseline="0" dirty="0" err="1"/>
              <a:t>IVb</a:t>
            </a:r>
            <a:r>
              <a:rPr lang="en-US" baseline="0" dirty="0"/>
              <a:t> can pass the canal</a:t>
            </a:r>
            <a:endParaRPr lang="en-US" dirty="0"/>
          </a:p>
          <a:p>
            <a:pPr marL="171450" indent="-171450">
              <a:buFont typeface="Arial" panose="020B0604020202020204" pitchFamily="34" charset="0"/>
              <a:buChar char="•"/>
            </a:pPr>
            <a:r>
              <a:rPr lang="en-US" dirty="0"/>
              <a:t>NOT part of TEN-T</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DE-017 Elbe Lateral Canal </a:t>
            </a:r>
            <a:r>
              <a:rPr lang="en-US" b="1" dirty="0">
                <a:sym typeface="Wingdings" panose="05000000000000000000" pitchFamily="2" charset="2"/>
              </a:rPr>
              <a:t> </a:t>
            </a:r>
            <a:r>
              <a:rPr lang="en-US" b="1" dirty="0"/>
              <a:t>usability restrictions (soft measure)</a:t>
            </a:r>
          </a:p>
          <a:p>
            <a:pPr marL="171450" indent="-171450">
              <a:buFont typeface="Arial" panose="020B0604020202020204" pitchFamily="34" charset="0"/>
              <a:buChar char="•"/>
            </a:pPr>
            <a:r>
              <a:rPr lang="en-US" dirty="0"/>
              <a:t>If just one of the two troughs of the twin ship lift is usable (the other is closed e.g. for refurbishment) additional pushing equipment for convoys is required. The lift operates 24hrs a  day but pusher tug operate 8 hours a day. Thus the convoy shipper has to wait up to 16 </a:t>
            </a:r>
            <a:r>
              <a:rPr lang="en-US" dirty="0" err="1"/>
              <a:t>hrs</a:t>
            </a:r>
            <a:r>
              <a:rPr lang="en-US" dirty="0"/>
              <a:t> to use the lift.</a:t>
            </a:r>
          </a:p>
          <a:p>
            <a:pPr marL="171450" indent="-171450">
              <a:buFont typeface="Arial" panose="020B0604020202020204" pitchFamily="34" charset="0"/>
              <a:buChar char="•"/>
            </a:pPr>
            <a:r>
              <a:rPr lang="en-US" dirty="0"/>
              <a:t>This bottleneck could be overcome by enlarging operating hours of the pusher tug service, e.g. from 5am to 11pm. This might be </a:t>
            </a:r>
            <a:r>
              <a:rPr lang="en-US" dirty="0" err="1"/>
              <a:t>realised</a:t>
            </a:r>
            <a:r>
              <a:rPr lang="en-US" dirty="0"/>
              <a:t> by one additional working shift using the same equipment and quays.</a:t>
            </a:r>
          </a:p>
          <a:p>
            <a:pPr marL="171450" indent="-171450">
              <a:buFont typeface="Arial" panose="020B0604020202020204" pitchFamily="34" charset="0"/>
              <a:buChar char="•"/>
            </a:pPr>
            <a:endParaRPr lang="de-DE" dirty="0"/>
          </a:p>
          <a:p>
            <a:pPr marL="0" indent="0">
              <a:buFont typeface="Arial" panose="020B0604020202020204" pitchFamily="34" charset="0"/>
              <a:buNone/>
            </a:pPr>
            <a:r>
              <a:rPr lang="de-DE" b="1" dirty="0"/>
              <a:t>DE-05 River Oder </a:t>
            </a:r>
            <a:r>
              <a:rPr lang="de-DE" b="1" dirty="0">
                <a:sym typeface="Wingdings" panose="05000000000000000000" pitchFamily="2" charset="2"/>
              </a:rPr>
              <a:t>  </a:t>
            </a:r>
            <a:r>
              <a:rPr lang="de-DE" b="1" dirty="0" err="1">
                <a:sym typeface="Wingdings" panose="05000000000000000000" pitchFamily="2" charset="2"/>
              </a:rPr>
              <a:t>Insufficient</a:t>
            </a:r>
            <a:r>
              <a:rPr lang="de-DE" b="1" dirty="0">
                <a:sym typeface="Wingdings" panose="05000000000000000000" pitchFamily="2" charset="2"/>
              </a:rPr>
              <a:t> </a:t>
            </a:r>
            <a:r>
              <a:rPr lang="de-DE" b="1" dirty="0" err="1">
                <a:sym typeface="Wingdings" panose="05000000000000000000" pitchFamily="2" charset="2"/>
              </a:rPr>
              <a:t>Maintainance</a:t>
            </a:r>
            <a:r>
              <a:rPr lang="de-DE" b="1" dirty="0">
                <a:sym typeface="Wingdings" panose="05000000000000000000" pitchFamily="2" charset="2"/>
              </a:rPr>
              <a:t> </a:t>
            </a:r>
            <a:r>
              <a:rPr lang="de-DE" b="1" dirty="0" err="1">
                <a:sym typeface="Wingdings" panose="05000000000000000000" pitchFamily="2" charset="2"/>
              </a:rPr>
              <a:t>of</a:t>
            </a:r>
            <a:r>
              <a:rPr lang="de-DE" b="1" dirty="0"/>
              <a:t> </a:t>
            </a:r>
            <a:r>
              <a:rPr lang="en-US" b="1" dirty="0" err="1"/>
              <a:t>Groynes</a:t>
            </a:r>
            <a:r>
              <a:rPr lang="en-US" b="1" dirty="0"/>
              <a:t> (</a:t>
            </a:r>
            <a:r>
              <a:rPr lang="de-DE" b="1" dirty="0"/>
              <a:t>River Regulation</a:t>
            </a:r>
            <a:r>
              <a:rPr lang="de-DE" b="1" baseline="0" dirty="0"/>
              <a:t> </a:t>
            </a:r>
            <a:r>
              <a:rPr lang="de-DE" b="1" baseline="0" dirty="0" err="1"/>
              <a:t>Structures</a:t>
            </a:r>
            <a:r>
              <a:rPr lang="de-DE" b="1" baseline="0" dirty="0"/>
              <a:t>)</a:t>
            </a:r>
            <a:endParaRPr lang="de-DE" b="1" dirty="0"/>
          </a:p>
          <a:p>
            <a:pPr marL="171450" indent="-171450">
              <a:buFont typeface="Arial" panose="020B0604020202020204" pitchFamily="34" charset="0"/>
              <a:buChar char="•"/>
            </a:pPr>
            <a:r>
              <a:rPr lang="en-US" dirty="0" err="1"/>
              <a:t>groynes</a:t>
            </a:r>
            <a:r>
              <a:rPr lang="en-US" dirty="0"/>
              <a:t> are not up to scratch anymore, resulting in sedimentary deposition in the fairway. These sections are bottlenecks due to the reduced draught. Additionally the missing regulatory function can lead to ice </a:t>
            </a:r>
            <a:r>
              <a:rPr lang="en-US" dirty="0" err="1"/>
              <a:t>ice</a:t>
            </a:r>
            <a:r>
              <a:rPr lang="en-US" dirty="0"/>
              <a:t> shifting and ice congestion.</a:t>
            </a:r>
          </a:p>
          <a:p>
            <a:pPr marL="171450" indent="-171450">
              <a:buFont typeface="Arial" panose="020B0604020202020204" pitchFamily="34" charset="0"/>
              <a:buChar char="•"/>
            </a:pPr>
            <a:r>
              <a:rPr lang="en-US" dirty="0"/>
              <a:t>Restauration works on the Oder for the re-establishment of </a:t>
            </a:r>
            <a:r>
              <a:rPr lang="en-US" dirty="0" err="1"/>
              <a:t>groynes</a:t>
            </a:r>
            <a:r>
              <a:rPr lang="en-US" dirty="0"/>
              <a:t> </a:t>
            </a:r>
          </a:p>
          <a:p>
            <a:pPr marL="171450" indent="-171450">
              <a:buFont typeface="Arial" panose="020B0604020202020204" pitchFamily="34" charset="0"/>
              <a:buChar char="•"/>
            </a:pPr>
            <a:r>
              <a:rPr lang="de-DE" dirty="0"/>
              <a:t>NOT </a:t>
            </a:r>
            <a:r>
              <a:rPr lang="de-DE" dirty="0" err="1"/>
              <a:t>part</a:t>
            </a:r>
            <a:r>
              <a:rPr lang="de-DE" dirty="0"/>
              <a:t> </a:t>
            </a:r>
            <a:r>
              <a:rPr lang="de-DE" dirty="0" err="1"/>
              <a:t>of</a:t>
            </a:r>
            <a:r>
              <a:rPr lang="de-DE" dirty="0"/>
              <a:t> TEN-T</a:t>
            </a:r>
          </a:p>
          <a:p>
            <a:pPr marL="171450" indent="-171450">
              <a:buFont typeface="Arial" panose="020B0604020202020204" pitchFamily="34" charset="0"/>
              <a:buChar cha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DE-06 River Elbe </a:t>
            </a:r>
            <a:r>
              <a:rPr lang="en-US" b="1" dirty="0" err="1"/>
              <a:t>Mühlberg</a:t>
            </a:r>
            <a:r>
              <a:rPr lang="en-US" b="1" dirty="0"/>
              <a:t> to Mouth of Saale </a:t>
            </a:r>
            <a:r>
              <a:rPr lang="en-US" b="1" dirty="0">
                <a:sym typeface="Wingdings" panose="05000000000000000000" pitchFamily="2" charset="2"/>
              </a:rPr>
              <a:t> </a:t>
            </a:r>
            <a:r>
              <a:rPr lang="de-DE" b="1" dirty="0" err="1">
                <a:sym typeface="Wingdings" panose="05000000000000000000" pitchFamily="2" charset="2"/>
              </a:rPr>
              <a:t>Insufficient</a:t>
            </a:r>
            <a:r>
              <a:rPr lang="de-DE" b="1" dirty="0">
                <a:sym typeface="Wingdings" panose="05000000000000000000" pitchFamily="2" charset="2"/>
              </a:rPr>
              <a:t> </a:t>
            </a:r>
            <a:r>
              <a:rPr lang="de-DE" b="1" dirty="0" err="1">
                <a:sym typeface="Wingdings" panose="05000000000000000000" pitchFamily="2" charset="2"/>
              </a:rPr>
              <a:t>Maintainance</a:t>
            </a:r>
            <a:r>
              <a:rPr lang="de-DE" b="1" dirty="0">
                <a:sym typeface="Wingdings" panose="05000000000000000000" pitchFamily="2" charset="2"/>
              </a:rPr>
              <a:t> </a:t>
            </a:r>
            <a:r>
              <a:rPr lang="de-DE" b="1" dirty="0" err="1">
                <a:sym typeface="Wingdings" panose="05000000000000000000" pitchFamily="2" charset="2"/>
              </a:rPr>
              <a:t>of</a:t>
            </a:r>
            <a:r>
              <a:rPr lang="de-DE" b="1" dirty="0"/>
              <a:t> </a:t>
            </a:r>
            <a:r>
              <a:rPr lang="en-US" b="1" dirty="0" err="1"/>
              <a:t>Groynes</a:t>
            </a:r>
            <a:r>
              <a:rPr lang="en-US" b="1" dirty="0"/>
              <a:t> (</a:t>
            </a:r>
            <a:r>
              <a:rPr lang="de-DE" b="1" dirty="0"/>
              <a:t>River Regulation</a:t>
            </a:r>
            <a:r>
              <a:rPr lang="de-DE" b="1" baseline="0" dirty="0"/>
              <a:t> </a:t>
            </a:r>
            <a:r>
              <a:rPr lang="de-DE" b="1" baseline="0" dirty="0" err="1"/>
              <a:t>Structures</a:t>
            </a:r>
            <a:r>
              <a:rPr lang="de-DE" b="1" baseline="0" dirty="0"/>
              <a:t>)</a:t>
            </a:r>
            <a:endParaRPr lang="de-DE" b="1" dirty="0"/>
          </a:p>
          <a:p>
            <a:pPr marL="171450" indent="-171450">
              <a:buFont typeface="Arial" panose="020B0604020202020204" pitchFamily="34" charset="0"/>
              <a:buChar char="•"/>
            </a:pPr>
            <a:r>
              <a:rPr lang="en-US" dirty="0" err="1"/>
              <a:t>Wrosion</a:t>
            </a:r>
            <a:r>
              <a:rPr lang="en-US" dirty="0"/>
              <a:t> of riverbed lead to malfunction of existing regulation system (groins etc.), aggravated by absent groins; </a:t>
            </a:r>
          </a:p>
          <a:p>
            <a:pPr marL="171450" indent="-171450">
              <a:buFont typeface="Arial" panose="020B0604020202020204" pitchFamily="34" charset="0"/>
              <a:buChar char="•"/>
            </a:pPr>
            <a:r>
              <a:rPr lang="en-US" dirty="0"/>
              <a:t>Maintenance by dumping of bed load; planning of adjustment of regulation system is needed (in scope of "Master Plan Elbe“ which was decided in 2017)</a:t>
            </a:r>
          </a:p>
          <a:p>
            <a:pPr marL="171450" indent="-171450">
              <a:buFont typeface="Arial" panose="020B0604020202020204" pitchFamily="34" charset="0"/>
              <a:buChar char="•"/>
            </a:pPr>
            <a:r>
              <a:rPr lang="en-US" dirty="0"/>
              <a:t>No information on cost-benefit available but a pilot project in </a:t>
            </a:r>
            <a:r>
              <a:rPr lang="en-US" dirty="0" err="1"/>
              <a:t>Klöden</a:t>
            </a:r>
            <a:r>
              <a:rPr lang="en-US" dirty="0"/>
              <a:t> (km 170 - 198,5) was executed.</a:t>
            </a:r>
          </a:p>
          <a:p>
            <a:pPr marL="171450" indent="-171450">
              <a:buFont typeface="Arial" panose="020B0604020202020204" pitchFamily="34" charset="0"/>
              <a:buChar char="•"/>
            </a:pPr>
            <a:r>
              <a:rPr lang="en-US" dirty="0"/>
              <a:t>Orient-East-Med</a:t>
            </a:r>
            <a:r>
              <a:rPr lang="en-US" baseline="0" dirty="0"/>
              <a:t> Corridor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da-DK" b="1" dirty="0"/>
              <a:t>DE-07 River Elbe Bridge Roßlau </a:t>
            </a:r>
            <a:r>
              <a:rPr lang="da-DK" b="1" dirty="0">
                <a:sym typeface="Wingdings" panose="05000000000000000000" pitchFamily="2" charset="2"/>
              </a:rPr>
              <a:t> Clearance high restriction</a:t>
            </a:r>
            <a:endParaRPr lang="da-DK"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Height restriction for container transports in 3 layers - only in case of high water (5,45 m over HSW - highest navigable water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lifting in case of bridge replacement (not planned in the moment) to increase IWT efficiency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Orient-East-Med</a:t>
            </a:r>
            <a:r>
              <a:rPr lang="en-US" baseline="0" dirty="0"/>
              <a:t> Corridor</a:t>
            </a:r>
          </a:p>
          <a:p>
            <a:pPr marL="171450" indent="-171450">
              <a:buFont typeface="Arial" panose="020B0604020202020204" pitchFamily="34" charset="0"/>
              <a:buChar char="•"/>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DE-08 River Elbe Bridge Schönebeck </a:t>
            </a:r>
            <a:r>
              <a:rPr lang="da-DK" b="1" dirty="0">
                <a:sym typeface="Wingdings" panose="05000000000000000000" pitchFamily="2" charset="2"/>
              </a:rPr>
              <a:t> Clearance high restriction</a:t>
            </a:r>
            <a:endParaRPr lang="da-DK"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Height restriction for container transports in 3 layers - only in case of high water (5,04 m over HSW - highest navigable water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lifting in case of bridge replacement (not planned in the moment) to increase IWT efficiency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Orient-East-Med</a:t>
            </a:r>
            <a:r>
              <a:rPr lang="en-US" baseline="0" dirty="0"/>
              <a:t> Corridor</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DE-09 River Elbe Bridge Magdeburg </a:t>
            </a:r>
            <a:r>
              <a:rPr lang="da-DK" b="1" dirty="0">
                <a:sym typeface="Wingdings" panose="05000000000000000000" pitchFamily="2" charset="2"/>
              </a:rPr>
              <a:t> Clearance high restriction</a:t>
            </a:r>
            <a:endParaRPr lang="da-DK"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Height restriction for container transports in 3 layers - only in case of high water (5,05 m over HSW - highest navigable water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lifting in case of bridge replacement (not planned in the moment) to increase IWT efficiency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Orient-East-Med</a:t>
            </a:r>
            <a:r>
              <a:rPr lang="en-US" baseline="0" dirty="0"/>
              <a:t> Corridor</a:t>
            </a:r>
          </a:p>
          <a:p>
            <a:pPr marL="0" indent="0">
              <a:buFont typeface="Arial" panose="020B0604020202020204" pitchFamily="34" charset="0"/>
              <a:buNone/>
            </a:pPr>
            <a:endParaRPr lang="sv-SE" dirty="0"/>
          </a:p>
          <a:p>
            <a:pPr marL="0" indent="0">
              <a:buFont typeface="Arial" panose="020B0604020202020204" pitchFamily="34" charset="0"/>
              <a:buNone/>
            </a:pPr>
            <a:r>
              <a:rPr lang="sv-SE" b="1" dirty="0"/>
              <a:t>DE-10 River Elbe Dömitz to Hitzacker </a:t>
            </a:r>
            <a:r>
              <a:rPr lang="sv-SE" b="1" dirty="0">
                <a:sym typeface="Wingdings" panose="05000000000000000000" pitchFamily="2" charset="2"/>
              </a:rPr>
              <a:t> Draught restriction</a:t>
            </a:r>
            <a:endParaRPr lang="sv-SE"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Missing groins along the so called "</a:t>
            </a:r>
            <a:r>
              <a:rPr lang="en-US" dirty="0" err="1"/>
              <a:t>Reststrecke</a:t>
            </a:r>
            <a:r>
              <a:rPr lang="en-US" dirty="0"/>
              <a:t>"; non-completion of river regulation as from mouth of river Havel</a:t>
            </a:r>
            <a:r>
              <a:rPr lang="en-US" baseline="0" dirty="0"/>
              <a:t> up to </a:t>
            </a:r>
            <a:r>
              <a:rPr lang="en-US" dirty="0"/>
              <a:t>Lauenburg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adjustment of the regulation system is in scope of "Master Plan Elbe”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Orient-East-Med</a:t>
            </a:r>
            <a:r>
              <a:rPr lang="en-US" baseline="0" dirty="0"/>
              <a:t> Corridor</a:t>
            </a:r>
          </a:p>
          <a:p>
            <a:pPr marL="171450" indent="-171450">
              <a:buFont typeface="Arial" panose="020B0604020202020204" pitchFamily="34" charset="0"/>
              <a:buChar char="•"/>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DE-11 River Saale </a:t>
            </a:r>
            <a:r>
              <a:rPr lang="sv-SE" b="1" dirty="0">
                <a:sym typeface="Wingdings" panose="05000000000000000000" pitchFamily="2" charset="2"/>
              </a:rPr>
              <a:t> Draught restriction</a:t>
            </a:r>
            <a:endParaRPr lang="sv-SE" b="1" dirty="0"/>
          </a:p>
          <a:p>
            <a:pPr marL="171450" indent="-171450">
              <a:buFont typeface="Arial" panose="020B0604020202020204" pitchFamily="34" charset="0"/>
              <a:buChar char="•"/>
            </a:pPr>
            <a:r>
              <a:rPr lang="en-US" dirty="0"/>
              <a:t>A missing lock at</a:t>
            </a:r>
            <a:r>
              <a:rPr lang="en-US" baseline="0" dirty="0"/>
              <a:t> </a:t>
            </a:r>
            <a:r>
              <a:rPr lang="en-US" dirty="0"/>
              <a:t>Klein </a:t>
            </a:r>
            <a:r>
              <a:rPr lang="en-US" dirty="0" err="1"/>
              <a:t>Rosenburg</a:t>
            </a:r>
            <a:r>
              <a:rPr lang="en-US" dirty="0"/>
              <a:t> (km 9.6) to realize a continuous draught between </a:t>
            </a:r>
            <a:r>
              <a:rPr lang="en-US" dirty="0" err="1"/>
              <a:t>Calbe</a:t>
            </a:r>
            <a:r>
              <a:rPr lang="en-US" dirty="0"/>
              <a:t> (mouth into Elbe) up to Halle/</a:t>
            </a:r>
            <a:r>
              <a:rPr lang="en-US" dirty="0" err="1"/>
              <a:t>Trotha</a:t>
            </a:r>
            <a:r>
              <a:rPr lang="en-US" dirty="0"/>
              <a:t> </a:t>
            </a:r>
            <a:endParaRPr lang="de-DE" dirty="0"/>
          </a:p>
          <a:p>
            <a:pPr marL="171450" indent="-171450">
              <a:buFont typeface="Arial" panose="020B0604020202020204" pitchFamily="34" charset="0"/>
              <a:buChar char="•"/>
            </a:pPr>
            <a:r>
              <a:rPr lang="de-DE" dirty="0"/>
              <a:t>The </a:t>
            </a:r>
            <a:r>
              <a:rPr lang="de-DE" dirty="0" err="1"/>
              <a:t>project</a:t>
            </a:r>
            <a:r>
              <a:rPr lang="de-DE" baseline="0" dirty="0"/>
              <a:t> was </a:t>
            </a:r>
            <a:r>
              <a:rPr lang="de-DE" baseline="0" dirty="0" err="1"/>
              <a:t>included</a:t>
            </a:r>
            <a:r>
              <a:rPr lang="de-DE" baseline="0" dirty="0"/>
              <a:t> in </a:t>
            </a:r>
            <a:r>
              <a:rPr lang="de-DE" baseline="0" dirty="0" err="1"/>
              <a:t>the</a:t>
            </a:r>
            <a:r>
              <a:rPr lang="de-DE" baseline="0" dirty="0"/>
              <a:t> </a:t>
            </a:r>
            <a:r>
              <a:rPr lang="en-US" baseline="0" dirty="0"/>
              <a:t>Federal Transport Infrastructure Plan 2030 within the category "additional need", no. 3. However, due to the category and low CBR a potential realization is not obvious</a:t>
            </a:r>
          </a:p>
          <a:p>
            <a:pPr marL="171450" indent="-171450">
              <a:buFont typeface="Arial" panose="020B0604020202020204" pitchFamily="34" charset="0"/>
              <a:buChar char="•"/>
            </a:pPr>
            <a:r>
              <a:rPr lang="en-US" baseline="0" dirty="0"/>
              <a:t>Cost estimation: 134 mil. EUR, CBR 0,2</a:t>
            </a:r>
          </a:p>
          <a:p>
            <a:pPr marL="171450" indent="-171450">
              <a:buFont typeface="Arial" panose="020B0604020202020204" pitchFamily="34" charset="0"/>
              <a:buChar char="•"/>
            </a:pPr>
            <a:r>
              <a:rPr lang="en-US" baseline="0" dirty="0"/>
              <a:t>NOT part of TEN-T</a:t>
            </a:r>
            <a:endParaRPr lang="de-DE" dirty="0"/>
          </a:p>
          <a:p>
            <a:pPr marL="171450" indent="-171450">
              <a:buFont typeface="Arial" panose="020B0604020202020204" pitchFamily="34" charset="0"/>
              <a:buChar char="•"/>
            </a:pPr>
            <a:endParaRPr lang="de-DE" dirty="0"/>
          </a:p>
          <a:p>
            <a:pPr marL="0" indent="0">
              <a:buFont typeface="Arial" panose="020B0604020202020204" pitchFamily="34" charset="0"/>
              <a:buNone/>
            </a:pPr>
            <a:r>
              <a:rPr lang="de-DE" b="1" dirty="0"/>
              <a:t>DE-12 Elbe-Havel-</a:t>
            </a:r>
            <a:r>
              <a:rPr lang="de-DE" b="1" dirty="0" err="1"/>
              <a:t>Canal</a:t>
            </a:r>
            <a:r>
              <a:rPr lang="de-DE" b="1" dirty="0"/>
              <a:t> </a:t>
            </a:r>
            <a:r>
              <a:rPr lang="de-DE" b="1" dirty="0">
                <a:sym typeface="Wingdings" panose="05000000000000000000" pitchFamily="2" charset="2"/>
              </a:rPr>
              <a:t> Lock </a:t>
            </a:r>
            <a:r>
              <a:rPr lang="de-DE" b="1" dirty="0" err="1">
                <a:sym typeface="Wingdings" panose="05000000000000000000" pitchFamily="2" charset="2"/>
              </a:rPr>
              <a:t>restriction</a:t>
            </a:r>
            <a:endParaRPr lang="de-DE" b="1" dirty="0">
              <a:sym typeface="Wingdings" panose="05000000000000000000" pitchFamily="2" charset="2"/>
            </a:endParaRPr>
          </a:p>
          <a:p>
            <a:pPr marL="171450" indent="-171450">
              <a:buFont typeface="Arial" panose="020B0604020202020204" pitchFamily="34" charset="0"/>
              <a:buChar char="•"/>
            </a:pPr>
            <a:r>
              <a:rPr lang="en-US" b="0" dirty="0"/>
              <a:t>The existing lock “</a:t>
            </a:r>
            <a:r>
              <a:rPr lang="en-US" b="0" dirty="0" err="1"/>
              <a:t>Wusterwitz</a:t>
            </a:r>
            <a:r>
              <a:rPr lang="en-US" b="0" dirty="0"/>
              <a:t>” had to be replaced.  The new replacement lock showed building damage, that results in a delay for the finalization of bottleneck.</a:t>
            </a:r>
          </a:p>
          <a:p>
            <a:pPr marL="171450" indent="-171450">
              <a:buFont typeface="Arial" panose="020B0604020202020204" pitchFamily="34" charset="0"/>
              <a:buChar char="•"/>
            </a:pPr>
            <a:r>
              <a:rPr lang="en-US" b="0" dirty="0"/>
              <a:t>Further</a:t>
            </a:r>
            <a:r>
              <a:rPr lang="en-US" b="0" baseline="0" dirty="0"/>
              <a:t> procedure is unclear as well as re-opening.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NOT part of 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DE-14 missing AIS at certain waterways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bottleneck is fixed already by waterway administration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r>
              <a:rPr lang="de-DE" b="1" dirty="0"/>
              <a:t>DE-13 Mittelland-</a:t>
            </a:r>
            <a:r>
              <a:rPr lang="de-DE" b="1" dirty="0" err="1"/>
              <a:t>Canal</a:t>
            </a:r>
            <a:r>
              <a:rPr lang="de-DE" b="1" dirty="0"/>
              <a:t> </a:t>
            </a:r>
            <a:r>
              <a:rPr lang="de-DE" b="1" dirty="0">
                <a:sym typeface="Wingdings" panose="05000000000000000000" pitchFamily="2" charset="2"/>
              </a:rPr>
              <a:t> </a:t>
            </a:r>
            <a:r>
              <a:rPr lang="de-DE" b="1" dirty="0" err="1">
                <a:sym typeface="Wingdings" panose="05000000000000000000" pitchFamily="2" charset="2"/>
              </a:rPr>
              <a:t>clearance</a:t>
            </a:r>
            <a:r>
              <a:rPr lang="de-DE" b="1" dirty="0">
                <a:sym typeface="Wingdings" panose="05000000000000000000" pitchFamily="2" charset="2"/>
              </a:rPr>
              <a:t> high </a:t>
            </a:r>
            <a:r>
              <a:rPr lang="de-DE" b="1" dirty="0" err="1">
                <a:sym typeface="Wingdings" panose="05000000000000000000" pitchFamily="2" charset="2"/>
              </a:rPr>
              <a:t>restrictions</a:t>
            </a:r>
            <a:endParaRPr lang="de-DE" b="1" dirty="0"/>
          </a:p>
          <a:p>
            <a:pPr marL="171450" indent="-171450">
              <a:buFont typeface="Arial" panose="020B0604020202020204" pitchFamily="34" charset="0"/>
              <a:buChar char="•"/>
            </a:pPr>
            <a:r>
              <a:rPr lang="en-US" dirty="0"/>
              <a:t>Currently a 2-layor container </a:t>
            </a:r>
            <a:r>
              <a:rPr lang="en-US" dirty="0" err="1"/>
              <a:t>transportis</a:t>
            </a:r>
            <a:r>
              <a:rPr lang="en-US" dirty="0"/>
              <a:t> only limited possible on the stretches Magdeburg-Hannover-Minden. </a:t>
            </a:r>
          </a:p>
          <a:p>
            <a:pPr marL="171450" indent="-171450">
              <a:buFont typeface="Arial" panose="020B0604020202020204" pitchFamily="34" charset="0"/>
              <a:buChar char="•"/>
            </a:pPr>
            <a:r>
              <a:rPr lang="en-US" dirty="0"/>
              <a:t>Lifting of several </a:t>
            </a:r>
            <a:r>
              <a:rPr lang="en-US" dirty="0" err="1"/>
              <a:t>bridget</a:t>
            </a:r>
            <a:r>
              <a:rPr lang="en-US" dirty="0"/>
              <a:t> and further measures have been decided to increase efficiency of IWW transport. This will allow IWW vessels up to 180m length and up to 2,000ts (motor barge) respectively 3,500ts loading capacity (push barge convoy) to ship on the canal stretch.</a:t>
            </a:r>
          </a:p>
          <a:p>
            <a:pPr marL="171450" indent="-171450">
              <a:buFont typeface="Arial" panose="020B0604020202020204" pitchFamily="34" charset="0"/>
              <a:buChar char="•"/>
            </a:pPr>
            <a:r>
              <a:rPr lang="en-US" dirty="0"/>
              <a:t>Planned costs 1,2 billion EUR and Cost-Benefit-Ratio of 0,08. The project is included in the Federal transport Infrastructure plan.</a:t>
            </a:r>
            <a:endParaRPr lang="de-DE" dirty="0"/>
          </a:p>
          <a:p>
            <a:pPr marL="171450" indent="-171450">
              <a:buFont typeface="Arial" panose="020B0604020202020204" pitchFamily="34" charset="0"/>
              <a:buChar char="•"/>
            </a:pPr>
            <a:r>
              <a:rPr lang="de-DE" dirty="0"/>
              <a:t>North-</a:t>
            </a:r>
            <a:r>
              <a:rPr lang="de-DE" dirty="0" err="1"/>
              <a:t>Sea</a:t>
            </a:r>
            <a:r>
              <a:rPr lang="de-DE" dirty="0"/>
              <a:t>-Baltic</a:t>
            </a:r>
            <a:r>
              <a:rPr lang="de-DE" baseline="0" dirty="0"/>
              <a:t> </a:t>
            </a:r>
            <a:r>
              <a:rPr lang="de-DE" baseline="0" dirty="0" err="1"/>
              <a:t>Corridor</a:t>
            </a:r>
            <a:endParaRPr lang="de-DE" baseline="0" dirty="0"/>
          </a:p>
          <a:p>
            <a:pPr marL="0" indent="0">
              <a:buFont typeface="Arial" panose="020B0604020202020204" pitchFamily="34" charset="0"/>
              <a:buNone/>
            </a:pPr>
            <a:endParaRPr lang="de-DE" dirty="0"/>
          </a:p>
          <a:p>
            <a:pPr marL="0" indent="0">
              <a:buFont typeface="Arial" panose="020B0604020202020204" pitchFamily="34" charset="0"/>
              <a:buNone/>
            </a:pPr>
            <a:r>
              <a:rPr lang="de-DE" b="1" dirty="0"/>
              <a:t>DE-15 River </a:t>
            </a:r>
            <a:r>
              <a:rPr lang="de-DE" b="1" dirty="0" err="1"/>
              <a:t>Peene</a:t>
            </a:r>
            <a:r>
              <a:rPr lang="de-DE" b="1" dirty="0"/>
              <a:t> </a:t>
            </a:r>
            <a:r>
              <a:rPr lang="de-DE" b="1" dirty="0">
                <a:sym typeface="Wingdings" panose="05000000000000000000" pitchFamily="2" charset="2"/>
              </a:rPr>
              <a:t> </a:t>
            </a:r>
            <a:r>
              <a:rPr lang="de-DE" b="1" dirty="0" err="1">
                <a:sym typeface="Wingdings" panose="05000000000000000000" pitchFamily="2" charset="2"/>
              </a:rPr>
              <a:t>Draught</a:t>
            </a:r>
            <a:r>
              <a:rPr lang="de-DE" b="1" dirty="0">
                <a:sym typeface="Wingdings" panose="05000000000000000000" pitchFamily="2" charset="2"/>
              </a:rPr>
              <a:t> </a:t>
            </a:r>
            <a:r>
              <a:rPr lang="de-DE" b="1" dirty="0" err="1">
                <a:sym typeface="Wingdings" panose="05000000000000000000" pitchFamily="2" charset="2"/>
              </a:rPr>
              <a:t>restrictions</a:t>
            </a:r>
            <a:endParaRPr lang="de-DE" b="1" dirty="0">
              <a:sym typeface="Wingdings" panose="05000000000000000000" pitchFamily="2" charset="2"/>
            </a:endParaRPr>
          </a:p>
          <a:p>
            <a:pPr marL="171450" indent="-171450">
              <a:buFont typeface="Arial" panose="020B0604020202020204" pitchFamily="34" charset="0"/>
              <a:buChar char="•"/>
            </a:pPr>
            <a:r>
              <a:rPr lang="en-US" dirty="0"/>
              <a:t>Several parts have a draught restriction between 1,30m and 1,90m which are mainly caused</a:t>
            </a:r>
            <a:r>
              <a:rPr lang="en-US" baseline="0" dirty="0"/>
              <a:t> by </a:t>
            </a:r>
            <a:r>
              <a:rPr lang="en-US" baseline="0" dirty="0" err="1"/>
              <a:t>unsificcient</a:t>
            </a:r>
            <a:r>
              <a:rPr lang="en-US" baseline="0" dirty="0"/>
              <a:t> maintenance (dragging and bushing)</a:t>
            </a:r>
          </a:p>
          <a:p>
            <a:pPr marL="171450" indent="-171450">
              <a:buFont typeface="Arial" panose="020B0604020202020204" pitchFamily="34" charset="0"/>
              <a:buChar char="•"/>
            </a:pPr>
            <a:r>
              <a:rPr lang="en-US" baseline="0" dirty="0"/>
              <a:t>How to overcome: dredging or flushing of several short parts.</a:t>
            </a:r>
          </a:p>
          <a:p>
            <a:pPr marL="171450" indent="-171450">
              <a:buFont typeface="Arial" panose="020B0604020202020204" pitchFamily="34" charset="0"/>
              <a:buChar char="•"/>
            </a:pPr>
            <a:r>
              <a:rPr lang="en-US" baseline="0" dirty="0"/>
              <a:t>Costs are estimated at 200,000 EUR</a:t>
            </a:r>
          </a:p>
          <a:p>
            <a:pPr marL="171450" indent="-171450">
              <a:buFont typeface="Arial" panose="020B0604020202020204" pitchFamily="34" charset="0"/>
              <a:buChar char="•"/>
            </a:pPr>
            <a:r>
              <a:rPr lang="en-US" baseline="0" dirty="0"/>
              <a:t>NOT part of TEN-T</a:t>
            </a:r>
            <a:endParaRPr lang="de-DE"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DE-16 Oder-Havel Canal at the Port of Eberswalde</a:t>
            </a:r>
          </a:p>
          <a:p>
            <a:pPr marL="171450" indent="-171450">
              <a:buFont typeface="Arial" panose="020B0604020202020204" pitchFamily="34" charset="0"/>
              <a:buChar char="•"/>
            </a:pPr>
            <a:r>
              <a:rPr lang="en-US" dirty="0"/>
              <a:t>The OHK is part of the Havel-Oder-Waterway and following bottleneck occur :</a:t>
            </a:r>
          </a:p>
          <a:p>
            <a:pPr marL="171450" lvl="0" indent="-171450">
              <a:buFont typeface="Arial" panose="020B0604020202020204" pitchFamily="34" charset="0"/>
              <a:buChar char="•"/>
            </a:pPr>
            <a:r>
              <a:rPr lang="en-US" dirty="0"/>
              <a:t>At the port of </a:t>
            </a:r>
            <a:r>
              <a:rPr lang="en-US" dirty="0" err="1"/>
              <a:t>Eberswalte</a:t>
            </a:r>
            <a:r>
              <a:rPr lang="en-US" dirty="0"/>
              <a:t> there is not enough space for vessels Class 5a (vessels &gt;80m length ) to turn around in order to navigate into the opposite direction after loading or unloading.</a:t>
            </a:r>
            <a:r>
              <a:rPr lang="en-US" baseline="0" dirty="0"/>
              <a:t> </a:t>
            </a:r>
            <a:r>
              <a:rPr lang="en-US" dirty="0"/>
              <a:t>Vessels have to navigate to a place to turn upstream for about 10 km to the next boat lift (</a:t>
            </a:r>
            <a:r>
              <a:rPr lang="en-US" dirty="0" err="1"/>
              <a:t>Niederfinow</a:t>
            </a:r>
            <a:r>
              <a:rPr lang="en-US" dirty="0"/>
              <a:t>) to turn around.</a:t>
            </a:r>
          </a:p>
          <a:p>
            <a:pPr marL="171450" lvl="0" indent="-171450">
              <a:buFont typeface="Arial" panose="020B0604020202020204" pitchFamily="34" charset="0"/>
              <a:buChar char="•"/>
            </a:pPr>
            <a:r>
              <a:rPr lang="en-US" dirty="0"/>
              <a:t>Responsible authorities like to enlarge the place to turn at the boat lift when refurbishing the lift whereas the shipping industry likes to have a place to turn at the 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Orient-East-med Corridor</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DE-18 missing mooring areas in the Port of Hamburg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Orient-East-med Corridor</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DE-019 Havel-Oder-Waterway </a:t>
            </a:r>
            <a:r>
              <a:rPr lang="en-US" b="1" dirty="0">
                <a:sym typeface="Wingdings" panose="05000000000000000000" pitchFamily="2" charset="2"/>
              </a:rPr>
              <a:t> Length and Width Restrictions</a:t>
            </a:r>
          </a:p>
          <a:p>
            <a:pPr marL="171450" indent="-171450">
              <a:buFont typeface="Arial" panose="020B0604020202020204" pitchFamily="34" charset="0"/>
              <a:buChar char="•"/>
            </a:pPr>
            <a:r>
              <a:rPr lang="en-US" dirty="0"/>
              <a:t>To extend the canal for classed IV vessel it has to be widen up and</a:t>
            </a:r>
            <a:r>
              <a:rPr lang="en-US" baseline="0" dirty="0"/>
              <a:t> deepened (</a:t>
            </a:r>
            <a:r>
              <a:rPr lang="en-US" dirty="0"/>
              <a:t>4 m bright and 3,5 depth on the whole canal profile needed)</a:t>
            </a:r>
          </a:p>
          <a:p>
            <a:pPr marL="171450" indent="-171450">
              <a:buFont typeface="Arial" panose="020B0604020202020204" pitchFamily="34" charset="0"/>
              <a:buChar char="•"/>
            </a:pPr>
            <a:r>
              <a:rPr lang="en-US" dirty="0"/>
              <a:t>Costs are estimated</a:t>
            </a:r>
            <a:r>
              <a:rPr lang="en-US" baseline="0" dirty="0"/>
              <a:t> to 500 mil EUR</a:t>
            </a:r>
            <a:endParaRPr lang="en-US" dirty="0"/>
          </a:p>
          <a:p>
            <a:pPr marL="171450" indent="-171450">
              <a:buFont typeface="Arial" panose="020B0604020202020204" pitchFamily="34" charset="0"/>
              <a:buChar char="•"/>
            </a:pPr>
            <a:r>
              <a:rPr lang="en-US" dirty="0"/>
              <a:t>Orient-East-med Corridor</a:t>
            </a:r>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7</a:t>
            </a:fld>
            <a:endParaRPr lang="de-DE"/>
          </a:p>
        </p:txBody>
      </p:sp>
    </p:spTree>
    <p:extLst>
      <p:ext uri="{BB962C8B-B14F-4D97-AF65-F5344CB8AC3E}">
        <p14:creationId xmlns:p14="http://schemas.microsoft.com/office/powerpoint/2010/main" val="2788419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On European level several IWW associations represent the sector towards EU institutions like the EU Parliament, the EU Commission and the EU Council. On European level several lobby organisations exist focusing on inland navigation, namely European Barge Union (EBU), European Federation of Inland Ports (EFIP), European River-Sea-Transport Union (ERSTU), European Skippers’ Organisation (ESO), Inland Navigation Europe (INE) and the Association for inland navigation and navigable waterways in Europe (VBW).</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Analyses in the project showed the lack of members from the Baltic Sea Region (besides Germany and Poland to some extend) represented by IWW associations in Brussels. This is due to the fact of missing national branch associations. However, especially the acquisition of single private organisations from one country should not come along with the privilege representing this country officially on European levels. The danger is to represent single interests of one/some financially strong members and not the entire sector of the country. Thus, it can be stated, that the national drawback is also influencing sectors representation on the European level.</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it has to be clearly stated, that cooperation between the associations exist and increases. Besides others joint statements, policy-/recommendation papers and events are organised to bundle forces. Strengths of the individual associations are getting used by all, even though not in any kind of business yet.</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CFED9978-FAC8-4A75-91ED-8A62DF927ED4}" type="slidenum">
              <a:rPr lang="de-DE" smtClean="0"/>
              <a:t>11</a:t>
            </a:fld>
            <a:endParaRPr lang="de-DE"/>
          </a:p>
        </p:txBody>
      </p:sp>
    </p:spTree>
    <p:extLst>
      <p:ext uri="{BB962C8B-B14F-4D97-AF65-F5344CB8AC3E}">
        <p14:creationId xmlns:p14="http://schemas.microsoft.com/office/powerpoint/2010/main" val="196396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itchFamily="34" charset="0"/>
              <a:buNone/>
            </a:pPr>
            <a:r>
              <a:rPr lang="en-GB" sz="1100" b="1" dirty="0">
                <a:solidFill>
                  <a:srgbClr val="00507F"/>
                </a:solidFill>
                <a:latin typeface="Arial" panose="020B0604020202020204" pitchFamily="34" charset="0"/>
                <a:cs typeface="Arial" panose="020B0604020202020204" pitchFamily="34" charset="0"/>
              </a:rPr>
              <a:t>Technique and public section:</a:t>
            </a:r>
          </a:p>
          <a:p>
            <a:pPr marL="0" indent="0">
              <a:lnSpc>
                <a:spcPct val="150000"/>
              </a:lnSpc>
              <a:buFont typeface="Arial" pitchFamily="34" charset="0"/>
              <a:buNone/>
            </a:pPr>
            <a:endParaRPr lang="en-GB" sz="1100" dirty="0">
              <a:solidFill>
                <a:srgbClr val="00507F"/>
              </a:solidFill>
              <a:latin typeface="Arial" panose="020B0604020202020204" pitchFamily="34" charset="0"/>
              <a:cs typeface="Arial" panose="020B0604020202020204" pitchFamily="34" charset="0"/>
            </a:endParaRPr>
          </a:p>
          <a:p>
            <a:pPr marL="266673" indent="-266673">
              <a:buFont typeface="Arial" pitchFamily="34" charset="0"/>
              <a:buChar char="•"/>
            </a:pPr>
            <a:r>
              <a:rPr lang="en-US" sz="1100" dirty="0">
                <a:latin typeface="Arial" panose="020B0604020202020204" pitchFamily="34" charset="0"/>
                <a:cs typeface="Arial" panose="020B0604020202020204" pitchFamily="34" charset="0"/>
              </a:rPr>
              <a:t>Electronic Chart Display and Information System (ECDIS)</a:t>
            </a:r>
            <a:endParaRPr lang="en-GB" sz="1100" dirty="0">
              <a:latin typeface="Arial" panose="020B0604020202020204" pitchFamily="34" charset="0"/>
              <a:cs typeface="Arial" panose="020B0604020202020204" pitchFamily="34" charset="0"/>
            </a:endParaRPr>
          </a:p>
          <a:p>
            <a:pPr marL="266673" indent="-266673">
              <a:buFont typeface="Arial" pitchFamily="34" charset="0"/>
              <a:buChar char="•"/>
            </a:pPr>
            <a:r>
              <a:rPr lang="en-GB" sz="1100" dirty="0">
                <a:latin typeface="Arial" panose="020B0604020202020204" pitchFamily="34" charset="0"/>
                <a:cs typeface="Arial" panose="020B0604020202020204" pitchFamily="34" charset="0"/>
              </a:rPr>
              <a:t>Electronic navigational chart overlay (</a:t>
            </a:r>
            <a:r>
              <a:rPr lang="en-GB" sz="1100" dirty="0" err="1">
                <a:latin typeface="Arial" panose="020B0604020202020204" pitchFamily="34" charset="0"/>
                <a:cs typeface="Arial" panose="020B0604020202020204" pitchFamily="34" charset="0"/>
              </a:rPr>
              <a:t>iENC</a:t>
            </a: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Position of locks, bridges, gauges, bunker stations, etc.:  European RIS Index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Publicly available contents is rather heterogeneous. </a:t>
            </a:r>
          </a:p>
          <a:p>
            <a:pPr marL="266673" indent="-266673" fontAlgn="ctr">
              <a:buFont typeface="Arial" pitchFamily="34" charset="0"/>
              <a:buChar char="•"/>
            </a:pPr>
            <a:endParaRPr lang="en-GB" sz="1100" dirty="0">
              <a:latin typeface="Arial" panose="020B0604020202020204" pitchFamily="34" charset="0"/>
              <a:cs typeface="Arial" panose="020B0604020202020204" pitchFamily="34" charset="0"/>
            </a:endParaRPr>
          </a:p>
          <a:p>
            <a:pPr marL="266673" indent="-266673" fontAlgn="ctr">
              <a:buFont typeface="Arial" pitchFamily="34" charset="0"/>
              <a:buChar char="•"/>
            </a:pPr>
            <a:r>
              <a:rPr lang="en-GB" sz="1100" dirty="0">
                <a:latin typeface="Arial" panose="020B0604020202020204" pitchFamily="34" charset="0"/>
                <a:cs typeface="Arial" panose="020B0604020202020204" pitchFamily="34" charset="0"/>
              </a:rPr>
              <a:t>Notices to Skippers (</a:t>
            </a:r>
            <a:r>
              <a:rPr lang="en-GB" sz="1100" dirty="0" err="1">
                <a:latin typeface="Arial" panose="020B0604020202020204" pitchFamily="34" charset="0"/>
                <a:cs typeface="Arial" panose="020B0604020202020204" pitchFamily="34" charset="0"/>
              </a:rPr>
              <a:t>NtS</a:t>
            </a:r>
            <a:r>
              <a:rPr lang="en-GB" sz="1100" dirty="0">
                <a:latin typeface="Arial" panose="020B0604020202020204" pitchFamily="34" charset="0"/>
                <a:cs typeface="Arial" panose="020B0604020202020204" pitchFamily="34" charset="0"/>
              </a:rPr>
              <a:t>),</a:t>
            </a:r>
            <a:r>
              <a:rPr lang="en-GB" sz="1100" baseline="0" dirty="0">
                <a:latin typeface="Arial" panose="020B0604020202020204" pitchFamily="34" charset="0"/>
                <a:cs typeface="Arial" panose="020B0604020202020204" pitchFamily="34" charset="0"/>
              </a:rPr>
              <a:t> German service integrated. </a:t>
            </a:r>
            <a:r>
              <a:rPr lang="en-GB" sz="1100" dirty="0">
                <a:latin typeface="Arial" panose="020B0604020202020204" pitchFamily="34" charset="0"/>
                <a:cs typeface="Arial" panose="020B0604020202020204" pitchFamily="34" charset="0"/>
              </a:rPr>
              <a:t>Other countries to follow. </a:t>
            </a:r>
            <a:r>
              <a:rPr lang="en-GB" sz="1100" dirty="0" err="1">
                <a:latin typeface="Arial" panose="020B0604020202020204" pitchFamily="34" charset="0"/>
                <a:cs typeface="Arial" panose="020B0604020202020204" pitchFamily="34" charset="0"/>
              </a:rPr>
              <a:t>Fallback</a:t>
            </a:r>
            <a:r>
              <a:rPr lang="en-GB" sz="1100" dirty="0">
                <a:latin typeface="Arial" panose="020B0604020202020204" pitchFamily="34" charset="0"/>
                <a:cs typeface="Arial" panose="020B0604020202020204" pitchFamily="34" charset="0"/>
              </a:rPr>
              <a:t> via proprietary subscriptions (email) possible</a:t>
            </a:r>
          </a:p>
          <a:p>
            <a:pPr marL="266673" indent="-266673" fontAlgn="ctr">
              <a:buFont typeface="Arial" pitchFamily="34" charset="0"/>
              <a:buChar char="•"/>
            </a:pPr>
            <a:r>
              <a:rPr lang="en-GB" sz="1100" dirty="0">
                <a:latin typeface="Arial" panose="020B0604020202020204" pitchFamily="34" charset="0"/>
                <a:cs typeface="Arial" panose="020B0604020202020204" pitchFamily="34" charset="0"/>
              </a:rPr>
              <a:t>Display of water levels (WRM messages based on </a:t>
            </a:r>
            <a:r>
              <a:rPr lang="en-GB" sz="1100" dirty="0" err="1">
                <a:latin typeface="Arial" panose="020B0604020202020204" pitchFamily="34" charset="0"/>
                <a:cs typeface="Arial" panose="020B0604020202020204" pitchFamily="34" charset="0"/>
              </a:rPr>
              <a:t>NtS</a:t>
            </a:r>
            <a:r>
              <a:rPr lang="en-GB" sz="1100" dirty="0">
                <a:latin typeface="Arial" panose="020B0604020202020204" pitchFamily="34" charset="0"/>
                <a:cs typeface="Arial" panose="020B0604020202020204" pitchFamily="34" charset="0"/>
              </a:rPr>
              <a:t>)</a:t>
            </a:r>
          </a:p>
          <a:p>
            <a:pPr marL="542871" lvl="1" indent="-268261" fontAlgn="ctr">
              <a:buFont typeface="Arial" pitchFamily="34" charset="0"/>
              <a:buChar char="•"/>
            </a:pPr>
            <a:r>
              <a:rPr lang="en-GB" sz="1100" dirty="0">
                <a:latin typeface="Arial" panose="020B0604020202020204" pitchFamily="34" charset="0"/>
                <a:cs typeface="Arial" panose="020B0604020202020204" pitchFamily="34" charset="0"/>
              </a:rPr>
              <a:t>Possible value added information: trends, hotspots, vertical clearance under bridges</a:t>
            </a:r>
          </a:p>
          <a:p>
            <a:pPr marL="266673" indent="-266673">
              <a:buFont typeface="Arial" pitchFamily="34" charset="0"/>
              <a:buChar char="•"/>
            </a:pPr>
            <a:endParaRPr lang="en-GB" sz="1100" dirty="0">
              <a:latin typeface="Arial" panose="020B0604020202020204" pitchFamily="34" charset="0"/>
              <a:cs typeface="Arial" panose="020B0604020202020204" pitchFamily="34" charset="0"/>
            </a:endParaRPr>
          </a:p>
          <a:p>
            <a:pPr marL="266673" indent="-266673">
              <a:buFont typeface="Arial" pitchFamily="34" charset="0"/>
              <a:buChar char="•"/>
            </a:pPr>
            <a:r>
              <a:rPr lang="en-GB" sz="1100" dirty="0">
                <a:latin typeface="Arial" panose="020B0604020202020204" pitchFamily="34" charset="0"/>
                <a:cs typeface="Arial" panose="020B0604020202020204" pitchFamily="34" charset="0"/>
              </a:rPr>
              <a:t>General traffic information based on anonymised AIS data </a:t>
            </a:r>
          </a:p>
          <a:p>
            <a:pPr marL="541284" lvl="1" indent="-266673">
              <a:buFont typeface="Arial" pitchFamily="34" charset="0"/>
              <a:buChar char="•"/>
            </a:pPr>
            <a:r>
              <a:rPr lang="en-GB" sz="1100" dirty="0">
                <a:latin typeface="Arial" panose="020B0604020202020204" pitchFamily="34" charset="0"/>
                <a:cs typeface="Arial" panose="020B0604020202020204" pitchFamily="34" charset="0"/>
              </a:rPr>
              <a:t>traffic density</a:t>
            </a:r>
          </a:p>
          <a:p>
            <a:pPr marL="541284" lvl="1" indent="-266673">
              <a:buFont typeface="Arial" pitchFamily="34" charset="0"/>
              <a:buChar char="•"/>
            </a:pPr>
            <a:r>
              <a:rPr lang="en-GB" sz="1100" dirty="0">
                <a:latin typeface="Arial" panose="020B0604020202020204" pitchFamily="34" charset="0"/>
                <a:cs typeface="Arial" panose="020B0604020202020204" pitchFamily="34" charset="0"/>
              </a:rPr>
              <a:t>lock waiting times</a:t>
            </a:r>
          </a:p>
          <a:p>
            <a:pPr marL="541284" lvl="1" indent="-266673">
              <a:buNone/>
            </a:pPr>
            <a:r>
              <a:rPr lang="en-GB" sz="1100" dirty="0">
                <a:latin typeface="Arial" panose="020B0604020202020204" pitchFamily="34" charset="0"/>
                <a:cs typeface="Arial" panose="020B0604020202020204" pitchFamily="34" charset="0"/>
              </a:rPr>
              <a:t>AIS land infrastructure is available in parts of Germany. Discussions with ministry are ongoing.</a:t>
            </a:r>
          </a:p>
          <a:p>
            <a:pPr marL="266673" indent="-266673">
              <a:buFont typeface="Arial" pitchFamily="34" charset="0"/>
              <a:buChar char="•"/>
            </a:pPr>
            <a:r>
              <a:rPr lang="en-GB" sz="1100" dirty="0">
                <a:latin typeface="Arial" panose="020B0604020202020204" pitchFamily="34" charset="0"/>
                <a:cs typeface="Arial" panose="020B0604020202020204" pitchFamily="34" charset="0"/>
              </a:rPr>
              <a:t>Inclusion of detailed ports &amp; terminal data</a:t>
            </a:r>
          </a:p>
          <a:p>
            <a:pPr marL="0" indent="0">
              <a:buFont typeface="Arial" pitchFamily="34" charset="0"/>
              <a:buNone/>
            </a:pPr>
            <a:endParaRPr lang="en-GB" sz="1100" dirty="0">
              <a:latin typeface="Arial" panose="020B0604020202020204" pitchFamily="34" charset="0"/>
              <a:cs typeface="Arial" panose="020B0604020202020204" pitchFamily="34" charset="0"/>
            </a:endParaRPr>
          </a:p>
          <a:p>
            <a:pPr marL="1587" lvl="1" indent="0">
              <a:buFont typeface="Wingdings" panose="05000000000000000000" pitchFamily="2" charset="2"/>
              <a:buNone/>
              <a:tabLst>
                <a:tab pos="355600" algn="l"/>
              </a:tabLst>
            </a:pPr>
            <a:r>
              <a:rPr lang="en-GB" b="1" dirty="0"/>
              <a:t>Map-based web application providing static and basic status information on IWW</a:t>
            </a:r>
          </a:p>
          <a:p>
            <a:pPr marL="263525" lvl="1" indent="-365125">
              <a:buFont typeface="Wingdings" pitchFamily="2" charset="2"/>
              <a:buChar char="Ø"/>
              <a:tabLst>
                <a:tab pos="720725" algn="l"/>
              </a:tabLst>
            </a:pPr>
            <a:r>
              <a:rPr lang="en-GB" sz="2000" dirty="0"/>
              <a:t>Electronic navigational chart overlay (</a:t>
            </a:r>
            <a:r>
              <a:rPr lang="en-GB" sz="2000" dirty="0" err="1"/>
              <a:t>iENC</a:t>
            </a:r>
            <a:r>
              <a:rPr lang="en-GB" sz="2000" dirty="0"/>
              <a:t>)</a:t>
            </a:r>
          </a:p>
          <a:p>
            <a:pPr marL="263525" lvl="1" indent="-365125">
              <a:buFont typeface="Wingdings" pitchFamily="2" charset="2"/>
              <a:buChar char="Ø"/>
              <a:tabLst>
                <a:tab pos="720725" algn="l"/>
              </a:tabLst>
            </a:pPr>
            <a:r>
              <a:rPr lang="en-GB" sz="2000" dirty="0"/>
              <a:t>Position of locks, bridges, gauges, bunker stations, etc.:  update of European RIS Index</a:t>
            </a:r>
          </a:p>
          <a:p>
            <a:pPr marL="263525" lvl="1" indent="-365125">
              <a:buFont typeface="Wingdings" pitchFamily="2" charset="2"/>
              <a:buChar char="Ø"/>
              <a:tabLst>
                <a:tab pos="720725" algn="l"/>
              </a:tabLst>
            </a:pPr>
            <a:r>
              <a:rPr lang="en-GB" sz="2000" dirty="0"/>
              <a:t>Notices to Skippers (</a:t>
            </a:r>
            <a:r>
              <a:rPr lang="en-GB" sz="2000" dirty="0" err="1"/>
              <a:t>NtS</a:t>
            </a:r>
            <a:r>
              <a:rPr lang="en-GB" sz="2000" dirty="0"/>
              <a:t>): Only </a:t>
            </a:r>
            <a:r>
              <a:rPr lang="en-GB" sz="2000" dirty="0" err="1"/>
              <a:t>NtS-WebService</a:t>
            </a:r>
            <a:r>
              <a:rPr lang="en-GB" sz="2000" dirty="0"/>
              <a:t> from Germany currently integrated.</a:t>
            </a:r>
          </a:p>
          <a:p>
            <a:pPr marL="263525" lvl="1" indent="-365125">
              <a:buFont typeface="Wingdings" pitchFamily="2" charset="2"/>
              <a:buChar char="Ø"/>
              <a:tabLst>
                <a:tab pos="720725" algn="l"/>
              </a:tabLst>
            </a:pPr>
            <a:r>
              <a:rPr lang="en-GB" sz="2000" dirty="0"/>
              <a:t>Real time water levels - provided by German waterway authorities (WSV)</a:t>
            </a:r>
          </a:p>
          <a:p>
            <a:pPr marL="263525" lvl="1" indent="-365125">
              <a:buFont typeface="Wingdings" pitchFamily="2" charset="2"/>
              <a:buChar char="Ø"/>
              <a:tabLst>
                <a:tab pos="720725" algn="l"/>
              </a:tabLst>
            </a:pPr>
            <a:r>
              <a:rPr lang="en-GB" sz="2000" dirty="0"/>
              <a:t>Dynamic traffic situation: traffic density (no of vessels per section) &amp; traffic flow (vessel speed per section)</a:t>
            </a:r>
          </a:p>
          <a:p>
            <a:pPr marL="263525" lvl="1" indent="-365125">
              <a:buFont typeface="Wingdings" pitchFamily="2" charset="2"/>
              <a:buChar char="Ø"/>
              <a:tabLst>
                <a:tab pos="720725" algn="l"/>
              </a:tabLst>
            </a:pPr>
            <a:r>
              <a:rPr lang="en-GB" sz="2000" dirty="0"/>
              <a:t>Lock passage statistics (lock passage time = waiting time + lockage time)</a:t>
            </a:r>
            <a:endParaRPr lang="en-GB" sz="1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FED9978-FAC8-4A75-91ED-8A62DF927ED4}" type="slidenum">
              <a:rPr lang="de-DE" smtClean="0"/>
              <a:t>15</a:t>
            </a:fld>
            <a:endParaRPr lang="de-DE"/>
          </a:p>
        </p:txBody>
      </p:sp>
    </p:spTree>
    <p:extLst>
      <p:ext uri="{BB962C8B-B14F-4D97-AF65-F5344CB8AC3E}">
        <p14:creationId xmlns:p14="http://schemas.microsoft.com/office/powerpoint/2010/main" val="235214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Identified</a:t>
            </a:r>
            <a:r>
              <a:rPr lang="de-DE" dirty="0"/>
              <a:t> </a:t>
            </a:r>
            <a:r>
              <a:rPr lang="de-DE" dirty="0" err="1"/>
              <a:t>challenges</a:t>
            </a:r>
            <a:r>
              <a:rPr lang="de-DE" dirty="0"/>
              <a:t>:</a:t>
            </a:r>
          </a:p>
          <a:p>
            <a:pPr marL="330830" indent="-330830">
              <a:spcAft>
                <a:spcPts val="579"/>
              </a:spcAft>
              <a:buFont typeface="Courier New" panose="02070309020205020404" pitchFamily="49" charset="0"/>
              <a:buChar char="o"/>
            </a:pPr>
            <a:r>
              <a:rPr lang="en-GB" dirty="0"/>
              <a:t>Investment and innovation backlog, ashore &amp; on board</a:t>
            </a:r>
          </a:p>
          <a:p>
            <a:pPr marL="330830" indent="-330830">
              <a:spcAft>
                <a:spcPts val="579"/>
              </a:spcAft>
              <a:buFont typeface="Courier New" panose="02070309020205020404" pitchFamily="49" charset="0"/>
              <a:buChar char="o"/>
            </a:pPr>
            <a:r>
              <a:rPr lang="en-GB" dirty="0"/>
              <a:t>Inhomogeneous national regulations and markets </a:t>
            </a:r>
          </a:p>
          <a:p>
            <a:pPr marL="330830" indent="-330830">
              <a:spcAft>
                <a:spcPts val="579"/>
              </a:spcAft>
              <a:buFont typeface="Courier New" panose="02070309020205020404" pitchFamily="49" charset="0"/>
              <a:buChar char="o"/>
            </a:pPr>
            <a:r>
              <a:rPr lang="en-GB" dirty="0"/>
              <a:t>Weather conditions can be challenging (e.g. ice)</a:t>
            </a:r>
          </a:p>
          <a:p>
            <a:pPr marL="330830" indent="-330830">
              <a:spcAft>
                <a:spcPts val="579"/>
              </a:spcAft>
              <a:buFont typeface="Courier New" panose="02070309020205020404" pitchFamily="49" charset="0"/>
              <a:buChar char="o"/>
            </a:pPr>
            <a:r>
              <a:rPr lang="en-GB" dirty="0"/>
              <a:t>Lack of attention for inland navigation and available infrastructure </a:t>
            </a:r>
          </a:p>
          <a:p>
            <a:pPr marL="330830" indent="-330830">
              <a:spcAft>
                <a:spcPts val="579"/>
              </a:spcAft>
              <a:buFont typeface="Courier New" panose="02070309020205020404" pitchFamily="49" charset="0"/>
              <a:buChar char="o"/>
            </a:pPr>
            <a:r>
              <a:rPr lang="en-GB" dirty="0"/>
              <a:t>Stronger cooperation of stakeholder needed</a:t>
            </a:r>
            <a:r>
              <a:rPr lang="en-GB" baseline="0" dirty="0"/>
              <a:t> (</a:t>
            </a:r>
            <a:r>
              <a:rPr lang="en-GB" baseline="0" dirty="0">
                <a:sym typeface="Wingdings" panose="05000000000000000000" pitchFamily="2" charset="2"/>
              </a:rPr>
              <a:t>l</a:t>
            </a:r>
            <a:r>
              <a:rPr lang="en-GB" dirty="0"/>
              <a:t>obby structures)</a:t>
            </a:r>
          </a:p>
          <a:p>
            <a:endParaRPr lang="en-GB" noProof="0" dirty="0"/>
          </a:p>
          <a:p>
            <a:r>
              <a:rPr lang="en-GB" noProof="0" dirty="0"/>
              <a:t>Smart projects needed</a:t>
            </a:r>
            <a:r>
              <a:rPr lang="en-GB" baseline="0" noProof="0" dirty="0"/>
              <a:t> to lift potentials, to bring innovation to the sector and to keep started </a:t>
            </a:r>
            <a:r>
              <a:rPr lang="en-GB" baseline="0" noProof="0" dirty="0" err="1"/>
              <a:t>procedd</a:t>
            </a:r>
            <a:r>
              <a:rPr lang="en-GB" baseline="0" noProof="0" dirty="0"/>
              <a:t> alive!</a:t>
            </a:r>
          </a:p>
          <a:p>
            <a:pPr defTabSz="882213">
              <a:defRPr/>
            </a:pPr>
            <a:endParaRPr lang="en-GB" dirty="0"/>
          </a:p>
          <a:p>
            <a:pPr defTabSz="882213">
              <a:defRPr/>
            </a:pPr>
            <a:r>
              <a:rPr lang="en-GB" dirty="0"/>
              <a:t>Inland waterways should play a more important role in the Baltic Sea Region in future!</a:t>
            </a:r>
          </a:p>
          <a:p>
            <a:endParaRPr lang="de-DE" dirty="0"/>
          </a:p>
          <a:p>
            <a:r>
              <a:rPr lang="de-DE" dirty="0"/>
              <a:t>VTS = </a:t>
            </a:r>
            <a:r>
              <a:rPr lang="de-DE" dirty="0" err="1"/>
              <a:t>Vessel</a:t>
            </a:r>
            <a:r>
              <a:rPr lang="de-DE" baseline="0" dirty="0"/>
              <a:t> Traffic Service</a:t>
            </a:r>
          </a:p>
          <a:p>
            <a:r>
              <a:rPr lang="de-DE" baseline="0" dirty="0"/>
              <a:t>RIS = River Information Service</a:t>
            </a:r>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18</a:t>
            </a:fld>
            <a:endParaRPr lang="de-DE"/>
          </a:p>
        </p:txBody>
      </p:sp>
    </p:spTree>
    <p:extLst>
      <p:ext uri="{BB962C8B-B14F-4D97-AF65-F5344CB8AC3E}">
        <p14:creationId xmlns:p14="http://schemas.microsoft.com/office/powerpoint/2010/main" val="362034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19</a:t>
            </a:fld>
            <a:endParaRPr lang="de-DE"/>
          </a:p>
        </p:txBody>
      </p:sp>
    </p:spTree>
    <p:extLst>
      <p:ext uri="{BB962C8B-B14F-4D97-AF65-F5344CB8AC3E}">
        <p14:creationId xmlns:p14="http://schemas.microsoft.com/office/powerpoint/2010/main" val="59206672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4149874"/>
            <a:ext cx="10242579" cy="723797"/>
          </a:xfrm>
          <a:prstGeom prst="rect">
            <a:avLst/>
          </a:prstGeom>
          <a:solidFill>
            <a:sysClr val="window" lastClr="FFFFFF"/>
          </a:solidFill>
        </p:spPr>
      </p:pic>
      <p:sp>
        <p:nvSpPr>
          <p:cNvPr id="14" name="Titel 13"/>
          <p:cNvSpPr>
            <a:spLocks noGrp="1"/>
          </p:cNvSpPr>
          <p:nvPr>
            <p:ph type="title" hasCustomPrompt="1"/>
          </p:nvPr>
        </p:nvSpPr>
        <p:spPr>
          <a:xfrm>
            <a:off x="323076" y="4123472"/>
            <a:ext cx="8652449" cy="648072"/>
          </a:xfrm>
          <a:prstGeom prst="rect">
            <a:avLst/>
          </a:prstGeom>
        </p:spPr>
        <p:txBody>
          <a:bodyPr anchor="ctr"/>
          <a:lstStyle>
            <a:lvl1pPr algn="l">
              <a:defRPr sz="2400">
                <a:solidFill>
                  <a:schemeClr val="bg1"/>
                </a:solidFill>
              </a:defRPr>
            </a:lvl1pPr>
          </a:lstStyle>
          <a:p>
            <a:r>
              <a:rPr lang="en-GB" noProof="0" dirty="0"/>
              <a:t>Edit the headline</a:t>
            </a:r>
            <a:endParaRPr lang="de-DE" dirty="0"/>
          </a:p>
        </p:txBody>
      </p:sp>
      <p:sp>
        <p:nvSpPr>
          <p:cNvPr id="11" name="Textplatzhalter 10"/>
          <p:cNvSpPr>
            <a:spLocks noGrp="1"/>
          </p:cNvSpPr>
          <p:nvPr>
            <p:ph type="body" sz="quarter" idx="11" hasCustomPrompt="1"/>
          </p:nvPr>
        </p:nvSpPr>
        <p:spPr>
          <a:xfrm>
            <a:off x="323078" y="4870471"/>
            <a:ext cx="4327200" cy="12636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1600" baseline="0">
                <a:solidFill>
                  <a:srgbClr val="00507F"/>
                </a:solidFill>
                <a:latin typeface="Arial" panose="020B0604020202020204" pitchFamily="34" charset="0"/>
                <a:cs typeface="Arial" panose="020B0604020202020204" pitchFamily="34" charset="0"/>
              </a:defRPr>
            </a:lvl1pPr>
          </a:lstStyle>
          <a:p>
            <a:pPr lvl="0"/>
            <a:r>
              <a:rPr lang="en-GB" noProof="0" dirty="0"/>
              <a:t>Please insert your name</a:t>
            </a:r>
          </a:p>
          <a:p>
            <a:pPr lvl="0"/>
            <a:r>
              <a:rPr lang="en-GB" noProof="0" dirty="0"/>
              <a:t>Please insert your position</a:t>
            </a:r>
          </a:p>
          <a:p>
            <a:pPr lvl="0"/>
            <a:r>
              <a:rPr lang="en-GB" noProof="0" dirty="0"/>
              <a:t>Please insert your company</a:t>
            </a:r>
          </a:p>
        </p:txBody>
      </p:sp>
      <p:pic>
        <p:nvPicPr>
          <p:cNvPr id="10" name="Grafik 9"/>
          <p:cNvPicPr>
            <a:picLocks noChangeAspect="1"/>
          </p:cNvPicPr>
          <p:nvPr userDrawn="1"/>
        </p:nvPicPr>
        <p:blipFill>
          <a:blip r:embed="rId4"/>
          <a:stretch>
            <a:fillRect/>
          </a:stretch>
        </p:blipFill>
        <p:spPr>
          <a:xfrm>
            <a:off x="323077" y="250257"/>
            <a:ext cx="11532769" cy="3724221"/>
          </a:xfrm>
          <a:prstGeom prst="rect">
            <a:avLst/>
          </a:prstGeom>
        </p:spPr>
      </p:pic>
      <p:pic>
        <p:nvPicPr>
          <p:cNvPr id="6" name="Grafik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42579" y="4201789"/>
            <a:ext cx="1251163" cy="540000"/>
          </a:xfrm>
          <a:prstGeom prst="rect">
            <a:avLst/>
          </a:prstGeom>
        </p:spPr>
      </p:pic>
      <p:sp>
        <p:nvSpPr>
          <p:cNvPr id="7" name="Textfeld 3"/>
          <p:cNvSpPr txBox="1"/>
          <p:nvPr userDrawn="1"/>
        </p:nvSpPr>
        <p:spPr>
          <a:xfrm>
            <a:off x="10276880" y="3697479"/>
            <a:ext cx="1881351" cy="276999"/>
          </a:xfrm>
          <a:prstGeom prst="rect">
            <a:avLst/>
          </a:prstGeom>
          <a:noFill/>
        </p:spPr>
        <p:txBody>
          <a:bodyPr wrap="square" rtlCol="0">
            <a:spAutoFit/>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ysClr val="window" lastClr="FFFFFF">
                    <a:lumMod val="95000"/>
                  </a:sysClr>
                </a:solidFill>
                <a:effectLst/>
                <a:uLnTx/>
                <a:uFillTx/>
                <a:latin typeface="Arial"/>
                <a:ea typeface="+mn-ea"/>
                <a:cs typeface="+mn-cs"/>
              </a:rPr>
              <a:t>Copyright: S. Werner</a:t>
            </a:r>
          </a:p>
        </p:txBody>
      </p:sp>
      <p:sp>
        <p:nvSpPr>
          <p:cNvPr id="3" name="Inhaltsplatzhalter 2" descr="Please enter Venue, Date" title="Please enter Venue, Date"/>
          <p:cNvSpPr>
            <a:spLocks noGrp="1"/>
          </p:cNvSpPr>
          <p:nvPr>
            <p:ph sz="quarter" idx="12" hasCustomPrompt="1"/>
          </p:nvPr>
        </p:nvSpPr>
        <p:spPr>
          <a:xfrm>
            <a:off x="3214886" y="6238875"/>
            <a:ext cx="5760639" cy="503238"/>
          </a:xfrm>
          <a:prstGeom prst="rect">
            <a:avLst/>
          </a:prstGeom>
        </p:spPr>
        <p:txBody>
          <a:bodyPr anchor="ctr" anchorCtr="0">
            <a:noAutofit/>
          </a:bodyPr>
          <a:lstStyle>
            <a:lvl1pPr algn="ctr">
              <a:defRPr sz="1200" baseline="0">
                <a:solidFill>
                  <a:srgbClr val="00507F"/>
                </a:solidFill>
                <a:latin typeface="Arial" panose="020B0604020202020204" pitchFamily="34" charset="0"/>
                <a:cs typeface="Arial" panose="020B0604020202020204" pitchFamily="34" charset="0"/>
              </a:defRPr>
            </a:lvl1pPr>
            <a:lvl2pPr>
              <a:defRPr sz="1500">
                <a:solidFill>
                  <a:srgbClr val="00507F"/>
                </a:solidFill>
              </a:defRPr>
            </a:lvl2pPr>
            <a:lvl3pPr>
              <a:defRPr sz="1500">
                <a:solidFill>
                  <a:srgbClr val="00507F"/>
                </a:solidFill>
              </a:defRPr>
            </a:lvl3pPr>
            <a:lvl4pPr>
              <a:defRPr sz="1500">
                <a:solidFill>
                  <a:srgbClr val="00507F"/>
                </a:solidFill>
              </a:defRPr>
            </a:lvl4pPr>
            <a:lvl5pPr>
              <a:defRPr sz="1500">
                <a:solidFill>
                  <a:srgbClr val="00507F"/>
                </a:solidFill>
              </a:defRPr>
            </a:lvl5pPr>
          </a:lstStyle>
          <a:p>
            <a:pPr lvl="0"/>
            <a:r>
              <a:rPr lang="en-GB" noProof="0" dirty="0"/>
              <a:t>Please enter venue, data.</a:t>
            </a:r>
          </a:p>
        </p:txBody>
      </p:sp>
      <p:pic>
        <p:nvPicPr>
          <p:cNvPr id="4" name="Grafik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033056">
            <a:off x="117187" y="113488"/>
            <a:ext cx="1257475" cy="1267002"/>
          </a:xfrm>
          <a:prstGeom prst="rect">
            <a:avLst/>
          </a:prstGeom>
        </p:spPr>
      </p:pic>
    </p:spTree>
    <p:extLst>
      <p:ext uri="{BB962C8B-B14F-4D97-AF65-F5344CB8AC3E}">
        <p14:creationId xmlns:p14="http://schemas.microsoft.com/office/powerpoint/2010/main" val="428664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 Text Column + 1 Place holder">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74638"/>
            <a:ext cx="10242579" cy="735863"/>
          </a:xfrm>
          <a:prstGeom prst="rect">
            <a:avLst/>
          </a:prstGeom>
          <a:solidFill>
            <a:sysClr val="window" lastClr="FFFFFF"/>
          </a:solidFill>
        </p:spPr>
      </p:pic>
      <p:sp>
        <p:nvSpPr>
          <p:cNvPr id="2" name="Titel 1"/>
          <p:cNvSpPr>
            <a:spLocks noGrp="1"/>
          </p:cNvSpPr>
          <p:nvPr>
            <p:ph type="title" hasCustomPrompt="1"/>
          </p:nvPr>
        </p:nvSpPr>
        <p:spPr>
          <a:xfrm>
            <a:off x="334566" y="274638"/>
            <a:ext cx="8640959" cy="634876"/>
          </a:xfrm>
          <a:prstGeom prst="rect">
            <a:avLst/>
          </a:prstGeom>
        </p:spPr>
        <p:txBody>
          <a:bodyPr>
            <a:normAutofit/>
          </a:bodyPr>
          <a:lstStyle>
            <a:lvl1pPr>
              <a:defRPr sz="2400"/>
            </a:lvl1pPr>
          </a:lstStyle>
          <a:p>
            <a:r>
              <a:rPr lang="en-GB" noProof="0" dirty="0"/>
              <a:t>Edit the headline</a:t>
            </a:r>
          </a:p>
        </p:txBody>
      </p:sp>
      <p:sp>
        <p:nvSpPr>
          <p:cNvPr id="11" name="Textplatzhalter 10"/>
          <p:cNvSpPr>
            <a:spLocks noGrp="1"/>
          </p:cNvSpPr>
          <p:nvPr>
            <p:ph type="body" sz="quarter" idx="10" hasCustomPrompt="1"/>
          </p:nvPr>
        </p:nvSpPr>
        <p:spPr>
          <a:xfrm>
            <a:off x="349199" y="964800"/>
            <a:ext cx="8626326" cy="439200"/>
          </a:xfrm>
          <a:prstGeom prst="rect">
            <a:avLst/>
          </a:prstGeom>
        </p:spPr>
        <p:txBody>
          <a:bodyPr>
            <a:normAutofit/>
          </a:bodyPr>
          <a:lstStyle>
            <a:lvl1pPr>
              <a:defRPr sz="2000" i="1" baseline="0">
                <a:solidFill>
                  <a:srgbClr val="00507F"/>
                </a:solidFill>
                <a:latin typeface="Arial" panose="020B0604020202020204" pitchFamily="34" charset="0"/>
                <a:cs typeface="Arial" panose="020B0604020202020204" pitchFamily="34" charset="0"/>
              </a:defRPr>
            </a:lvl1pPr>
          </a:lstStyle>
          <a:p>
            <a:pPr lvl="0"/>
            <a:r>
              <a:rPr lang="de-DE" dirty="0"/>
              <a:t>Sub-Headline</a:t>
            </a:r>
          </a:p>
        </p:txBody>
      </p:sp>
      <p:sp>
        <p:nvSpPr>
          <p:cNvPr id="13" name="Textplatzhalter 12"/>
          <p:cNvSpPr>
            <a:spLocks noGrp="1"/>
          </p:cNvSpPr>
          <p:nvPr>
            <p:ph type="body" sz="quarter" idx="11" hasCustomPrompt="1"/>
          </p:nvPr>
        </p:nvSpPr>
        <p:spPr>
          <a:xfrm>
            <a:off x="349200" y="1562400"/>
            <a:ext cx="6826126"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600" baseline="0">
                <a:solidFill>
                  <a:srgbClr val="00507F"/>
                </a:solidFill>
                <a:latin typeface="Arial" panose="020B0604020202020204" pitchFamily="34" charset="0"/>
              </a:defRPr>
            </a:lvl5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Bildplatzhalter 3"/>
          <p:cNvSpPr>
            <a:spLocks noGrp="1"/>
          </p:cNvSpPr>
          <p:nvPr>
            <p:ph type="pic" sz="quarter" idx="12" hasCustomPrompt="1"/>
          </p:nvPr>
        </p:nvSpPr>
        <p:spPr>
          <a:xfrm>
            <a:off x="7535366" y="1562100"/>
            <a:ext cx="4320480" cy="4572000"/>
          </a:xfrm>
          <a:prstGeom prst="rect">
            <a:avLst/>
          </a:prstGeom>
        </p:spPr>
        <p:txBody>
          <a:bodyPr>
            <a:normAutofit/>
          </a:bodyPr>
          <a:lstStyle>
            <a:lvl1pPr>
              <a:defRPr sz="1800" i="0" baseline="0">
                <a:solidFill>
                  <a:srgbClr val="00507F"/>
                </a:solidFill>
                <a:latin typeface="Arial" panose="020B0604020202020204" pitchFamily="34" charset="0"/>
                <a:cs typeface="Arial" panose="020B0604020202020204" pitchFamily="34" charset="0"/>
              </a:defRPr>
            </a:lvl1pPr>
          </a:lstStyle>
          <a:p>
            <a:r>
              <a:rPr lang="en-GB" noProof="0" dirty="0"/>
              <a:t>Place holder for images, figures etc.</a:t>
            </a:r>
          </a:p>
        </p:txBody>
      </p:sp>
    </p:spTree>
    <p:extLst>
      <p:ext uri="{BB962C8B-B14F-4D97-AF65-F5344CB8AC3E}">
        <p14:creationId xmlns:p14="http://schemas.microsoft.com/office/powerpoint/2010/main" val="49820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1 Seite">
    <p:spTree>
      <p:nvGrpSpPr>
        <p:cNvPr id="1" name=""/>
        <p:cNvGrpSpPr/>
        <p:nvPr/>
      </p:nvGrpSpPr>
      <p:grpSpPr>
        <a:xfrm>
          <a:off x="0" y="0"/>
          <a:ext cx="0" cy="0"/>
          <a:chOff x="0" y="0"/>
          <a:chExt cx="0" cy="0"/>
        </a:xfrm>
      </p:grpSpPr>
      <p:sp>
        <p:nvSpPr>
          <p:cNvPr id="2" name="Titel 1"/>
          <p:cNvSpPr>
            <a:spLocks noGrp="1"/>
          </p:cNvSpPr>
          <p:nvPr>
            <p:ph type="title"/>
          </p:nvPr>
        </p:nvSpPr>
        <p:spPr>
          <a:xfrm>
            <a:off x="349276" y="313223"/>
            <a:ext cx="8557627" cy="538745"/>
          </a:xfrm>
          <a:prstGeom prst="rect">
            <a:avLst/>
          </a:prstGeom>
        </p:spPr>
        <p:txBody>
          <a:bodyPr/>
          <a:lstStyle/>
          <a:p>
            <a:r>
              <a:rPr lang="en-US" noProof="0" dirty="0" err="1"/>
              <a:t>Mastertitelformat</a:t>
            </a:r>
            <a:r>
              <a:rPr lang="en-US" noProof="0" dirty="0"/>
              <a:t> </a:t>
            </a:r>
            <a:r>
              <a:rPr lang="en-US" noProof="0" dirty="0" err="1"/>
              <a:t>bearbeiten</a:t>
            </a:r>
            <a:endParaRPr lang="en-US" noProof="0" dirty="0"/>
          </a:p>
        </p:txBody>
      </p:sp>
      <p:sp>
        <p:nvSpPr>
          <p:cNvPr id="3" name="Inhaltsplatzhalter 2"/>
          <p:cNvSpPr>
            <a:spLocks noGrp="1"/>
          </p:cNvSpPr>
          <p:nvPr>
            <p:ph idx="1"/>
          </p:nvPr>
        </p:nvSpPr>
        <p:spPr>
          <a:xfrm>
            <a:off x="349275" y="1562033"/>
            <a:ext cx="11486280" cy="4573059"/>
          </a:xfrm>
          <a:prstGeom prst="rect">
            <a:avLst/>
          </a:prstGeom>
        </p:spPr>
        <p:txBody>
          <a:bodyPr/>
          <a:lstStyle>
            <a:lvl1pPr>
              <a:lnSpc>
                <a:spcPct val="150000"/>
              </a:lnSpc>
              <a:defRPr b="0"/>
            </a:lvl1pPr>
            <a:lvl2pPr>
              <a:lnSpc>
                <a:spcPct val="150000"/>
              </a:lnSpc>
              <a:defRPr/>
            </a:lvl2pPr>
            <a:lvl3pPr>
              <a:lnSpc>
                <a:spcPct val="150000"/>
              </a:lnSpc>
              <a:defRPr/>
            </a:lvl3pPr>
            <a:lvl4pPr>
              <a:lnSpc>
                <a:spcPct val="150000"/>
              </a:lnSpc>
              <a:defRPr/>
            </a:lvl4pPr>
            <a:lvl5pPr>
              <a:lnSpc>
                <a:spcPct val="150000"/>
              </a:lnSpc>
              <a:defRPr sz="1800">
                <a:solidFill>
                  <a:srgbClr val="00507F"/>
                </a:solidFill>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9" name="Textplatzhalter 7"/>
          <p:cNvSpPr>
            <a:spLocks noGrp="1"/>
          </p:cNvSpPr>
          <p:nvPr>
            <p:ph type="body" sz="quarter" idx="10" hasCustomPrompt="1"/>
          </p:nvPr>
        </p:nvSpPr>
        <p:spPr>
          <a:xfrm>
            <a:off x="349205" y="964727"/>
            <a:ext cx="7447865" cy="438948"/>
          </a:xfrm>
          <a:prstGeom prst="rect">
            <a:avLst/>
          </a:prstGeom>
        </p:spPr>
        <p:txBody>
          <a:bodyPr anchor="ctr"/>
          <a:lstStyle>
            <a:lvl1pPr>
              <a:defRPr i="1"/>
            </a:lvl1pPr>
          </a:lstStyle>
          <a:p>
            <a:pPr lvl="0"/>
            <a:r>
              <a:rPr lang="de-DE" dirty="0"/>
              <a:t>Sub-Headline</a:t>
            </a:r>
          </a:p>
        </p:txBody>
      </p:sp>
      <p:sp>
        <p:nvSpPr>
          <p:cNvPr id="4" name="Foliennummernplatzhalter 3"/>
          <p:cNvSpPr>
            <a:spLocks noGrp="1"/>
          </p:cNvSpPr>
          <p:nvPr>
            <p:ph type="sldNum" sz="quarter" idx="11"/>
          </p:nvPr>
        </p:nvSpPr>
        <p:spPr>
          <a:xfrm>
            <a:off x="11404023" y="6337326"/>
            <a:ext cx="536051" cy="365210"/>
          </a:xfrm>
          <a:prstGeom prst="rect">
            <a:avLst/>
          </a:prstGeom>
        </p:spPr>
        <p:txBody>
          <a:bodyPr/>
          <a:lstStyle/>
          <a:p>
            <a:fld id="{71A9DFA6-AD67-4B6A-A890-1E1267FFEBA8}" type="slidenum">
              <a:rPr lang="de-DE" smtClean="0"/>
              <a:pPr/>
              <a:t>‹Nr.›</a:t>
            </a:fld>
            <a:endParaRPr lang="de-DE" dirty="0"/>
          </a:p>
        </p:txBody>
      </p:sp>
    </p:spTree>
    <p:extLst>
      <p:ext uri="{BB962C8B-B14F-4D97-AF65-F5344CB8AC3E}">
        <p14:creationId xmlns:p14="http://schemas.microsoft.com/office/powerpoint/2010/main" val="12421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5" name="Textplatzhalter 3"/>
          <p:cNvSpPr>
            <a:spLocks noGrp="1"/>
          </p:cNvSpPr>
          <p:nvPr>
            <p:ph type="body" sz="quarter" idx="11" hasCustomPrompt="1"/>
          </p:nvPr>
        </p:nvSpPr>
        <p:spPr>
          <a:xfrm>
            <a:off x="349201" y="1683473"/>
            <a:ext cx="7186166" cy="519696"/>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a:t>Enter 1st Agenda Item </a:t>
            </a:r>
          </a:p>
        </p:txBody>
      </p:sp>
      <p:cxnSp>
        <p:nvCxnSpPr>
          <p:cNvPr id="6" name="Gerader Verbinder 6"/>
          <p:cNvCxnSpPr/>
          <p:nvPr userDrawn="1"/>
        </p:nvCxnSpPr>
        <p:spPr>
          <a:xfrm>
            <a:off x="360867" y="2277666"/>
            <a:ext cx="7174500" cy="0"/>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Gerader Verbinder 6"/>
          <p:cNvCxnSpPr/>
          <p:nvPr userDrawn="1"/>
        </p:nvCxnSpPr>
        <p:spPr>
          <a:xfrm>
            <a:off x="371717" y="3069754"/>
            <a:ext cx="7172802" cy="0"/>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sp>
        <p:nvSpPr>
          <p:cNvPr id="8" name="Textplatzhalter 3"/>
          <p:cNvSpPr>
            <a:spLocks noGrp="1"/>
          </p:cNvSpPr>
          <p:nvPr>
            <p:ph type="body" sz="quarter" idx="12" hasCustomPrompt="1"/>
          </p:nvPr>
        </p:nvSpPr>
        <p:spPr>
          <a:xfrm>
            <a:off x="360868" y="2478468"/>
            <a:ext cx="7174500" cy="519696"/>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a:t>Enter 2nd Agenda Item </a:t>
            </a:r>
          </a:p>
        </p:txBody>
      </p:sp>
      <p:cxnSp>
        <p:nvCxnSpPr>
          <p:cNvPr id="9" name="Gerader Verbinder 8"/>
          <p:cNvCxnSpPr/>
          <p:nvPr userDrawn="1"/>
        </p:nvCxnSpPr>
        <p:spPr>
          <a:xfrm>
            <a:off x="371717" y="3848523"/>
            <a:ext cx="7163650" cy="13319"/>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sp>
        <p:nvSpPr>
          <p:cNvPr id="10" name="Textplatzhalter 3"/>
          <p:cNvSpPr>
            <a:spLocks noGrp="1"/>
          </p:cNvSpPr>
          <p:nvPr>
            <p:ph type="body" sz="quarter" idx="13" hasCustomPrompt="1"/>
          </p:nvPr>
        </p:nvSpPr>
        <p:spPr>
          <a:xfrm>
            <a:off x="360868" y="3257237"/>
            <a:ext cx="7174500" cy="519696"/>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a:t>Enter 3rd Agenda Item </a:t>
            </a:r>
          </a:p>
        </p:txBody>
      </p:sp>
      <p:cxnSp>
        <p:nvCxnSpPr>
          <p:cNvPr id="11" name="Gerader Verbinder 10"/>
          <p:cNvCxnSpPr/>
          <p:nvPr userDrawn="1"/>
        </p:nvCxnSpPr>
        <p:spPr>
          <a:xfrm>
            <a:off x="380868" y="4645364"/>
            <a:ext cx="7154499" cy="8566"/>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Textplatzhalter 3"/>
          <p:cNvSpPr>
            <a:spLocks noGrp="1"/>
          </p:cNvSpPr>
          <p:nvPr>
            <p:ph type="body" sz="quarter" idx="14" hasCustomPrompt="1"/>
          </p:nvPr>
        </p:nvSpPr>
        <p:spPr>
          <a:xfrm>
            <a:off x="370019" y="4054078"/>
            <a:ext cx="7174500" cy="519696"/>
          </a:xfrm>
          <a:prstGeom prst="rect">
            <a:avLst/>
          </a:prstGeom>
        </p:spPr>
        <p:txBody>
          <a:bodyPr/>
          <a:lstStyle>
            <a:lvl1pPr>
              <a:defRPr sz="2000" baseline="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a:t>Enter 4th Agenda Item </a:t>
            </a:r>
          </a:p>
        </p:txBody>
      </p:sp>
      <p:pic>
        <p:nvPicPr>
          <p:cNvPr id="14" name="Grafik 5"/>
          <p:cNvPicPr>
            <a:picLocks noChangeAspect="1"/>
          </p:cNvPicPr>
          <p:nvPr userDrawn="1"/>
        </p:nvPicPr>
        <p:blipFill rotWithShape="1">
          <a:blip r:embed="rId4" cstate="screen">
            <a:extLst>
              <a:ext uri="{28A0092B-C50C-407E-A947-70E740481C1C}">
                <a14:useLocalDpi xmlns:a14="http://schemas.microsoft.com/office/drawing/2010/main"/>
              </a:ext>
            </a:extLst>
          </a:blip>
          <a:srcRect t="-1143" b="-1"/>
          <a:stretch/>
        </p:blipFill>
        <p:spPr>
          <a:xfrm>
            <a:off x="7875406" y="1683473"/>
            <a:ext cx="3980440" cy="4410617"/>
          </a:xfrm>
          <a:prstGeom prst="rect">
            <a:avLst/>
          </a:prstGeom>
        </p:spPr>
      </p:pic>
      <p:sp>
        <p:nvSpPr>
          <p:cNvPr id="25" name="Titel 1"/>
          <p:cNvSpPr>
            <a:spLocks noGrp="1"/>
          </p:cNvSpPr>
          <p:nvPr>
            <p:ph type="title" hasCustomPrompt="1"/>
          </p:nvPr>
        </p:nvSpPr>
        <p:spPr>
          <a:xfrm>
            <a:off x="334566" y="286704"/>
            <a:ext cx="8640959" cy="622810"/>
          </a:xfrm>
          <a:prstGeom prst="rect">
            <a:avLst/>
          </a:prstGeom>
        </p:spPr>
        <p:txBody>
          <a:bodyPr>
            <a:normAutofit/>
          </a:bodyPr>
          <a:lstStyle>
            <a:lvl1pPr>
              <a:defRPr sz="2200"/>
            </a:lvl1pPr>
          </a:lstStyle>
          <a:p>
            <a:r>
              <a:rPr lang="en-GB" noProof="0" dirty="0"/>
              <a:t>Edit the headline</a:t>
            </a:r>
            <a:endParaRPr lang="de-DE" dirty="0"/>
          </a:p>
        </p:txBody>
      </p:sp>
    </p:spTree>
    <p:extLst>
      <p:ext uri="{BB962C8B-B14F-4D97-AF65-F5344CB8AC3E}">
        <p14:creationId xmlns:p14="http://schemas.microsoft.com/office/powerpoint/2010/main" val="190965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 Pag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2" name="Titel 1"/>
          <p:cNvSpPr>
            <a:spLocks noGrp="1"/>
          </p:cNvSpPr>
          <p:nvPr>
            <p:ph type="title" hasCustomPrompt="1"/>
          </p:nvPr>
        </p:nvSpPr>
        <p:spPr>
          <a:xfrm>
            <a:off x="334566" y="286704"/>
            <a:ext cx="8640959" cy="622810"/>
          </a:xfrm>
          <a:prstGeom prst="rect">
            <a:avLst/>
          </a:prstGeom>
        </p:spPr>
        <p:txBody>
          <a:bodyPr>
            <a:normAutofit/>
          </a:bodyPr>
          <a:lstStyle>
            <a:lvl1pPr>
              <a:defRPr sz="2200"/>
            </a:lvl1pPr>
          </a:lstStyle>
          <a:p>
            <a:r>
              <a:rPr lang="en-GB" noProof="0" dirty="0"/>
              <a:t>Edit the headline</a:t>
            </a:r>
            <a:endParaRPr lang="de-DE" dirty="0"/>
          </a:p>
        </p:txBody>
      </p:sp>
      <p:sp>
        <p:nvSpPr>
          <p:cNvPr id="10" name="Textplatzhalter 9"/>
          <p:cNvSpPr>
            <a:spLocks noGrp="1"/>
          </p:cNvSpPr>
          <p:nvPr>
            <p:ph type="body" sz="quarter" idx="10" hasCustomPrompt="1"/>
          </p:nvPr>
        </p:nvSpPr>
        <p:spPr>
          <a:xfrm>
            <a:off x="349199" y="964800"/>
            <a:ext cx="8626326" cy="4392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000" i="1" baseline="0">
                <a:solidFill>
                  <a:srgbClr val="00507F"/>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DE" dirty="0"/>
              <a:t>Sub-Headline</a:t>
            </a:r>
          </a:p>
          <a:p>
            <a:pPr lvl="0"/>
            <a:endParaRPr lang="de-DE" dirty="0"/>
          </a:p>
        </p:txBody>
      </p:sp>
      <p:sp>
        <p:nvSpPr>
          <p:cNvPr id="4" name="Textplatzhalter 3"/>
          <p:cNvSpPr>
            <a:spLocks noGrp="1"/>
          </p:cNvSpPr>
          <p:nvPr>
            <p:ph type="body" sz="quarter" idx="11" hasCustomPrompt="1"/>
          </p:nvPr>
        </p:nvSpPr>
        <p:spPr>
          <a:xfrm>
            <a:off x="349200" y="1562400"/>
            <a:ext cx="11487600" cy="4572000"/>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baseline="0">
                <a:solidFill>
                  <a:srgbClr val="00507F"/>
                </a:solidFill>
                <a:latin typeface="Arial" panose="020B0604020202020204" pitchFamily="34" charset="0"/>
                <a:cs typeface="Arial" panose="020B0604020202020204" pitchFamily="34" charset="0"/>
              </a:defRPr>
            </a:lvl2pPr>
            <a:lvl3pPr>
              <a:defRPr sz="1800">
                <a:solidFill>
                  <a:srgbClr val="00507F"/>
                </a:solidFill>
                <a:latin typeface="Arial" panose="020B0604020202020204" pitchFamily="34" charset="0"/>
                <a:cs typeface="Arial" panose="020B0604020202020204" pitchFamily="34" charset="0"/>
              </a:defRPr>
            </a:lvl3pPr>
            <a:lvl4pPr>
              <a:defRPr sz="1800">
                <a:solidFill>
                  <a:srgbClr val="00507F"/>
                </a:solidFill>
                <a:latin typeface="Arial" panose="020B0604020202020204" pitchFamily="34" charset="0"/>
                <a:cs typeface="Arial" panose="020B0604020202020204" pitchFamily="34" charset="0"/>
              </a:defRPr>
            </a:lvl4pPr>
            <a:lvl5pPr>
              <a:defRPr sz="1600">
                <a:solidFill>
                  <a:srgbClr val="00507F"/>
                </a:solidFill>
                <a:latin typeface="Arial" panose="020B0604020202020204" pitchFamily="34" charset="0"/>
                <a:cs typeface="Arial" panose="020B0604020202020204" pitchFamily="34" charset="0"/>
              </a:defRPr>
            </a:lvl5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22881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ext Column + Place holder">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74638"/>
            <a:ext cx="10242579" cy="735863"/>
          </a:xfrm>
          <a:prstGeom prst="rect">
            <a:avLst/>
          </a:prstGeom>
          <a:solidFill>
            <a:sysClr val="window" lastClr="FFFFFF"/>
          </a:solidFill>
        </p:spPr>
      </p:pic>
      <p:sp>
        <p:nvSpPr>
          <p:cNvPr id="2" name="Titel 1"/>
          <p:cNvSpPr>
            <a:spLocks noGrp="1"/>
          </p:cNvSpPr>
          <p:nvPr>
            <p:ph type="title" hasCustomPrompt="1"/>
          </p:nvPr>
        </p:nvSpPr>
        <p:spPr>
          <a:xfrm>
            <a:off x="334566" y="274638"/>
            <a:ext cx="8640959" cy="634876"/>
          </a:xfrm>
          <a:prstGeom prst="rect">
            <a:avLst/>
          </a:prstGeom>
        </p:spPr>
        <p:txBody>
          <a:bodyPr>
            <a:normAutofit/>
          </a:bodyPr>
          <a:lstStyle>
            <a:lvl1pPr>
              <a:defRPr sz="2200"/>
            </a:lvl1pPr>
          </a:lstStyle>
          <a:p>
            <a:r>
              <a:rPr lang="en-GB" noProof="0" dirty="0"/>
              <a:t>Edit the headline</a:t>
            </a:r>
            <a:endParaRPr lang="de-DE" dirty="0"/>
          </a:p>
        </p:txBody>
      </p:sp>
      <p:sp>
        <p:nvSpPr>
          <p:cNvPr id="11" name="Textplatzhalter 10"/>
          <p:cNvSpPr>
            <a:spLocks noGrp="1"/>
          </p:cNvSpPr>
          <p:nvPr>
            <p:ph type="body" sz="quarter" idx="10" hasCustomPrompt="1"/>
          </p:nvPr>
        </p:nvSpPr>
        <p:spPr>
          <a:xfrm>
            <a:off x="349199" y="964800"/>
            <a:ext cx="8626326" cy="439200"/>
          </a:xfrm>
          <a:prstGeom prst="rect">
            <a:avLst/>
          </a:prstGeom>
        </p:spPr>
        <p:txBody>
          <a:bodyPr>
            <a:normAutofit/>
          </a:bodyPr>
          <a:lstStyle>
            <a:lvl1pPr>
              <a:defRPr sz="2000" i="1" baseline="0">
                <a:solidFill>
                  <a:srgbClr val="00507F"/>
                </a:solidFill>
                <a:latin typeface="Arial" panose="020B0604020202020204" pitchFamily="34" charset="0"/>
                <a:cs typeface="Arial" panose="020B0604020202020204" pitchFamily="34" charset="0"/>
              </a:defRPr>
            </a:lvl1pPr>
          </a:lstStyle>
          <a:p>
            <a:pPr lvl="0"/>
            <a:r>
              <a:rPr lang="de-DE" dirty="0"/>
              <a:t>Sub-Headline</a:t>
            </a:r>
          </a:p>
        </p:txBody>
      </p:sp>
      <p:sp>
        <p:nvSpPr>
          <p:cNvPr id="13" name="Textplatzhalter 12"/>
          <p:cNvSpPr>
            <a:spLocks noGrp="1"/>
          </p:cNvSpPr>
          <p:nvPr>
            <p:ph type="body" sz="quarter" idx="11" hasCustomPrompt="1"/>
          </p:nvPr>
        </p:nvSpPr>
        <p:spPr>
          <a:xfrm>
            <a:off x="349200" y="1562400"/>
            <a:ext cx="7186166"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marL="855663" marR="0" indent="-111125"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baseline="0">
                <a:solidFill>
                  <a:srgbClr val="00507F"/>
                </a:solidFill>
                <a:latin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baseline="0">
                <a:solidFill>
                  <a:srgbClr val="00507F"/>
                </a:solidFill>
                <a:latin typeface="Arial" panose="020B0604020202020204" pitchFamily="34" charset="0"/>
                <a:cs typeface="Arial" panose="020B0604020202020204" pitchFamily="34" charset="0"/>
              </a:defRPr>
            </a:lvl5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Bildplatzhalter 3"/>
          <p:cNvSpPr>
            <a:spLocks noGrp="1"/>
          </p:cNvSpPr>
          <p:nvPr>
            <p:ph type="pic" sz="quarter" idx="12" hasCustomPrompt="1"/>
          </p:nvPr>
        </p:nvSpPr>
        <p:spPr>
          <a:xfrm>
            <a:off x="7895406" y="1562100"/>
            <a:ext cx="3960440" cy="4572000"/>
          </a:xfrm>
          <a:prstGeom prst="rect">
            <a:avLst/>
          </a:prstGeom>
        </p:spPr>
        <p:txBody>
          <a:bodyPr>
            <a:normAutofit/>
          </a:bodyPr>
          <a:lstStyle>
            <a:lvl1pPr>
              <a:defRPr sz="1800" i="0" baseline="0">
                <a:solidFill>
                  <a:srgbClr val="00507F"/>
                </a:solidFill>
                <a:latin typeface="Arial" panose="020B0604020202020204" pitchFamily="34" charset="0"/>
                <a:cs typeface="Arial" panose="020B0604020202020204" pitchFamily="34" charset="0"/>
              </a:defRPr>
            </a:lvl1pPr>
          </a:lstStyle>
          <a:p>
            <a:r>
              <a:rPr lang="en-GB" noProof="0" dirty="0"/>
              <a:t>Place holder for images, figures etc.</a:t>
            </a:r>
          </a:p>
        </p:txBody>
      </p:sp>
    </p:spTree>
    <p:extLst>
      <p:ext uri="{BB962C8B-B14F-4D97-AF65-F5344CB8AC3E}">
        <p14:creationId xmlns:p14="http://schemas.microsoft.com/office/powerpoint/2010/main" val="155452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Text Columns ">
    <p:spTree>
      <p:nvGrpSpPr>
        <p:cNvPr id="1" name=""/>
        <p:cNvGrpSpPr/>
        <p:nvPr/>
      </p:nvGrpSpPr>
      <p:grpSpPr>
        <a:xfrm>
          <a:off x="0" y="0"/>
          <a:ext cx="0" cy="0"/>
          <a:chOff x="0" y="0"/>
          <a:chExt cx="0" cy="0"/>
        </a:xfrm>
      </p:grpSpPr>
      <p:pic>
        <p:nvPicPr>
          <p:cNvPr id="103" name="Grafik 102"/>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2" name="Titel 1"/>
          <p:cNvSpPr>
            <a:spLocks noGrp="1"/>
          </p:cNvSpPr>
          <p:nvPr>
            <p:ph type="title" hasCustomPrompt="1"/>
          </p:nvPr>
        </p:nvSpPr>
        <p:spPr>
          <a:xfrm>
            <a:off x="334566" y="355896"/>
            <a:ext cx="8640959" cy="553618"/>
          </a:xfrm>
          <a:prstGeom prst="rect">
            <a:avLst/>
          </a:prstGeom>
        </p:spPr>
        <p:txBody>
          <a:bodyPr>
            <a:normAutofit/>
          </a:bodyPr>
          <a:lstStyle>
            <a:lvl1pPr>
              <a:defRPr sz="2200"/>
            </a:lvl1pPr>
          </a:lstStyle>
          <a:p>
            <a:r>
              <a:rPr lang="en-GB" noProof="0" dirty="0"/>
              <a:t>Edit the headline</a:t>
            </a:r>
            <a:endParaRPr lang="de-DE" dirty="0"/>
          </a:p>
        </p:txBody>
      </p:sp>
      <p:sp>
        <p:nvSpPr>
          <p:cNvPr id="3" name="Inhaltsplatzhalter 2"/>
          <p:cNvSpPr>
            <a:spLocks noGrp="1"/>
          </p:cNvSpPr>
          <p:nvPr>
            <p:ph sz="half" idx="1" hasCustomPrompt="1"/>
          </p:nvPr>
        </p:nvSpPr>
        <p:spPr>
          <a:xfrm>
            <a:off x="349200" y="1562400"/>
            <a:ext cx="5580000"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600" baseline="0">
                <a:solidFill>
                  <a:srgbClr val="00507F"/>
                </a:solidFill>
                <a:latin typeface="Arial" panose="020B0604020202020204" pitchFamily="34" charset="0"/>
              </a:defRPr>
            </a:lvl5pPr>
            <a:lvl6pPr>
              <a:defRPr sz="1800"/>
            </a:lvl6pPr>
            <a:lvl7pPr>
              <a:defRPr sz="1800"/>
            </a:lvl7pPr>
            <a:lvl8pPr>
              <a:defRPr sz="1800"/>
            </a:lvl8pPr>
            <a:lvl9pPr>
              <a:defRPr sz="1800"/>
            </a:lvl9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Inhaltsplatzhalter 3"/>
          <p:cNvSpPr>
            <a:spLocks noGrp="1"/>
          </p:cNvSpPr>
          <p:nvPr>
            <p:ph sz="half" idx="2" hasCustomPrompt="1"/>
          </p:nvPr>
        </p:nvSpPr>
        <p:spPr>
          <a:xfrm>
            <a:off x="6285600" y="1562400"/>
            <a:ext cx="5580000"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600" baseline="0">
                <a:solidFill>
                  <a:srgbClr val="00507F"/>
                </a:solidFill>
                <a:latin typeface="Arial" panose="020B0604020202020204" pitchFamily="34" charset="0"/>
              </a:defRPr>
            </a:lvl5pPr>
            <a:lvl6pPr>
              <a:defRPr sz="1800"/>
            </a:lvl6pPr>
            <a:lvl7pPr>
              <a:defRPr sz="1800"/>
            </a:lvl7pPr>
            <a:lvl8pPr>
              <a:defRPr sz="1800"/>
            </a:lvl8pPr>
            <a:lvl9pPr>
              <a:defRPr sz="1800"/>
            </a:lvl9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platzhalter 8"/>
          <p:cNvSpPr>
            <a:spLocks noGrp="1"/>
          </p:cNvSpPr>
          <p:nvPr>
            <p:ph type="body" sz="quarter" idx="10" hasCustomPrompt="1"/>
          </p:nvPr>
        </p:nvSpPr>
        <p:spPr>
          <a:xfrm>
            <a:off x="349199" y="964800"/>
            <a:ext cx="8626325" cy="439200"/>
          </a:xfrm>
          <a:prstGeom prst="rect">
            <a:avLst/>
          </a:prstGeom>
        </p:spPr>
        <p:txBody>
          <a:bodyPr>
            <a:normAutofit/>
          </a:bodyPr>
          <a:lstStyle>
            <a:lvl1pPr>
              <a:defRPr sz="2000" i="1" baseline="0">
                <a:solidFill>
                  <a:srgbClr val="00507F"/>
                </a:solidFill>
                <a:latin typeface="Arial" panose="020B0604020202020204" pitchFamily="34" charset="0"/>
                <a:cs typeface="Arial" panose="020B0604020202020204" pitchFamily="34" charset="0"/>
              </a:defRPr>
            </a:lvl1pPr>
          </a:lstStyle>
          <a:p>
            <a:pPr lvl="0"/>
            <a:r>
              <a:rPr lang="de-DE" dirty="0"/>
              <a:t>Sub-Headline</a:t>
            </a:r>
          </a:p>
        </p:txBody>
      </p:sp>
      <p:grpSp>
        <p:nvGrpSpPr>
          <p:cNvPr id="10" name="Gruppieren 9"/>
          <p:cNvGrpSpPr/>
          <p:nvPr userDrawn="1"/>
        </p:nvGrpSpPr>
        <p:grpSpPr>
          <a:xfrm>
            <a:off x="5974726" y="1561673"/>
            <a:ext cx="266215" cy="4572000"/>
            <a:chOff x="6648788" y="1467704"/>
            <a:chExt cx="216000" cy="4680000"/>
          </a:xfrm>
        </p:grpSpPr>
        <p:cxnSp>
          <p:nvCxnSpPr>
            <p:cNvPr id="11" name="Gerader Verbinder 6"/>
            <p:cNvCxnSpPr/>
            <p:nvPr/>
          </p:nvCxnSpPr>
          <p:spPr>
            <a:xfrm>
              <a:off x="6756788" y="1467704"/>
              <a:ext cx="0" cy="4680000"/>
            </a:xfrm>
            <a:prstGeom prst="line">
              <a:avLst/>
            </a:prstGeom>
            <a:noFill/>
            <a:ln w="9525" cap="flat" cmpd="sng" algn="ctr">
              <a:solidFill>
                <a:srgbClr val="00507F">
                  <a:shade val="95000"/>
                  <a:satMod val="105000"/>
                </a:srgbClr>
              </a:solidFill>
              <a:prstDash val="solid"/>
            </a:ln>
            <a:effectLst/>
          </p:spPr>
        </p:cxnSp>
        <p:cxnSp>
          <p:nvCxnSpPr>
            <p:cNvPr id="12" name="Gerader Verbinder 7"/>
            <p:cNvCxnSpPr/>
            <p:nvPr/>
          </p:nvCxnSpPr>
          <p:spPr>
            <a:xfrm rot="5400000">
              <a:off x="6756788" y="6034162"/>
              <a:ext cx="0" cy="216000"/>
            </a:xfrm>
            <a:prstGeom prst="line">
              <a:avLst/>
            </a:prstGeom>
            <a:noFill/>
            <a:ln w="9525" cap="flat" cmpd="sng" algn="ctr">
              <a:solidFill>
                <a:srgbClr val="00507F">
                  <a:shade val="95000"/>
                  <a:satMod val="105000"/>
                </a:srgbClr>
              </a:solidFill>
              <a:prstDash val="solid"/>
            </a:ln>
            <a:effectLst/>
          </p:spPr>
        </p:cxnSp>
        <p:cxnSp>
          <p:nvCxnSpPr>
            <p:cNvPr id="13" name="Gerader Verbinder 8"/>
            <p:cNvCxnSpPr/>
            <p:nvPr/>
          </p:nvCxnSpPr>
          <p:spPr>
            <a:xfrm rot="5400000">
              <a:off x="6756788" y="5814240"/>
              <a:ext cx="0" cy="216000"/>
            </a:xfrm>
            <a:prstGeom prst="line">
              <a:avLst/>
            </a:prstGeom>
            <a:noFill/>
            <a:ln w="9525" cap="flat" cmpd="sng" algn="ctr">
              <a:solidFill>
                <a:srgbClr val="00507F">
                  <a:shade val="95000"/>
                  <a:satMod val="105000"/>
                </a:srgbClr>
              </a:solidFill>
              <a:prstDash val="solid"/>
            </a:ln>
            <a:effectLst/>
          </p:spPr>
        </p:cxnSp>
        <p:cxnSp>
          <p:nvCxnSpPr>
            <p:cNvPr id="14" name="Gerader Verbinder 9"/>
            <p:cNvCxnSpPr/>
            <p:nvPr/>
          </p:nvCxnSpPr>
          <p:spPr>
            <a:xfrm rot="5400000">
              <a:off x="6754948" y="5918282"/>
              <a:ext cx="0" cy="108000"/>
            </a:xfrm>
            <a:prstGeom prst="line">
              <a:avLst/>
            </a:prstGeom>
            <a:noFill/>
            <a:ln w="9525" cap="flat" cmpd="sng" algn="ctr">
              <a:solidFill>
                <a:srgbClr val="00507F">
                  <a:shade val="95000"/>
                  <a:satMod val="105000"/>
                </a:srgbClr>
              </a:solidFill>
              <a:prstDash val="solid"/>
            </a:ln>
            <a:effectLst/>
          </p:spPr>
        </p:cxnSp>
        <p:cxnSp>
          <p:nvCxnSpPr>
            <p:cNvPr id="15" name="Gerader Verbinder 10"/>
            <p:cNvCxnSpPr/>
            <p:nvPr/>
          </p:nvCxnSpPr>
          <p:spPr>
            <a:xfrm rot="5400000">
              <a:off x="6754948" y="6028413"/>
              <a:ext cx="0" cy="108000"/>
            </a:xfrm>
            <a:prstGeom prst="line">
              <a:avLst/>
            </a:prstGeom>
            <a:noFill/>
            <a:ln w="9525" cap="flat" cmpd="sng" algn="ctr">
              <a:solidFill>
                <a:srgbClr val="00507F">
                  <a:shade val="95000"/>
                  <a:satMod val="105000"/>
                </a:srgbClr>
              </a:solidFill>
              <a:prstDash val="solid"/>
            </a:ln>
            <a:effectLst/>
          </p:spPr>
        </p:cxnSp>
        <p:cxnSp>
          <p:nvCxnSpPr>
            <p:cNvPr id="16" name="Gerader Verbinder 11"/>
            <p:cNvCxnSpPr/>
            <p:nvPr/>
          </p:nvCxnSpPr>
          <p:spPr>
            <a:xfrm rot="5400000">
              <a:off x="6754948" y="5971936"/>
              <a:ext cx="0" cy="108000"/>
            </a:xfrm>
            <a:prstGeom prst="line">
              <a:avLst/>
            </a:prstGeom>
            <a:noFill/>
            <a:ln w="9525" cap="flat" cmpd="sng" algn="ctr">
              <a:solidFill>
                <a:srgbClr val="00507F">
                  <a:shade val="95000"/>
                  <a:satMod val="105000"/>
                </a:srgbClr>
              </a:solidFill>
              <a:prstDash val="solid"/>
            </a:ln>
            <a:effectLst/>
          </p:spPr>
        </p:cxnSp>
        <p:cxnSp>
          <p:nvCxnSpPr>
            <p:cNvPr id="17" name="Gerader Verbinder 12"/>
            <p:cNvCxnSpPr/>
            <p:nvPr/>
          </p:nvCxnSpPr>
          <p:spPr>
            <a:xfrm rot="5400000">
              <a:off x="6756788" y="5592134"/>
              <a:ext cx="0" cy="216000"/>
            </a:xfrm>
            <a:prstGeom prst="line">
              <a:avLst/>
            </a:prstGeom>
            <a:noFill/>
            <a:ln w="9525" cap="flat" cmpd="sng" algn="ctr">
              <a:solidFill>
                <a:srgbClr val="00507F">
                  <a:shade val="95000"/>
                  <a:satMod val="105000"/>
                </a:srgbClr>
              </a:solidFill>
              <a:prstDash val="solid"/>
            </a:ln>
            <a:effectLst/>
          </p:spPr>
        </p:cxnSp>
        <p:cxnSp>
          <p:nvCxnSpPr>
            <p:cNvPr id="18" name="Gerader Verbinder 13"/>
            <p:cNvCxnSpPr/>
            <p:nvPr/>
          </p:nvCxnSpPr>
          <p:spPr>
            <a:xfrm rot="5400000">
              <a:off x="6754948" y="5696176"/>
              <a:ext cx="0" cy="108000"/>
            </a:xfrm>
            <a:prstGeom prst="line">
              <a:avLst/>
            </a:prstGeom>
            <a:noFill/>
            <a:ln w="9525" cap="flat" cmpd="sng" algn="ctr">
              <a:solidFill>
                <a:srgbClr val="00507F">
                  <a:shade val="95000"/>
                  <a:satMod val="105000"/>
                </a:srgbClr>
              </a:solidFill>
              <a:prstDash val="solid"/>
            </a:ln>
            <a:effectLst/>
          </p:spPr>
        </p:cxnSp>
        <p:cxnSp>
          <p:nvCxnSpPr>
            <p:cNvPr id="19" name="Gerader Verbinder 14"/>
            <p:cNvCxnSpPr/>
            <p:nvPr/>
          </p:nvCxnSpPr>
          <p:spPr>
            <a:xfrm rot="5400000">
              <a:off x="6754948" y="5806307"/>
              <a:ext cx="0" cy="108000"/>
            </a:xfrm>
            <a:prstGeom prst="line">
              <a:avLst/>
            </a:prstGeom>
            <a:noFill/>
            <a:ln w="9525" cap="flat" cmpd="sng" algn="ctr">
              <a:solidFill>
                <a:srgbClr val="00507F">
                  <a:shade val="95000"/>
                  <a:satMod val="105000"/>
                </a:srgbClr>
              </a:solidFill>
              <a:prstDash val="solid"/>
            </a:ln>
            <a:effectLst/>
          </p:spPr>
        </p:cxnSp>
        <p:cxnSp>
          <p:nvCxnSpPr>
            <p:cNvPr id="20" name="Gerader Verbinder 15"/>
            <p:cNvCxnSpPr/>
            <p:nvPr/>
          </p:nvCxnSpPr>
          <p:spPr>
            <a:xfrm rot="5400000">
              <a:off x="6754948" y="5749830"/>
              <a:ext cx="0" cy="108000"/>
            </a:xfrm>
            <a:prstGeom prst="line">
              <a:avLst/>
            </a:prstGeom>
            <a:noFill/>
            <a:ln w="9525" cap="flat" cmpd="sng" algn="ctr">
              <a:solidFill>
                <a:srgbClr val="00507F">
                  <a:shade val="95000"/>
                  <a:satMod val="105000"/>
                </a:srgbClr>
              </a:solidFill>
              <a:prstDash val="solid"/>
            </a:ln>
            <a:effectLst/>
          </p:spPr>
        </p:cxnSp>
        <p:cxnSp>
          <p:nvCxnSpPr>
            <p:cNvPr id="21" name="Gerader Verbinder 16"/>
            <p:cNvCxnSpPr/>
            <p:nvPr/>
          </p:nvCxnSpPr>
          <p:spPr>
            <a:xfrm rot="5400000">
              <a:off x="6756788" y="5592036"/>
              <a:ext cx="0" cy="216000"/>
            </a:xfrm>
            <a:prstGeom prst="line">
              <a:avLst/>
            </a:prstGeom>
            <a:noFill/>
            <a:ln w="9525" cap="flat" cmpd="sng" algn="ctr">
              <a:solidFill>
                <a:srgbClr val="00507F">
                  <a:shade val="95000"/>
                  <a:satMod val="105000"/>
                </a:srgbClr>
              </a:solidFill>
              <a:prstDash val="solid"/>
            </a:ln>
            <a:effectLst/>
          </p:spPr>
        </p:cxnSp>
        <p:cxnSp>
          <p:nvCxnSpPr>
            <p:cNvPr id="22" name="Gerader Verbinder 17"/>
            <p:cNvCxnSpPr/>
            <p:nvPr/>
          </p:nvCxnSpPr>
          <p:spPr>
            <a:xfrm rot="5400000">
              <a:off x="6756788" y="5372114"/>
              <a:ext cx="0" cy="216000"/>
            </a:xfrm>
            <a:prstGeom prst="line">
              <a:avLst/>
            </a:prstGeom>
            <a:noFill/>
            <a:ln w="9525" cap="flat" cmpd="sng" algn="ctr">
              <a:solidFill>
                <a:srgbClr val="00507F">
                  <a:shade val="95000"/>
                  <a:satMod val="105000"/>
                </a:srgbClr>
              </a:solidFill>
              <a:prstDash val="solid"/>
            </a:ln>
            <a:effectLst/>
          </p:spPr>
        </p:cxnSp>
        <p:cxnSp>
          <p:nvCxnSpPr>
            <p:cNvPr id="23" name="Gerader Verbinder 18"/>
            <p:cNvCxnSpPr/>
            <p:nvPr/>
          </p:nvCxnSpPr>
          <p:spPr>
            <a:xfrm rot="5400000">
              <a:off x="6754948" y="5476156"/>
              <a:ext cx="0" cy="108000"/>
            </a:xfrm>
            <a:prstGeom prst="line">
              <a:avLst/>
            </a:prstGeom>
            <a:noFill/>
            <a:ln w="9525" cap="flat" cmpd="sng" algn="ctr">
              <a:solidFill>
                <a:srgbClr val="00507F">
                  <a:shade val="95000"/>
                  <a:satMod val="105000"/>
                </a:srgbClr>
              </a:solidFill>
              <a:prstDash val="solid"/>
            </a:ln>
            <a:effectLst/>
          </p:spPr>
        </p:cxnSp>
        <p:cxnSp>
          <p:nvCxnSpPr>
            <p:cNvPr id="24" name="Gerader Verbinder 19"/>
            <p:cNvCxnSpPr/>
            <p:nvPr/>
          </p:nvCxnSpPr>
          <p:spPr>
            <a:xfrm rot="5400000">
              <a:off x="6754948" y="5586287"/>
              <a:ext cx="0" cy="108000"/>
            </a:xfrm>
            <a:prstGeom prst="line">
              <a:avLst/>
            </a:prstGeom>
            <a:noFill/>
            <a:ln w="9525" cap="flat" cmpd="sng" algn="ctr">
              <a:solidFill>
                <a:srgbClr val="00507F">
                  <a:shade val="95000"/>
                  <a:satMod val="105000"/>
                </a:srgbClr>
              </a:solidFill>
              <a:prstDash val="solid"/>
            </a:ln>
            <a:effectLst/>
          </p:spPr>
        </p:cxnSp>
        <p:cxnSp>
          <p:nvCxnSpPr>
            <p:cNvPr id="25" name="Gerader Verbinder 20"/>
            <p:cNvCxnSpPr/>
            <p:nvPr/>
          </p:nvCxnSpPr>
          <p:spPr>
            <a:xfrm rot="5400000">
              <a:off x="6754948" y="5529810"/>
              <a:ext cx="0" cy="108000"/>
            </a:xfrm>
            <a:prstGeom prst="line">
              <a:avLst/>
            </a:prstGeom>
            <a:noFill/>
            <a:ln w="9525" cap="flat" cmpd="sng" algn="ctr">
              <a:solidFill>
                <a:srgbClr val="00507F">
                  <a:shade val="95000"/>
                  <a:satMod val="105000"/>
                </a:srgbClr>
              </a:solidFill>
              <a:prstDash val="solid"/>
            </a:ln>
            <a:effectLst/>
          </p:spPr>
        </p:cxnSp>
        <p:cxnSp>
          <p:nvCxnSpPr>
            <p:cNvPr id="26" name="Gerader Verbinder 21"/>
            <p:cNvCxnSpPr/>
            <p:nvPr/>
          </p:nvCxnSpPr>
          <p:spPr>
            <a:xfrm rot="5400000">
              <a:off x="6756788" y="5150008"/>
              <a:ext cx="0" cy="216000"/>
            </a:xfrm>
            <a:prstGeom prst="line">
              <a:avLst/>
            </a:prstGeom>
            <a:noFill/>
            <a:ln w="9525" cap="flat" cmpd="sng" algn="ctr">
              <a:solidFill>
                <a:srgbClr val="00507F">
                  <a:shade val="95000"/>
                  <a:satMod val="105000"/>
                </a:srgbClr>
              </a:solidFill>
              <a:prstDash val="solid"/>
            </a:ln>
            <a:effectLst/>
          </p:spPr>
        </p:cxnSp>
        <p:cxnSp>
          <p:nvCxnSpPr>
            <p:cNvPr id="27" name="Gerader Verbinder 22"/>
            <p:cNvCxnSpPr/>
            <p:nvPr/>
          </p:nvCxnSpPr>
          <p:spPr>
            <a:xfrm rot="5400000">
              <a:off x="6754948" y="5254050"/>
              <a:ext cx="0" cy="108000"/>
            </a:xfrm>
            <a:prstGeom prst="line">
              <a:avLst/>
            </a:prstGeom>
            <a:noFill/>
            <a:ln w="9525" cap="flat" cmpd="sng" algn="ctr">
              <a:solidFill>
                <a:srgbClr val="00507F">
                  <a:shade val="95000"/>
                  <a:satMod val="105000"/>
                </a:srgbClr>
              </a:solidFill>
              <a:prstDash val="solid"/>
            </a:ln>
            <a:effectLst/>
          </p:spPr>
        </p:cxnSp>
        <p:cxnSp>
          <p:nvCxnSpPr>
            <p:cNvPr id="28" name="Gerader Verbinder 23"/>
            <p:cNvCxnSpPr/>
            <p:nvPr/>
          </p:nvCxnSpPr>
          <p:spPr>
            <a:xfrm rot="5400000">
              <a:off x="6754948" y="5364181"/>
              <a:ext cx="0" cy="108000"/>
            </a:xfrm>
            <a:prstGeom prst="line">
              <a:avLst/>
            </a:prstGeom>
            <a:noFill/>
            <a:ln w="9525" cap="flat" cmpd="sng" algn="ctr">
              <a:solidFill>
                <a:srgbClr val="00507F">
                  <a:shade val="95000"/>
                  <a:satMod val="105000"/>
                </a:srgbClr>
              </a:solidFill>
              <a:prstDash val="solid"/>
            </a:ln>
            <a:effectLst/>
          </p:spPr>
        </p:cxnSp>
        <p:cxnSp>
          <p:nvCxnSpPr>
            <p:cNvPr id="29" name="Gerader Verbinder 24"/>
            <p:cNvCxnSpPr/>
            <p:nvPr/>
          </p:nvCxnSpPr>
          <p:spPr>
            <a:xfrm rot="5400000">
              <a:off x="6754948" y="5307704"/>
              <a:ext cx="0" cy="108000"/>
            </a:xfrm>
            <a:prstGeom prst="line">
              <a:avLst/>
            </a:prstGeom>
            <a:noFill/>
            <a:ln w="9525" cap="flat" cmpd="sng" algn="ctr">
              <a:solidFill>
                <a:srgbClr val="00507F">
                  <a:shade val="95000"/>
                  <a:satMod val="105000"/>
                </a:srgbClr>
              </a:solidFill>
              <a:prstDash val="solid"/>
            </a:ln>
            <a:effectLst/>
          </p:spPr>
        </p:cxnSp>
        <p:cxnSp>
          <p:nvCxnSpPr>
            <p:cNvPr id="30" name="Gerader Verbinder 25"/>
            <p:cNvCxnSpPr/>
            <p:nvPr/>
          </p:nvCxnSpPr>
          <p:spPr>
            <a:xfrm rot="5400000">
              <a:off x="6756788" y="4926576"/>
              <a:ext cx="0" cy="216000"/>
            </a:xfrm>
            <a:prstGeom prst="line">
              <a:avLst/>
            </a:prstGeom>
            <a:noFill/>
            <a:ln w="9525" cap="flat" cmpd="sng" algn="ctr">
              <a:solidFill>
                <a:srgbClr val="00507F">
                  <a:shade val="95000"/>
                  <a:satMod val="105000"/>
                </a:srgbClr>
              </a:solidFill>
              <a:prstDash val="solid"/>
            </a:ln>
            <a:effectLst/>
          </p:spPr>
        </p:cxnSp>
        <p:cxnSp>
          <p:nvCxnSpPr>
            <p:cNvPr id="31" name="Gerader Verbinder 26"/>
            <p:cNvCxnSpPr/>
            <p:nvPr/>
          </p:nvCxnSpPr>
          <p:spPr>
            <a:xfrm rot="5400000">
              <a:off x="6754948" y="5030618"/>
              <a:ext cx="0" cy="108000"/>
            </a:xfrm>
            <a:prstGeom prst="line">
              <a:avLst/>
            </a:prstGeom>
            <a:noFill/>
            <a:ln w="9525" cap="flat" cmpd="sng" algn="ctr">
              <a:solidFill>
                <a:srgbClr val="00507F">
                  <a:shade val="95000"/>
                  <a:satMod val="105000"/>
                </a:srgbClr>
              </a:solidFill>
              <a:prstDash val="solid"/>
            </a:ln>
            <a:effectLst/>
          </p:spPr>
        </p:cxnSp>
        <p:cxnSp>
          <p:nvCxnSpPr>
            <p:cNvPr id="32" name="Gerader Verbinder 27"/>
            <p:cNvCxnSpPr/>
            <p:nvPr/>
          </p:nvCxnSpPr>
          <p:spPr>
            <a:xfrm rot="5400000">
              <a:off x="6754948" y="5140749"/>
              <a:ext cx="0" cy="108000"/>
            </a:xfrm>
            <a:prstGeom prst="line">
              <a:avLst/>
            </a:prstGeom>
            <a:noFill/>
            <a:ln w="9525" cap="flat" cmpd="sng" algn="ctr">
              <a:solidFill>
                <a:srgbClr val="00507F">
                  <a:shade val="95000"/>
                  <a:satMod val="105000"/>
                </a:srgbClr>
              </a:solidFill>
              <a:prstDash val="solid"/>
            </a:ln>
            <a:effectLst/>
          </p:spPr>
        </p:cxnSp>
        <p:cxnSp>
          <p:nvCxnSpPr>
            <p:cNvPr id="33" name="Gerader Verbinder 28"/>
            <p:cNvCxnSpPr/>
            <p:nvPr/>
          </p:nvCxnSpPr>
          <p:spPr>
            <a:xfrm rot="5400000">
              <a:off x="6754948" y="5084272"/>
              <a:ext cx="0" cy="108000"/>
            </a:xfrm>
            <a:prstGeom prst="line">
              <a:avLst/>
            </a:prstGeom>
            <a:noFill/>
            <a:ln w="9525" cap="flat" cmpd="sng" algn="ctr">
              <a:solidFill>
                <a:srgbClr val="00507F">
                  <a:shade val="95000"/>
                  <a:satMod val="105000"/>
                </a:srgbClr>
              </a:solidFill>
              <a:prstDash val="solid"/>
            </a:ln>
            <a:effectLst/>
          </p:spPr>
        </p:cxnSp>
        <p:cxnSp>
          <p:nvCxnSpPr>
            <p:cNvPr id="34" name="Gerader Verbinder 29"/>
            <p:cNvCxnSpPr/>
            <p:nvPr/>
          </p:nvCxnSpPr>
          <p:spPr>
            <a:xfrm rot="5400000">
              <a:off x="6756788" y="4704470"/>
              <a:ext cx="0" cy="216000"/>
            </a:xfrm>
            <a:prstGeom prst="line">
              <a:avLst/>
            </a:prstGeom>
            <a:noFill/>
            <a:ln w="9525" cap="flat" cmpd="sng" algn="ctr">
              <a:solidFill>
                <a:srgbClr val="00507F">
                  <a:shade val="95000"/>
                  <a:satMod val="105000"/>
                </a:srgbClr>
              </a:solidFill>
              <a:prstDash val="solid"/>
            </a:ln>
            <a:effectLst/>
          </p:spPr>
        </p:cxnSp>
        <p:cxnSp>
          <p:nvCxnSpPr>
            <p:cNvPr id="35" name="Gerader Verbinder 30"/>
            <p:cNvCxnSpPr/>
            <p:nvPr/>
          </p:nvCxnSpPr>
          <p:spPr>
            <a:xfrm rot="5400000">
              <a:off x="6754948" y="4808512"/>
              <a:ext cx="0" cy="108000"/>
            </a:xfrm>
            <a:prstGeom prst="line">
              <a:avLst/>
            </a:prstGeom>
            <a:noFill/>
            <a:ln w="9525" cap="flat" cmpd="sng" algn="ctr">
              <a:solidFill>
                <a:srgbClr val="00507F">
                  <a:shade val="95000"/>
                  <a:satMod val="105000"/>
                </a:srgbClr>
              </a:solidFill>
              <a:prstDash val="solid"/>
            </a:ln>
            <a:effectLst/>
          </p:spPr>
        </p:cxnSp>
        <p:cxnSp>
          <p:nvCxnSpPr>
            <p:cNvPr id="36" name="Gerader Verbinder 31"/>
            <p:cNvCxnSpPr/>
            <p:nvPr/>
          </p:nvCxnSpPr>
          <p:spPr>
            <a:xfrm rot="5400000">
              <a:off x="6754948" y="4918643"/>
              <a:ext cx="0" cy="108000"/>
            </a:xfrm>
            <a:prstGeom prst="line">
              <a:avLst/>
            </a:prstGeom>
            <a:noFill/>
            <a:ln w="9525" cap="flat" cmpd="sng" algn="ctr">
              <a:solidFill>
                <a:srgbClr val="00507F">
                  <a:shade val="95000"/>
                  <a:satMod val="105000"/>
                </a:srgbClr>
              </a:solidFill>
              <a:prstDash val="solid"/>
            </a:ln>
            <a:effectLst/>
          </p:spPr>
        </p:cxnSp>
        <p:cxnSp>
          <p:nvCxnSpPr>
            <p:cNvPr id="37" name="Gerader Verbinder 32"/>
            <p:cNvCxnSpPr/>
            <p:nvPr/>
          </p:nvCxnSpPr>
          <p:spPr>
            <a:xfrm rot="5400000">
              <a:off x="6754948" y="4862166"/>
              <a:ext cx="0" cy="108000"/>
            </a:xfrm>
            <a:prstGeom prst="line">
              <a:avLst/>
            </a:prstGeom>
            <a:noFill/>
            <a:ln w="9525" cap="flat" cmpd="sng" algn="ctr">
              <a:solidFill>
                <a:srgbClr val="00507F">
                  <a:shade val="95000"/>
                  <a:satMod val="105000"/>
                </a:srgbClr>
              </a:solidFill>
              <a:prstDash val="solid"/>
            </a:ln>
            <a:effectLst/>
          </p:spPr>
        </p:cxnSp>
        <p:cxnSp>
          <p:nvCxnSpPr>
            <p:cNvPr id="38" name="Gerader Verbinder 33"/>
            <p:cNvCxnSpPr/>
            <p:nvPr/>
          </p:nvCxnSpPr>
          <p:spPr>
            <a:xfrm rot="5400000">
              <a:off x="6756788" y="4704372"/>
              <a:ext cx="0" cy="216000"/>
            </a:xfrm>
            <a:prstGeom prst="line">
              <a:avLst/>
            </a:prstGeom>
            <a:noFill/>
            <a:ln w="9525" cap="flat" cmpd="sng" algn="ctr">
              <a:solidFill>
                <a:srgbClr val="00507F">
                  <a:shade val="95000"/>
                  <a:satMod val="105000"/>
                </a:srgbClr>
              </a:solidFill>
              <a:prstDash val="solid"/>
            </a:ln>
            <a:effectLst/>
          </p:spPr>
        </p:cxnSp>
        <p:cxnSp>
          <p:nvCxnSpPr>
            <p:cNvPr id="39" name="Gerader Verbinder 34"/>
            <p:cNvCxnSpPr/>
            <p:nvPr/>
          </p:nvCxnSpPr>
          <p:spPr>
            <a:xfrm rot="5400000">
              <a:off x="6756788" y="4484450"/>
              <a:ext cx="0" cy="216000"/>
            </a:xfrm>
            <a:prstGeom prst="line">
              <a:avLst/>
            </a:prstGeom>
            <a:noFill/>
            <a:ln w="9525" cap="flat" cmpd="sng" algn="ctr">
              <a:solidFill>
                <a:srgbClr val="00507F">
                  <a:shade val="95000"/>
                  <a:satMod val="105000"/>
                </a:srgbClr>
              </a:solidFill>
              <a:prstDash val="solid"/>
            </a:ln>
            <a:effectLst/>
          </p:spPr>
        </p:cxnSp>
        <p:cxnSp>
          <p:nvCxnSpPr>
            <p:cNvPr id="40" name="Gerader Verbinder 35"/>
            <p:cNvCxnSpPr/>
            <p:nvPr/>
          </p:nvCxnSpPr>
          <p:spPr>
            <a:xfrm rot="5400000">
              <a:off x="6754948" y="4588492"/>
              <a:ext cx="0" cy="108000"/>
            </a:xfrm>
            <a:prstGeom prst="line">
              <a:avLst/>
            </a:prstGeom>
            <a:noFill/>
            <a:ln w="9525" cap="flat" cmpd="sng" algn="ctr">
              <a:solidFill>
                <a:srgbClr val="00507F">
                  <a:shade val="95000"/>
                  <a:satMod val="105000"/>
                </a:srgbClr>
              </a:solidFill>
              <a:prstDash val="solid"/>
            </a:ln>
            <a:effectLst/>
          </p:spPr>
        </p:cxnSp>
        <p:cxnSp>
          <p:nvCxnSpPr>
            <p:cNvPr id="41" name="Gerader Verbinder 36"/>
            <p:cNvCxnSpPr/>
            <p:nvPr/>
          </p:nvCxnSpPr>
          <p:spPr>
            <a:xfrm rot="5400000">
              <a:off x="6754948" y="4698623"/>
              <a:ext cx="0" cy="108000"/>
            </a:xfrm>
            <a:prstGeom prst="line">
              <a:avLst/>
            </a:prstGeom>
            <a:noFill/>
            <a:ln w="9525" cap="flat" cmpd="sng" algn="ctr">
              <a:solidFill>
                <a:srgbClr val="00507F">
                  <a:shade val="95000"/>
                  <a:satMod val="105000"/>
                </a:srgbClr>
              </a:solidFill>
              <a:prstDash val="solid"/>
            </a:ln>
            <a:effectLst/>
          </p:spPr>
        </p:cxnSp>
        <p:cxnSp>
          <p:nvCxnSpPr>
            <p:cNvPr id="42" name="Gerader Verbinder 37"/>
            <p:cNvCxnSpPr/>
            <p:nvPr/>
          </p:nvCxnSpPr>
          <p:spPr>
            <a:xfrm rot="5400000">
              <a:off x="6754948" y="4642146"/>
              <a:ext cx="0" cy="108000"/>
            </a:xfrm>
            <a:prstGeom prst="line">
              <a:avLst/>
            </a:prstGeom>
            <a:noFill/>
            <a:ln w="9525" cap="flat" cmpd="sng" algn="ctr">
              <a:solidFill>
                <a:srgbClr val="00507F">
                  <a:shade val="95000"/>
                  <a:satMod val="105000"/>
                </a:srgbClr>
              </a:solidFill>
              <a:prstDash val="solid"/>
            </a:ln>
            <a:effectLst/>
          </p:spPr>
        </p:cxnSp>
        <p:cxnSp>
          <p:nvCxnSpPr>
            <p:cNvPr id="43" name="Gerader Verbinder 38"/>
            <p:cNvCxnSpPr/>
            <p:nvPr/>
          </p:nvCxnSpPr>
          <p:spPr>
            <a:xfrm rot="5400000">
              <a:off x="6756788" y="4262344"/>
              <a:ext cx="0" cy="216000"/>
            </a:xfrm>
            <a:prstGeom prst="line">
              <a:avLst/>
            </a:prstGeom>
            <a:noFill/>
            <a:ln w="9525" cap="flat" cmpd="sng" algn="ctr">
              <a:solidFill>
                <a:srgbClr val="00507F">
                  <a:shade val="95000"/>
                  <a:satMod val="105000"/>
                </a:srgbClr>
              </a:solidFill>
              <a:prstDash val="solid"/>
            </a:ln>
            <a:effectLst/>
          </p:spPr>
        </p:cxnSp>
        <p:cxnSp>
          <p:nvCxnSpPr>
            <p:cNvPr id="44" name="Gerader Verbinder 39"/>
            <p:cNvCxnSpPr/>
            <p:nvPr/>
          </p:nvCxnSpPr>
          <p:spPr>
            <a:xfrm rot="5400000">
              <a:off x="6754948" y="4366386"/>
              <a:ext cx="0" cy="108000"/>
            </a:xfrm>
            <a:prstGeom prst="line">
              <a:avLst/>
            </a:prstGeom>
            <a:noFill/>
            <a:ln w="9525" cap="flat" cmpd="sng" algn="ctr">
              <a:solidFill>
                <a:srgbClr val="00507F">
                  <a:shade val="95000"/>
                  <a:satMod val="105000"/>
                </a:srgbClr>
              </a:solidFill>
              <a:prstDash val="solid"/>
            </a:ln>
            <a:effectLst/>
          </p:spPr>
        </p:cxnSp>
        <p:cxnSp>
          <p:nvCxnSpPr>
            <p:cNvPr id="45" name="Gerader Verbinder 40"/>
            <p:cNvCxnSpPr/>
            <p:nvPr/>
          </p:nvCxnSpPr>
          <p:spPr>
            <a:xfrm rot="5400000">
              <a:off x="6754948" y="4476517"/>
              <a:ext cx="0" cy="108000"/>
            </a:xfrm>
            <a:prstGeom prst="line">
              <a:avLst/>
            </a:prstGeom>
            <a:noFill/>
            <a:ln w="9525" cap="flat" cmpd="sng" algn="ctr">
              <a:solidFill>
                <a:srgbClr val="00507F">
                  <a:shade val="95000"/>
                  <a:satMod val="105000"/>
                </a:srgbClr>
              </a:solidFill>
              <a:prstDash val="solid"/>
            </a:ln>
            <a:effectLst/>
          </p:spPr>
        </p:cxnSp>
        <p:cxnSp>
          <p:nvCxnSpPr>
            <p:cNvPr id="46" name="Gerader Verbinder 41"/>
            <p:cNvCxnSpPr/>
            <p:nvPr/>
          </p:nvCxnSpPr>
          <p:spPr>
            <a:xfrm rot="5400000">
              <a:off x="6754948" y="4420040"/>
              <a:ext cx="0" cy="108000"/>
            </a:xfrm>
            <a:prstGeom prst="line">
              <a:avLst/>
            </a:prstGeom>
            <a:noFill/>
            <a:ln w="9525" cap="flat" cmpd="sng" algn="ctr">
              <a:solidFill>
                <a:srgbClr val="00507F">
                  <a:shade val="95000"/>
                  <a:satMod val="105000"/>
                </a:srgbClr>
              </a:solidFill>
              <a:prstDash val="solid"/>
            </a:ln>
            <a:effectLst/>
          </p:spPr>
        </p:cxnSp>
        <p:cxnSp>
          <p:nvCxnSpPr>
            <p:cNvPr id="47" name="Gerader Verbinder 42"/>
            <p:cNvCxnSpPr/>
            <p:nvPr/>
          </p:nvCxnSpPr>
          <p:spPr>
            <a:xfrm rot="5400000">
              <a:off x="6756788" y="4041905"/>
              <a:ext cx="0" cy="216000"/>
            </a:xfrm>
            <a:prstGeom prst="line">
              <a:avLst/>
            </a:prstGeom>
            <a:noFill/>
            <a:ln w="9525" cap="flat" cmpd="sng" algn="ctr">
              <a:solidFill>
                <a:srgbClr val="00507F">
                  <a:shade val="95000"/>
                  <a:satMod val="105000"/>
                </a:srgbClr>
              </a:solidFill>
              <a:prstDash val="solid"/>
            </a:ln>
            <a:effectLst/>
          </p:spPr>
        </p:cxnSp>
        <p:cxnSp>
          <p:nvCxnSpPr>
            <p:cNvPr id="48" name="Gerader Verbinder 43"/>
            <p:cNvCxnSpPr/>
            <p:nvPr/>
          </p:nvCxnSpPr>
          <p:spPr>
            <a:xfrm rot="5400000">
              <a:off x="6754948" y="4145947"/>
              <a:ext cx="0" cy="108000"/>
            </a:xfrm>
            <a:prstGeom prst="line">
              <a:avLst/>
            </a:prstGeom>
            <a:noFill/>
            <a:ln w="9525" cap="flat" cmpd="sng" algn="ctr">
              <a:solidFill>
                <a:srgbClr val="00507F">
                  <a:shade val="95000"/>
                  <a:satMod val="105000"/>
                </a:srgbClr>
              </a:solidFill>
              <a:prstDash val="solid"/>
            </a:ln>
            <a:effectLst/>
          </p:spPr>
        </p:cxnSp>
        <p:cxnSp>
          <p:nvCxnSpPr>
            <p:cNvPr id="49" name="Gerader Verbinder 44"/>
            <p:cNvCxnSpPr/>
            <p:nvPr/>
          </p:nvCxnSpPr>
          <p:spPr>
            <a:xfrm rot="5400000">
              <a:off x="6754948" y="4256078"/>
              <a:ext cx="0" cy="108000"/>
            </a:xfrm>
            <a:prstGeom prst="line">
              <a:avLst/>
            </a:prstGeom>
            <a:noFill/>
            <a:ln w="9525" cap="flat" cmpd="sng" algn="ctr">
              <a:solidFill>
                <a:srgbClr val="00507F">
                  <a:shade val="95000"/>
                  <a:satMod val="105000"/>
                </a:srgbClr>
              </a:solidFill>
              <a:prstDash val="solid"/>
            </a:ln>
            <a:effectLst/>
          </p:spPr>
        </p:cxnSp>
        <p:cxnSp>
          <p:nvCxnSpPr>
            <p:cNvPr id="50" name="Gerader Verbinder 45"/>
            <p:cNvCxnSpPr/>
            <p:nvPr/>
          </p:nvCxnSpPr>
          <p:spPr>
            <a:xfrm rot="5400000">
              <a:off x="6754948" y="4199601"/>
              <a:ext cx="0" cy="108000"/>
            </a:xfrm>
            <a:prstGeom prst="line">
              <a:avLst/>
            </a:prstGeom>
            <a:noFill/>
            <a:ln w="9525" cap="flat" cmpd="sng" algn="ctr">
              <a:solidFill>
                <a:srgbClr val="00507F">
                  <a:shade val="95000"/>
                  <a:satMod val="105000"/>
                </a:srgbClr>
              </a:solidFill>
              <a:prstDash val="solid"/>
            </a:ln>
            <a:effectLst/>
          </p:spPr>
        </p:cxnSp>
        <p:cxnSp>
          <p:nvCxnSpPr>
            <p:cNvPr id="51" name="Gerader Verbinder 46"/>
            <p:cNvCxnSpPr/>
            <p:nvPr/>
          </p:nvCxnSpPr>
          <p:spPr>
            <a:xfrm rot="5400000">
              <a:off x="6756788" y="3819799"/>
              <a:ext cx="0" cy="216000"/>
            </a:xfrm>
            <a:prstGeom prst="line">
              <a:avLst/>
            </a:prstGeom>
            <a:noFill/>
            <a:ln w="9525" cap="flat" cmpd="sng" algn="ctr">
              <a:solidFill>
                <a:srgbClr val="00507F">
                  <a:shade val="95000"/>
                  <a:satMod val="105000"/>
                </a:srgbClr>
              </a:solidFill>
              <a:prstDash val="solid"/>
            </a:ln>
            <a:effectLst/>
          </p:spPr>
        </p:cxnSp>
        <p:cxnSp>
          <p:nvCxnSpPr>
            <p:cNvPr id="52" name="Gerader Verbinder 47"/>
            <p:cNvCxnSpPr/>
            <p:nvPr/>
          </p:nvCxnSpPr>
          <p:spPr>
            <a:xfrm rot="5400000">
              <a:off x="6754948" y="3923841"/>
              <a:ext cx="0" cy="108000"/>
            </a:xfrm>
            <a:prstGeom prst="line">
              <a:avLst/>
            </a:prstGeom>
            <a:noFill/>
            <a:ln w="9525" cap="flat" cmpd="sng" algn="ctr">
              <a:solidFill>
                <a:srgbClr val="00507F">
                  <a:shade val="95000"/>
                  <a:satMod val="105000"/>
                </a:srgbClr>
              </a:solidFill>
              <a:prstDash val="solid"/>
            </a:ln>
            <a:effectLst/>
          </p:spPr>
        </p:cxnSp>
        <p:cxnSp>
          <p:nvCxnSpPr>
            <p:cNvPr id="53" name="Gerader Verbinder 48"/>
            <p:cNvCxnSpPr/>
            <p:nvPr/>
          </p:nvCxnSpPr>
          <p:spPr>
            <a:xfrm rot="5400000">
              <a:off x="6754948" y="4033972"/>
              <a:ext cx="0" cy="108000"/>
            </a:xfrm>
            <a:prstGeom prst="line">
              <a:avLst/>
            </a:prstGeom>
            <a:noFill/>
            <a:ln w="9525" cap="flat" cmpd="sng" algn="ctr">
              <a:solidFill>
                <a:srgbClr val="00507F">
                  <a:shade val="95000"/>
                  <a:satMod val="105000"/>
                </a:srgbClr>
              </a:solidFill>
              <a:prstDash val="solid"/>
            </a:ln>
            <a:effectLst/>
          </p:spPr>
        </p:cxnSp>
        <p:cxnSp>
          <p:nvCxnSpPr>
            <p:cNvPr id="54" name="Gerader Verbinder 49"/>
            <p:cNvCxnSpPr/>
            <p:nvPr/>
          </p:nvCxnSpPr>
          <p:spPr>
            <a:xfrm rot="5400000">
              <a:off x="6754948" y="3977495"/>
              <a:ext cx="0" cy="108000"/>
            </a:xfrm>
            <a:prstGeom prst="line">
              <a:avLst/>
            </a:prstGeom>
            <a:noFill/>
            <a:ln w="9525" cap="flat" cmpd="sng" algn="ctr">
              <a:solidFill>
                <a:srgbClr val="00507F">
                  <a:shade val="95000"/>
                  <a:satMod val="105000"/>
                </a:srgbClr>
              </a:solidFill>
              <a:prstDash val="solid"/>
            </a:ln>
            <a:effectLst/>
          </p:spPr>
        </p:cxnSp>
        <p:cxnSp>
          <p:nvCxnSpPr>
            <p:cNvPr id="55" name="Gerader Verbinder 50"/>
            <p:cNvCxnSpPr/>
            <p:nvPr/>
          </p:nvCxnSpPr>
          <p:spPr>
            <a:xfrm rot="5400000">
              <a:off x="6756788" y="3819701"/>
              <a:ext cx="0" cy="216000"/>
            </a:xfrm>
            <a:prstGeom prst="line">
              <a:avLst/>
            </a:prstGeom>
            <a:noFill/>
            <a:ln w="9525" cap="flat" cmpd="sng" algn="ctr">
              <a:solidFill>
                <a:srgbClr val="00507F">
                  <a:shade val="95000"/>
                  <a:satMod val="105000"/>
                </a:srgbClr>
              </a:solidFill>
              <a:prstDash val="solid"/>
            </a:ln>
            <a:effectLst/>
          </p:spPr>
        </p:cxnSp>
        <p:cxnSp>
          <p:nvCxnSpPr>
            <p:cNvPr id="56" name="Gerader Verbinder 51"/>
            <p:cNvCxnSpPr/>
            <p:nvPr/>
          </p:nvCxnSpPr>
          <p:spPr>
            <a:xfrm rot="5400000">
              <a:off x="6756788" y="3599779"/>
              <a:ext cx="0" cy="216000"/>
            </a:xfrm>
            <a:prstGeom prst="line">
              <a:avLst/>
            </a:prstGeom>
            <a:noFill/>
            <a:ln w="9525" cap="flat" cmpd="sng" algn="ctr">
              <a:solidFill>
                <a:srgbClr val="00507F">
                  <a:shade val="95000"/>
                  <a:satMod val="105000"/>
                </a:srgbClr>
              </a:solidFill>
              <a:prstDash val="solid"/>
            </a:ln>
            <a:effectLst/>
          </p:spPr>
        </p:cxnSp>
        <p:cxnSp>
          <p:nvCxnSpPr>
            <p:cNvPr id="57" name="Gerader Verbinder 52"/>
            <p:cNvCxnSpPr/>
            <p:nvPr/>
          </p:nvCxnSpPr>
          <p:spPr>
            <a:xfrm rot="5400000">
              <a:off x="6754948" y="3703821"/>
              <a:ext cx="0" cy="108000"/>
            </a:xfrm>
            <a:prstGeom prst="line">
              <a:avLst/>
            </a:prstGeom>
            <a:noFill/>
            <a:ln w="9525" cap="flat" cmpd="sng" algn="ctr">
              <a:solidFill>
                <a:srgbClr val="00507F">
                  <a:shade val="95000"/>
                  <a:satMod val="105000"/>
                </a:srgbClr>
              </a:solidFill>
              <a:prstDash val="solid"/>
            </a:ln>
            <a:effectLst/>
          </p:spPr>
        </p:cxnSp>
        <p:cxnSp>
          <p:nvCxnSpPr>
            <p:cNvPr id="58" name="Gerader Verbinder 53"/>
            <p:cNvCxnSpPr/>
            <p:nvPr/>
          </p:nvCxnSpPr>
          <p:spPr>
            <a:xfrm rot="5400000">
              <a:off x="6754948" y="3813952"/>
              <a:ext cx="0" cy="108000"/>
            </a:xfrm>
            <a:prstGeom prst="line">
              <a:avLst/>
            </a:prstGeom>
            <a:noFill/>
            <a:ln w="9525" cap="flat" cmpd="sng" algn="ctr">
              <a:solidFill>
                <a:srgbClr val="00507F">
                  <a:shade val="95000"/>
                  <a:satMod val="105000"/>
                </a:srgbClr>
              </a:solidFill>
              <a:prstDash val="solid"/>
            </a:ln>
            <a:effectLst/>
          </p:spPr>
        </p:cxnSp>
        <p:cxnSp>
          <p:nvCxnSpPr>
            <p:cNvPr id="59" name="Gerader Verbinder 54"/>
            <p:cNvCxnSpPr/>
            <p:nvPr/>
          </p:nvCxnSpPr>
          <p:spPr>
            <a:xfrm rot="5400000">
              <a:off x="6754948" y="3757475"/>
              <a:ext cx="0" cy="108000"/>
            </a:xfrm>
            <a:prstGeom prst="line">
              <a:avLst/>
            </a:prstGeom>
            <a:noFill/>
            <a:ln w="9525" cap="flat" cmpd="sng" algn="ctr">
              <a:solidFill>
                <a:srgbClr val="00507F">
                  <a:shade val="95000"/>
                  <a:satMod val="105000"/>
                </a:srgbClr>
              </a:solidFill>
              <a:prstDash val="solid"/>
            </a:ln>
            <a:effectLst/>
          </p:spPr>
        </p:cxnSp>
        <p:cxnSp>
          <p:nvCxnSpPr>
            <p:cNvPr id="60" name="Gerader Verbinder 55"/>
            <p:cNvCxnSpPr/>
            <p:nvPr/>
          </p:nvCxnSpPr>
          <p:spPr>
            <a:xfrm rot="5400000">
              <a:off x="6756788" y="3377673"/>
              <a:ext cx="0" cy="216000"/>
            </a:xfrm>
            <a:prstGeom prst="line">
              <a:avLst/>
            </a:prstGeom>
            <a:noFill/>
            <a:ln w="9525" cap="flat" cmpd="sng" algn="ctr">
              <a:solidFill>
                <a:srgbClr val="00507F">
                  <a:shade val="95000"/>
                  <a:satMod val="105000"/>
                </a:srgbClr>
              </a:solidFill>
              <a:prstDash val="solid"/>
            </a:ln>
            <a:effectLst/>
          </p:spPr>
        </p:cxnSp>
        <p:cxnSp>
          <p:nvCxnSpPr>
            <p:cNvPr id="61" name="Gerader Verbinder 56"/>
            <p:cNvCxnSpPr/>
            <p:nvPr/>
          </p:nvCxnSpPr>
          <p:spPr>
            <a:xfrm rot="5400000">
              <a:off x="6754948" y="3481715"/>
              <a:ext cx="0" cy="108000"/>
            </a:xfrm>
            <a:prstGeom prst="line">
              <a:avLst/>
            </a:prstGeom>
            <a:noFill/>
            <a:ln w="9525" cap="flat" cmpd="sng" algn="ctr">
              <a:solidFill>
                <a:srgbClr val="00507F">
                  <a:shade val="95000"/>
                  <a:satMod val="105000"/>
                </a:srgbClr>
              </a:solidFill>
              <a:prstDash val="solid"/>
            </a:ln>
            <a:effectLst/>
          </p:spPr>
        </p:cxnSp>
        <p:cxnSp>
          <p:nvCxnSpPr>
            <p:cNvPr id="62" name="Gerader Verbinder 57"/>
            <p:cNvCxnSpPr/>
            <p:nvPr/>
          </p:nvCxnSpPr>
          <p:spPr>
            <a:xfrm rot="5400000">
              <a:off x="6754948" y="3591846"/>
              <a:ext cx="0" cy="108000"/>
            </a:xfrm>
            <a:prstGeom prst="line">
              <a:avLst/>
            </a:prstGeom>
            <a:noFill/>
            <a:ln w="9525" cap="flat" cmpd="sng" algn="ctr">
              <a:solidFill>
                <a:srgbClr val="00507F">
                  <a:shade val="95000"/>
                  <a:satMod val="105000"/>
                </a:srgbClr>
              </a:solidFill>
              <a:prstDash val="solid"/>
            </a:ln>
            <a:effectLst/>
          </p:spPr>
        </p:cxnSp>
        <p:cxnSp>
          <p:nvCxnSpPr>
            <p:cNvPr id="63" name="Gerader Verbinder 58"/>
            <p:cNvCxnSpPr/>
            <p:nvPr/>
          </p:nvCxnSpPr>
          <p:spPr>
            <a:xfrm rot="5400000">
              <a:off x="6754948" y="3535369"/>
              <a:ext cx="0" cy="108000"/>
            </a:xfrm>
            <a:prstGeom prst="line">
              <a:avLst/>
            </a:prstGeom>
            <a:noFill/>
            <a:ln w="9525" cap="flat" cmpd="sng" algn="ctr">
              <a:solidFill>
                <a:srgbClr val="00507F">
                  <a:shade val="95000"/>
                  <a:satMod val="105000"/>
                </a:srgbClr>
              </a:solidFill>
              <a:prstDash val="solid"/>
            </a:ln>
            <a:effectLst/>
          </p:spPr>
        </p:cxnSp>
        <p:cxnSp>
          <p:nvCxnSpPr>
            <p:cNvPr id="64" name="Gerader Verbinder 59"/>
            <p:cNvCxnSpPr/>
            <p:nvPr/>
          </p:nvCxnSpPr>
          <p:spPr>
            <a:xfrm rot="5400000">
              <a:off x="6756788" y="3154241"/>
              <a:ext cx="0" cy="216000"/>
            </a:xfrm>
            <a:prstGeom prst="line">
              <a:avLst/>
            </a:prstGeom>
            <a:noFill/>
            <a:ln w="9525" cap="flat" cmpd="sng" algn="ctr">
              <a:solidFill>
                <a:srgbClr val="00507F">
                  <a:shade val="95000"/>
                  <a:satMod val="105000"/>
                </a:srgbClr>
              </a:solidFill>
              <a:prstDash val="solid"/>
            </a:ln>
            <a:effectLst/>
          </p:spPr>
        </p:cxnSp>
        <p:cxnSp>
          <p:nvCxnSpPr>
            <p:cNvPr id="65" name="Gerader Verbinder 60"/>
            <p:cNvCxnSpPr/>
            <p:nvPr/>
          </p:nvCxnSpPr>
          <p:spPr>
            <a:xfrm rot="5400000">
              <a:off x="6754948" y="3258283"/>
              <a:ext cx="0" cy="108000"/>
            </a:xfrm>
            <a:prstGeom prst="line">
              <a:avLst/>
            </a:prstGeom>
            <a:noFill/>
            <a:ln w="9525" cap="flat" cmpd="sng" algn="ctr">
              <a:solidFill>
                <a:srgbClr val="00507F">
                  <a:shade val="95000"/>
                  <a:satMod val="105000"/>
                </a:srgbClr>
              </a:solidFill>
              <a:prstDash val="solid"/>
            </a:ln>
            <a:effectLst/>
          </p:spPr>
        </p:cxnSp>
        <p:cxnSp>
          <p:nvCxnSpPr>
            <p:cNvPr id="66" name="Gerader Verbinder 61"/>
            <p:cNvCxnSpPr/>
            <p:nvPr/>
          </p:nvCxnSpPr>
          <p:spPr>
            <a:xfrm rot="5400000">
              <a:off x="6754948" y="3368414"/>
              <a:ext cx="0" cy="108000"/>
            </a:xfrm>
            <a:prstGeom prst="line">
              <a:avLst/>
            </a:prstGeom>
            <a:noFill/>
            <a:ln w="9525" cap="flat" cmpd="sng" algn="ctr">
              <a:solidFill>
                <a:srgbClr val="00507F">
                  <a:shade val="95000"/>
                  <a:satMod val="105000"/>
                </a:srgbClr>
              </a:solidFill>
              <a:prstDash val="solid"/>
            </a:ln>
            <a:effectLst/>
          </p:spPr>
        </p:cxnSp>
        <p:cxnSp>
          <p:nvCxnSpPr>
            <p:cNvPr id="67" name="Gerader Verbinder 62"/>
            <p:cNvCxnSpPr/>
            <p:nvPr/>
          </p:nvCxnSpPr>
          <p:spPr>
            <a:xfrm rot="5400000">
              <a:off x="6754948" y="3311937"/>
              <a:ext cx="0" cy="108000"/>
            </a:xfrm>
            <a:prstGeom prst="line">
              <a:avLst/>
            </a:prstGeom>
            <a:noFill/>
            <a:ln w="9525" cap="flat" cmpd="sng" algn="ctr">
              <a:solidFill>
                <a:srgbClr val="00507F">
                  <a:shade val="95000"/>
                  <a:satMod val="105000"/>
                </a:srgbClr>
              </a:solidFill>
              <a:prstDash val="solid"/>
            </a:ln>
            <a:effectLst/>
          </p:spPr>
        </p:cxnSp>
        <p:cxnSp>
          <p:nvCxnSpPr>
            <p:cNvPr id="68" name="Gerader Verbinder 63"/>
            <p:cNvCxnSpPr/>
            <p:nvPr/>
          </p:nvCxnSpPr>
          <p:spPr>
            <a:xfrm rot="5400000">
              <a:off x="6756788" y="2932135"/>
              <a:ext cx="0" cy="216000"/>
            </a:xfrm>
            <a:prstGeom prst="line">
              <a:avLst/>
            </a:prstGeom>
            <a:noFill/>
            <a:ln w="9525" cap="flat" cmpd="sng" algn="ctr">
              <a:solidFill>
                <a:srgbClr val="00507F">
                  <a:shade val="95000"/>
                  <a:satMod val="105000"/>
                </a:srgbClr>
              </a:solidFill>
              <a:prstDash val="solid"/>
            </a:ln>
            <a:effectLst/>
          </p:spPr>
        </p:cxnSp>
        <p:cxnSp>
          <p:nvCxnSpPr>
            <p:cNvPr id="69" name="Gerader Verbinder 64"/>
            <p:cNvCxnSpPr/>
            <p:nvPr/>
          </p:nvCxnSpPr>
          <p:spPr>
            <a:xfrm rot="5400000">
              <a:off x="6754948" y="3036177"/>
              <a:ext cx="0" cy="108000"/>
            </a:xfrm>
            <a:prstGeom prst="line">
              <a:avLst/>
            </a:prstGeom>
            <a:noFill/>
            <a:ln w="9525" cap="flat" cmpd="sng" algn="ctr">
              <a:solidFill>
                <a:srgbClr val="00507F">
                  <a:shade val="95000"/>
                  <a:satMod val="105000"/>
                </a:srgbClr>
              </a:solidFill>
              <a:prstDash val="solid"/>
            </a:ln>
            <a:effectLst/>
          </p:spPr>
        </p:cxnSp>
        <p:cxnSp>
          <p:nvCxnSpPr>
            <p:cNvPr id="70" name="Gerader Verbinder 65"/>
            <p:cNvCxnSpPr/>
            <p:nvPr/>
          </p:nvCxnSpPr>
          <p:spPr>
            <a:xfrm rot="5400000">
              <a:off x="6754948" y="3146308"/>
              <a:ext cx="0" cy="108000"/>
            </a:xfrm>
            <a:prstGeom prst="line">
              <a:avLst/>
            </a:prstGeom>
            <a:noFill/>
            <a:ln w="9525" cap="flat" cmpd="sng" algn="ctr">
              <a:solidFill>
                <a:srgbClr val="00507F">
                  <a:shade val="95000"/>
                  <a:satMod val="105000"/>
                </a:srgbClr>
              </a:solidFill>
              <a:prstDash val="solid"/>
            </a:ln>
            <a:effectLst/>
          </p:spPr>
        </p:cxnSp>
        <p:cxnSp>
          <p:nvCxnSpPr>
            <p:cNvPr id="71" name="Gerader Verbinder 66"/>
            <p:cNvCxnSpPr/>
            <p:nvPr/>
          </p:nvCxnSpPr>
          <p:spPr>
            <a:xfrm rot="5400000">
              <a:off x="6754948" y="3089831"/>
              <a:ext cx="0" cy="108000"/>
            </a:xfrm>
            <a:prstGeom prst="line">
              <a:avLst/>
            </a:prstGeom>
            <a:noFill/>
            <a:ln w="9525" cap="flat" cmpd="sng" algn="ctr">
              <a:solidFill>
                <a:srgbClr val="00507F">
                  <a:shade val="95000"/>
                  <a:satMod val="105000"/>
                </a:srgbClr>
              </a:solidFill>
              <a:prstDash val="solid"/>
            </a:ln>
            <a:effectLst/>
          </p:spPr>
        </p:cxnSp>
        <p:cxnSp>
          <p:nvCxnSpPr>
            <p:cNvPr id="72" name="Gerader Verbinder 67"/>
            <p:cNvCxnSpPr/>
            <p:nvPr/>
          </p:nvCxnSpPr>
          <p:spPr>
            <a:xfrm rot="5400000">
              <a:off x="6756788" y="2932037"/>
              <a:ext cx="0" cy="216000"/>
            </a:xfrm>
            <a:prstGeom prst="line">
              <a:avLst/>
            </a:prstGeom>
            <a:noFill/>
            <a:ln w="9525" cap="flat" cmpd="sng" algn="ctr">
              <a:solidFill>
                <a:srgbClr val="00507F">
                  <a:shade val="95000"/>
                  <a:satMod val="105000"/>
                </a:srgbClr>
              </a:solidFill>
              <a:prstDash val="solid"/>
            </a:ln>
            <a:effectLst/>
          </p:spPr>
        </p:cxnSp>
        <p:cxnSp>
          <p:nvCxnSpPr>
            <p:cNvPr id="73" name="Gerader Verbinder 68"/>
            <p:cNvCxnSpPr/>
            <p:nvPr/>
          </p:nvCxnSpPr>
          <p:spPr>
            <a:xfrm rot="5400000">
              <a:off x="6756788" y="2712115"/>
              <a:ext cx="0" cy="216000"/>
            </a:xfrm>
            <a:prstGeom prst="line">
              <a:avLst/>
            </a:prstGeom>
            <a:noFill/>
            <a:ln w="9525" cap="flat" cmpd="sng" algn="ctr">
              <a:solidFill>
                <a:srgbClr val="00507F">
                  <a:shade val="95000"/>
                  <a:satMod val="105000"/>
                </a:srgbClr>
              </a:solidFill>
              <a:prstDash val="solid"/>
            </a:ln>
            <a:effectLst/>
          </p:spPr>
        </p:cxnSp>
        <p:cxnSp>
          <p:nvCxnSpPr>
            <p:cNvPr id="74" name="Gerader Verbinder 69"/>
            <p:cNvCxnSpPr/>
            <p:nvPr/>
          </p:nvCxnSpPr>
          <p:spPr>
            <a:xfrm rot="5400000">
              <a:off x="6754948" y="2816157"/>
              <a:ext cx="0" cy="108000"/>
            </a:xfrm>
            <a:prstGeom prst="line">
              <a:avLst/>
            </a:prstGeom>
            <a:noFill/>
            <a:ln w="9525" cap="flat" cmpd="sng" algn="ctr">
              <a:solidFill>
                <a:srgbClr val="00507F">
                  <a:shade val="95000"/>
                  <a:satMod val="105000"/>
                </a:srgbClr>
              </a:solidFill>
              <a:prstDash val="solid"/>
            </a:ln>
            <a:effectLst/>
          </p:spPr>
        </p:cxnSp>
        <p:cxnSp>
          <p:nvCxnSpPr>
            <p:cNvPr id="75" name="Gerader Verbinder 70"/>
            <p:cNvCxnSpPr/>
            <p:nvPr/>
          </p:nvCxnSpPr>
          <p:spPr>
            <a:xfrm rot="5400000">
              <a:off x="6754948" y="2926288"/>
              <a:ext cx="0" cy="108000"/>
            </a:xfrm>
            <a:prstGeom prst="line">
              <a:avLst/>
            </a:prstGeom>
            <a:noFill/>
            <a:ln w="9525" cap="flat" cmpd="sng" algn="ctr">
              <a:solidFill>
                <a:srgbClr val="00507F">
                  <a:shade val="95000"/>
                  <a:satMod val="105000"/>
                </a:srgbClr>
              </a:solidFill>
              <a:prstDash val="solid"/>
            </a:ln>
            <a:effectLst/>
          </p:spPr>
        </p:cxnSp>
        <p:cxnSp>
          <p:nvCxnSpPr>
            <p:cNvPr id="76" name="Gerader Verbinder 71"/>
            <p:cNvCxnSpPr/>
            <p:nvPr/>
          </p:nvCxnSpPr>
          <p:spPr>
            <a:xfrm rot="5400000">
              <a:off x="6754948" y="2869811"/>
              <a:ext cx="0" cy="108000"/>
            </a:xfrm>
            <a:prstGeom prst="line">
              <a:avLst/>
            </a:prstGeom>
            <a:noFill/>
            <a:ln w="9525" cap="flat" cmpd="sng" algn="ctr">
              <a:solidFill>
                <a:srgbClr val="00507F">
                  <a:shade val="95000"/>
                  <a:satMod val="105000"/>
                </a:srgbClr>
              </a:solidFill>
              <a:prstDash val="solid"/>
            </a:ln>
            <a:effectLst/>
          </p:spPr>
        </p:cxnSp>
        <p:cxnSp>
          <p:nvCxnSpPr>
            <p:cNvPr id="77" name="Gerader Verbinder 72"/>
            <p:cNvCxnSpPr/>
            <p:nvPr/>
          </p:nvCxnSpPr>
          <p:spPr>
            <a:xfrm rot="5400000">
              <a:off x="6756788" y="2490009"/>
              <a:ext cx="0" cy="216000"/>
            </a:xfrm>
            <a:prstGeom prst="line">
              <a:avLst/>
            </a:prstGeom>
            <a:noFill/>
            <a:ln w="9525" cap="flat" cmpd="sng" algn="ctr">
              <a:solidFill>
                <a:srgbClr val="00507F">
                  <a:shade val="95000"/>
                  <a:satMod val="105000"/>
                </a:srgbClr>
              </a:solidFill>
              <a:prstDash val="solid"/>
            </a:ln>
            <a:effectLst/>
          </p:spPr>
        </p:cxnSp>
        <p:cxnSp>
          <p:nvCxnSpPr>
            <p:cNvPr id="78" name="Gerader Verbinder 73"/>
            <p:cNvCxnSpPr/>
            <p:nvPr/>
          </p:nvCxnSpPr>
          <p:spPr>
            <a:xfrm rot="5400000">
              <a:off x="6754948" y="2594051"/>
              <a:ext cx="0" cy="108000"/>
            </a:xfrm>
            <a:prstGeom prst="line">
              <a:avLst/>
            </a:prstGeom>
            <a:noFill/>
            <a:ln w="9525" cap="flat" cmpd="sng" algn="ctr">
              <a:solidFill>
                <a:srgbClr val="00507F">
                  <a:shade val="95000"/>
                  <a:satMod val="105000"/>
                </a:srgbClr>
              </a:solidFill>
              <a:prstDash val="solid"/>
            </a:ln>
            <a:effectLst/>
          </p:spPr>
        </p:cxnSp>
        <p:cxnSp>
          <p:nvCxnSpPr>
            <p:cNvPr id="79" name="Gerader Verbinder 74"/>
            <p:cNvCxnSpPr/>
            <p:nvPr/>
          </p:nvCxnSpPr>
          <p:spPr>
            <a:xfrm rot="5400000">
              <a:off x="6754948" y="2704182"/>
              <a:ext cx="0" cy="108000"/>
            </a:xfrm>
            <a:prstGeom prst="line">
              <a:avLst/>
            </a:prstGeom>
            <a:noFill/>
            <a:ln w="9525" cap="flat" cmpd="sng" algn="ctr">
              <a:solidFill>
                <a:srgbClr val="00507F">
                  <a:shade val="95000"/>
                  <a:satMod val="105000"/>
                </a:srgbClr>
              </a:solidFill>
              <a:prstDash val="solid"/>
            </a:ln>
            <a:effectLst/>
          </p:spPr>
        </p:cxnSp>
        <p:cxnSp>
          <p:nvCxnSpPr>
            <p:cNvPr id="80" name="Gerader Verbinder 75"/>
            <p:cNvCxnSpPr/>
            <p:nvPr/>
          </p:nvCxnSpPr>
          <p:spPr>
            <a:xfrm rot="5400000">
              <a:off x="6754948" y="2647705"/>
              <a:ext cx="0" cy="108000"/>
            </a:xfrm>
            <a:prstGeom prst="line">
              <a:avLst/>
            </a:prstGeom>
            <a:noFill/>
            <a:ln w="9525" cap="flat" cmpd="sng" algn="ctr">
              <a:solidFill>
                <a:srgbClr val="00507F">
                  <a:shade val="95000"/>
                  <a:satMod val="105000"/>
                </a:srgbClr>
              </a:solidFill>
              <a:prstDash val="solid"/>
            </a:ln>
            <a:effectLst/>
          </p:spPr>
        </p:cxnSp>
        <p:cxnSp>
          <p:nvCxnSpPr>
            <p:cNvPr id="81" name="Gerader Verbinder 76"/>
            <p:cNvCxnSpPr/>
            <p:nvPr/>
          </p:nvCxnSpPr>
          <p:spPr>
            <a:xfrm rot="5400000">
              <a:off x="6756788" y="2487153"/>
              <a:ext cx="0" cy="216000"/>
            </a:xfrm>
            <a:prstGeom prst="line">
              <a:avLst/>
            </a:prstGeom>
            <a:noFill/>
            <a:ln w="9525" cap="flat" cmpd="sng" algn="ctr">
              <a:solidFill>
                <a:srgbClr val="00507F">
                  <a:shade val="95000"/>
                  <a:satMod val="105000"/>
                </a:srgbClr>
              </a:solidFill>
              <a:prstDash val="solid"/>
            </a:ln>
            <a:effectLst/>
          </p:spPr>
        </p:cxnSp>
        <p:cxnSp>
          <p:nvCxnSpPr>
            <p:cNvPr id="82" name="Gerader Verbinder 77"/>
            <p:cNvCxnSpPr/>
            <p:nvPr/>
          </p:nvCxnSpPr>
          <p:spPr>
            <a:xfrm rot="5400000">
              <a:off x="6756788" y="2267133"/>
              <a:ext cx="0" cy="216000"/>
            </a:xfrm>
            <a:prstGeom prst="line">
              <a:avLst/>
            </a:prstGeom>
            <a:noFill/>
            <a:ln w="9525" cap="flat" cmpd="sng" algn="ctr">
              <a:solidFill>
                <a:srgbClr val="00507F">
                  <a:shade val="95000"/>
                  <a:satMod val="105000"/>
                </a:srgbClr>
              </a:solidFill>
              <a:prstDash val="solid"/>
            </a:ln>
            <a:effectLst/>
          </p:spPr>
        </p:cxnSp>
        <p:cxnSp>
          <p:nvCxnSpPr>
            <p:cNvPr id="83" name="Gerader Verbinder 78"/>
            <p:cNvCxnSpPr/>
            <p:nvPr/>
          </p:nvCxnSpPr>
          <p:spPr>
            <a:xfrm rot="5400000">
              <a:off x="6754948" y="2371175"/>
              <a:ext cx="0" cy="108000"/>
            </a:xfrm>
            <a:prstGeom prst="line">
              <a:avLst/>
            </a:prstGeom>
            <a:noFill/>
            <a:ln w="9525" cap="flat" cmpd="sng" algn="ctr">
              <a:solidFill>
                <a:srgbClr val="00507F">
                  <a:shade val="95000"/>
                  <a:satMod val="105000"/>
                </a:srgbClr>
              </a:solidFill>
              <a:prstDash val="solid"/>
            </a:ln>
            <a:effectLst/>
          </p:spPr>
        </p:cxnSp>
        <p:cxnSp>
          <p:nvCxnSpPr>
            <p:cNvPr id="84" name="Gerader Verbinder 79"/>
            <p:cNvCxnSpPr/>
            <p:nvPr/>
          </p:nvCxnSpPr>
          <p:spPr>
            <a:xfrm rot="5400000">
              <a:off x="6754948" y="2481306"/>
              <a:ext cx="0" cy="108000"/>
            </a:xfrm>
            <a:prstGeom prst="line">
              <a:avLst/>
            </a:prstGeom>
            <a:noFill/>
            <a:ln w="9525" cap="flat" cmpd="sng" algn="ctr">
              <a:solidFill>
                <a:srgbClr val="00507F">
                  <a:shade val="95000"/>
                  <a:satMod val="105000"/>
                </a:srgbClr>
              </a:solidFill>
              <a:prstDash val="solid"/>
            </a:ln>
            <a:effectLst/>
          </p:spPr>
        </p:cxnSp>
        <p:cxnSp>
          <p:nvCxnSpPr>
            <p:cNvPr id="85" name="Gerader Verbinder 80"/>
            <p:cNvCxnSpPr/>
            <p:nvPr/>
          </p:nvCxnSpPr>
          <p:spPr>
            <a:xfrm rot="5400000">
              <a:off x="6754948" y="2424829"/>
              <a:ext cx="0" cy="108000"/>
            </a:xfrm>
            <a:prstGeom prst="line">
              <a:avLst/>
            </a:prstGeom>
            <a:noFill/>
            <a:ln w="9525" cap="flat" cmpd="sng" algn="ctr">
              <a:solidFill>
                <a:srgbClr val="00507F">
                  <a:shade val="95000"/>
                  <a:satMod val="105000"/>
                </a:srgbClr>
              </a:solidFill>
              <a:prstDash val="solid"/>
            </a:ln>
            <a:effectLst/>
          </p:spPr>
        </p:cxnSp>
        <p:cxnSp>
          <p:nvCxnSpPr>
            <p:cNvPr id="86" name="Gerader Verbinder 81"/>
            <p:cNvCxnSpPr/>
            <p:nvPr/>
          </p:nvCxnSpPr>
          <p:spPr>
            <a:xfrm rot="5400000">
              <a:off x="6756788" y="2045027"/>
              <a:ext cx="0" cy="216000"/>
            </a:xfrm>
            <a:prstGeom prst="line">
              <a:avLst/>
            </a:prstGeom>
            <a:noFill/>
            <a:ln w="9525" cap="flat" cmpd="sng" algn="ctr">
              <a:solidFill>
                <a:srgbClr val="00507F">
                  <a:shade val="95000"/>
                  <a:satMod val="105000"/>
                </a:srgbClr>
              </a:solidFill>
              <a:prstDash val="solid"/>
            </a:ln>
            <a:effectLst/>
          </p:spPr>
        </p:cxnSp>
        <p:cxnSp>
          <p:nvCxnSpPr>
            <p:cNvPr id="87" name="Gerader Verbinder 82"/>
            <p:cNvCxnSpPr/>
            <p:nvPr/>
          </p:nvCxnSpPr>
          <p:spPr>
            <a:xfrm rot="5400000">
              <a:off x="6754948" y="2149069"/>
              <a:ext cx="0" cy="108000"/>
            </a:xfrm>
            <a:prstGeom prst="line">
              <a:avLst/>
            </a:prstGeom>
            <a:noFill/>
            <a:ln w="9525" cap="flat" cmpd="sng" algn="ctr">
              <a:solidFill>
                <a:srgbClr val="00507F">
                  <a:shade val="95000"/>
                  <a:satMod val="105000"/>
                </a:srgbClr>
              </a:solidFill>
              <a:prstDash val="solid"/>
            </a:ln>
            <a:effectLst/>
          </p:spPr>
        </p:cxnSp>
        <p:cxnSp>
          <p:nvCxnSpPr>
            <p:cNvPr id="88" name="Gerader Verbinder 83"/>
            <p:cNvCxnSpPr/>
            <p:nvPr/>
          </p:nvCxnSpPr>
          <p:spPr>
            <a:xfrm rot="5400000">
              <a:off x="6754948" y="2259200"/>
              <a:ext cx="0" cy="108000"/>
            </a:xfrm>
            <a:prstGeom prst="line">
              <a:avLst/>
            </a:prstGeom>
            <a:noFill/>
            <a:ln w="9525" cap="flat" cmpd="sng" algn="ctr">
              <a:solidFill>
                <a:srgbClr val="00507F">
                  <a:shade val="95000"/>
                  <a:satMod val="105000"/>
                </a:srgbClr>
              </a:solidFill>
              <a:prstDash val="solid"/>
            </a:ln>
            <a:effectLst/>
          </p:spPr>
        </p:cxnSp>
        <p:cxnSp>
          <p:nvCxnSpPr>
            <p:cNvPr id="89" name="Gerader Verbinder 84"/>
            <p:cNvCxnSpPr/>
            <p:nvPr/>
          </p:nvCxnSpPr>
          <p:spPr>
            <a:xfrm rot="5400000">
              <a:off x="6754948" y="2202723"/>
              <a:ext cx="0" cy="108000"/>
            </a:xfrm>
            <a:prstGeom prst="line">
              <a:avLst/>
            </a:prstGeom>
            <a:noFill/>
            <a:ln w="9525" cap="flat" cmpd="sng" algn="ctr">
              <a:solidFill>
                <a:srgbClr val="00507F">
                  <a:shade val="95000"/>
                  <a:satMod val="105000"/>
                </a:srgbClr>
              </a:solidFill>
              <a:prstDash val="solid"/>
            </a:ln>
            <a:effectLst/>
          </p:spPr>
        </p:cxnSp>
        <p:cxnSp>
          <p:nvCxnSpPr>
            <p:cNvPr id="90" name="Gerader Verbinder 85"/>
            <p:cNvCxnSpPr/>
            <p:nvPr/>
          </p:nvCxnSpPr>
          <p:spPr>
            <a:xfrm rot="5400000">
              <a:off x="6756788" y="1821595"/>
              <a:ext cx="0" cy="216000"/>
            </a:xfrm>
            <a:prstGeom prst="line">
              <a:avLst/>
            </a:prstGeom>
            <a:noFill/>
            <a:ln w="9525" cap="flat" cmpd="sng" algn="ctr">
              <a:solidFill>
                <a:srgbClr val="00507F">
                  <a:shade val="95000"/>
                  <a:satMod val="105000"/>
                </a:srgbClr>
              </a:solidFill>
              <a:prstDash val="solid"/>
            </a:ln>
            <a:effectLst/>
          </p:spPr>
        </p:cxnSp>
        <p:cxnSp>
          <p:nvCxnSpPr>
            <p:cNvPr id="91" name="Gerader Verbinder 86"/>
            <p:cNvCxnSpPr/>
            <p:nvPr/>
          </p:nvCxnSpPr>
          <p:spPr>
            <a:xfrm rot="5400000">
              <a:off x="6754948" y="1925637"/>
              <a:ext cx="0" cy="108000"/>
            </a:xfrm>
            <a:prstGeom prst="line">
              <a:avLst/>
            </a:prstGeom>
            <a:noFill/>
            <a:ln w="9525" cap="flat" cmpd="sng" algn="ctr">
              <a:solidFill>
                <a:srgbClr val="00507F">
                  <a:shade val="95000"/>
                  <a:satMod val="105000"/>
                </a:srgbClr>
              </a:solidFill>
              <a:prstDash val="solid"/>
            </a:ln>
            <a:effectLst/>
          </p:spPr>
        </p:cxnSp>
        <p:cxnSp>
          <p:nvCxnSpPr>
            <p:cNvPr id="92" name="Gerader Verbinder 87"/>
            <p:cNvCxnSpPr/>
            <p:nvPr/>
          </p:nvCxnSpPr>
          <p:spPr>
            <a:xfrm rot="5400000">
              <a:off x="6754948" y="2035768"/>
              <a:ext cx="0" cy="108000"/>
            </a:xfrm>
            <a:prstGeom prst="line">
              <a:avLst/>
            </a:prstGeom>
            <a:noFill/>
            <a:ln w="9525" cap="flat" cmpd="sng" algn="ctr">
              <a:solidFill>
                <a:srgbClr val="00507F">
                  <a:shade val="95000"/>
                  <a:satMod val="105000"/>
                </a:srgbClr>
              </a:solidFill>
              <a:prstDash val="solid"/>
            </a:ln>
            <a:effectLst/>
          </p:spPr>
        </p:cxnSp>
        <p:cxnSp>
          <p:nvCxnSpPr>
            <p:cNvPr id="93" name="Gerader Verbinder 88"/>
            <p:cNvCxnSpPr/>
            <p:nvPr/>
          </p:nvCxnSpPr>
          <p:spPr>
            <a:xfrm rot="5400000">
              <a:off x="6754948" y="1979291"/>
              <a:ext cx="0" cy="108000"/>
            </a:xfrm>
            <a:prstGeom prst="line">
              <a:avLst/>
            </a:prstGeom>
            <a:noFill/>
            <a:ln w="9525" cap="flat" cmpd="sng" algn="ctr">
              <a:solidFill>
                <a:srgbClr val="00507F">
                  <a:shade val="95000"/>
                  <a:satMod val="105000"/>
                </a:srgbClr>
              </a:solidFill>
              <a:prstDash val="solid"/>
            </a:ln>
            <a:effectLst/>
          </p:spPr>
        </p:cxnSp>
        <p:cxnSp>
          <p:nvCxnSpPr>
            <p:cNvPr id="94" name="Gerader Verbinder 89"/>
            <p:cNvCxnSpPr/>
            <p:nvPr/>
          </p:nvCxnSpPr>
          <p:spPr>
            <a:xfrm rot="5400000">
              <a:off x="6756788" y="1599489"/>
              <a:ext cx="0" cy="216000"/>
            </a:xfrm>
            <a:prstGeom prst="line">
              <a:avLst/>
            </a:prstGeom>
            <a:noFill/>
            <a:ln w="9525" cap="flat" cmpd="sng" algn="ctr">
              <a:solidFill>
                <a:srgbClr val="00507F">
                  <a:shade val="95000"/>
                  <a:satMod val="105000"/>
                </a:srgbClr>
              </a:solidFill>
              <a:prstDash val="solid"/>
            </a:ln>
            <a:effectLst/>
          </p:spPr>
        </p:cxnSp>
        <p:cxnSp>
          <p:nvCxnSpPr>
            <p:cNvPr id="95" name="Gerader Verbinder 90"/>
            <p:cNvCxnSpPr/>
            <p:nvPr/>
          </p:nvCxnSpPr>
          <p:spPr>
            <a:xfrm rot="5400000">
              <a:off x="6754948" y="1703531"/>
              <a:ext cx="0" cy="108000"/>
            </a:xfrm>
            <a:prstGeom prst="line">
              <a:avLst/>
            </a:prstGeom>
            <a:noFill/>
            <a:ln w="9525" cap="flat" cmpd="sng" algn="ctr">
              <a:solidFill>
                <a:srgbClr val="00507F">
                  <a:shade val="95000"/>
                  <a:satMod val="105000"/>
                </a:srgbClr>
              </a:solidFill>
              <a:prstDash val="solid"/>
            </a:ln>
            <a:effectLst/>
          </p:spPr>
        </p:cxnSp>
        <p:cxnSp>
          <p:nvCxnSpPr>
            <p:cNvPr id="96" name="Gerader Verbinder 91"/>
            <p:cNvCxnSpPr/>
            <p:nvPr/>
          </p:nvCxnSpPr>
          <p:spPr>
            <a:xfrm rot="5400000">
              <a:off x="6754948" y="1813662"/>
              <a:ext cx="0" cy="108000"/>
            </a:xfrm>
            <a:prstGeom prst="line">
              <a:avLst/>
            </a:prstGeom>
            <a:noFill/>
            <a:ln w="9525" cap="flat" cmpd="sng" algn="ctr">
              <a:solidFill>
                <a:srgbClr val="00507F">
                  <a:shade val="95000"/>
                  <a:satMod val="105000"/>
                </a:srgbClr>
              </a:solidFill>
              <a:prstDash val="solid"/>
            </a:ln>
            <a:effectLst/>
          </p:spPr>
        </p:cxnSp>
        <p:cxnSp>
          <p:nvCxnSpPr>
            <p:cNvPr id="97" name="Gerader Verbinder 92"/>
            <p:cNvCxnSpPr/>
            <p:nvPr/>
          </p:nvCxnSpPr>
          <p:spPr>
            <a:xfrm rot="5400000">
              <a:off x="6754948" y="1757185"/>
              <a:ext cx="0" cy="108000"/>
            </a:xfrm>
            <a:prstGeom prst="line">
              <a:avLst/>
            </a:prstGeom>
            <a:noFill/>
            <a:ln w="9525" cap="flat" cmpd="sng" algn="ctr">
              <a:solidFill>
                <a:srgbClr val="00507F">
                  <a:shade val="95000"/>
                  <a:satMod val="105000"/>
                </a:srgbClr>
              </a:solidFill>
              <a:prstDash val="solid"/>
            </a:ln>
            <a:effectLst/>
          </p:spPr>
        </p:cxnSp>
        <p:cxnSp>
          <p:nvCxnSpPr>
            <p:cNvPr id="98" name="Gerader Verbinder 93"/>
            <p:cNvCxnSpPr/>
            <p:nvPr/>
          </p:nvCxnSpPr>
          <p:spPr>
            <a:xfrm rot="5400000">
              <a:off x="6756788" y="1599391"/>
              <a:ext cx="0" cy="216000"/>
            </a:xfrm>
            <a:prstGeom prst="line">
              <a:avLst/>
            </a:prstGeom>
            <a:noFill/>
            <a:ln w="9525" cap="flat" cmpd="sng" algn="ctr">
              <a:solidFill>
                <a:srgbClr val="00507F">
                  <a:shade val="95000"/>
                  <a:satMod val="105000"/>
                </a:srgbClr>
              </a:solidFill>
              <a:prstDash val="solid"/>
            </a:ln>
            <a:effectLst/>
          </p:spPr>
        </p:cxnSp>
        <p:cxnSp>
          <p:nvCxnSpPr>
            <p:cNvPr id="99" name="Gerader Verbinder 94"/>
            <p:cNvCxnSpPr/>
            <p:nvPr/>
          </p:nvCxnSpPr>
          <p:spPr>
            <a:xfrm rot="5400000">
              <a:off x="6754948" y="1483511"/>
              <a:ext cx="0" cy="108000"/>
            </a:xfrm>
            <a:prstGeom prst="line">
              <a:avLst/>
            </a:prstGeom>
            <a:noFill/>
            <a:ln w="9525" cap="flat" cmpd="sng" algn="ctr">
              <a:solidFill>
                <a:srgbClr val="00507F">
                  <a:shade val="95000"/>
                  <a:satMod val="105000"/>
                </a:srgbClr>
              </a:solidFill>
              <a:prstDash val="solid"/>
            </a:ln>
            <a:effectLst/>
          </p:spPr>
        </p:cxnSp>
        <p:cxnSp>
          <p:nvCxnSpPr>
            <p:cNvPr id="100" name="Gerader Verbinder 95"/>
            <p:cNvCxnSpPr/>
            <p:nvPr/>
          </p:nvCxnSpPr>
          <p:spPr>
            <a:xfrm rot="5400000">
              <a:off x="6754948" y="1593642"/>
              <a:ext cx="0" cy="108000"/>
            </a:xfrm>
            <a:prstGeom prst="line">
              <a:avLst/>
            </a:prstGeom>
            <a:noFill/>
            <a:ln w="9525" cap="flat" cmpd="sng" algn="ctr">
              <a:solidFill>
                <a:srgbClr val="00507F">
                  <a:shade val="95000"/>
                  <a:satMod val="105000"/>
                </a:srgbClr>
              </a:solidFill>
              <a:prstDash val="solid"/>
            </a:ln>
            <a:effectLst/>
          </p:spPr>
        </p:cxnSp>
        <p:cxnSp>
          <p:nvCxnSpPr>
            <p:cNvPr id="101" name="Gerader Verbinder 96"/>
            <p:cNvCxnSpPr/>
            <p:nvPr/>
          </p:nvCxnSpPr>
          <p:spPr>
            <a:xfrm rot="5400000">
              <a:off x="6754948" y="1537165"/>
              <a:ext cx="0" cy="108000"/>
            </a:xfrm>
            <a:prstGeom prst="line">
              <a:avLst/>
            </a:prstGeom>
            <a:noFill/>
            <a:ln w="9525" cap="flat" cmpd="sng" algn="ctr">
              <a:solidFill>
                <a:srgbClr val="00507F">
                  <a:shade val="95000"/>
                  <a:satMod val="105000"/>
                </a:srgbClr>
              </a:solidFill>
              <a:prstDash val="solid"/>
            </a:ln>
            <a:effectLst/>
          </p:spPr>
        </p:cxnSp>
        <p:cxnSp>
          <p:nvCxnSpPr>
            <p:cNvPr id="102" name="Gerader Verbinder 97"/>
            <p:cNvCxnSpPr/>
            <p:nvPr/>
          </p:nvCxnSpPr>
          <p:spPr>
            <a:xfrm rot="5400000">
              <a:off x="6756788" y="1359704"/>
              <a:ext cx="0" cy="216000"/>
            </a:xfrm>
            <a:prstGeom prst="line">
              <a:avLst/>
            </a:prstGeom>
            <a:noFill/>
            <a:ln w="9525" cap="flat" cmpd="sng" algn="ctr">
              <a:solidFill>
                <a:srgbClr val="00507F">
                  <a:shade val="95000"/>
                  <a:satMod val="105000"/>
                </a:srgbClr>
              </a:solidFill>
              <a:prstDash val="solid"/>
            </a:ln>
            <a:effectLst/>
          </p:spPr>
        </p:cxnSp>
      </p:grpSp>
    </p:spTree>
    <p:extLst>
      <p:ext uri="{BB962C8B-B14F-4D97-AF65-F5344CB8AC3E}">
        <p14:creationId xmlns:p14="http://schemas.microsoft.com/office/powerpoint/2010/main" val="113676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4149874"/>
            <a:ext cx="10242579" cy="723797"/>
          </a:xfrm>
          <a:prstGeom prst="rect">
            <a:avLst/>
          </a:prstGeom>
          <a:solidFill>
            <a:sysClr val="window" lastClr="FFFFFF"/>
          </a:solidFill>
        </p:spPr>
      </p:pic>
      <p:sp>
        <p:nvSpPr>
          <p:cNvPr id="14" name="Titel 13"/>
          <p:cNvSpPr>
            <a:spLocks noGrp="1"/>
          </p:cNvSpPr>
          <p:nvPr>
            <p:ph type="title" hasCustomPrompt="1"/>
          </p:nvPr>
        </p:nvSpPr>
        <p:spPr>
          <a:xfrm>
            <a:off x="323076" y="4123472"/>
            <a:ext cx="8652449" cy="648072"/>
          </a:xfrm>
          <a:prstGeom prst="rect">
            <a:avLst/>
          </a:prstGeom>
        </p:spPr>
        <p:txBody>
          <a:bodyPr anchor="ctr"/>
          <a:lstStyle>
            <a:lvl1pPr algn="l">
              <a:defRPr sz="2400">
                <a:solidFill>
                  <a:schemeClr val="bg1"/>
                </a:solidFill>
              </a:defRPr>
            </a:lvl1pPr>
          </a:lstStyle>
          <a:p>
            <a:r>
              <a:rPr lang="en-GB" dirty="0"/>
              <a:t>Thank you for your attention!</a:t>
            </a:r>
            <a:endParaRPr lang="de-DE" dirty="0"/>
          </a:p>
        </p:txBody>
      </p:sp>
      <p:sp>
        <p:nvSpPr>
          <p:cNvPr id="11" name="Textplatzhalter 10"/>
          <p:cNvSpPr>
            <a:spLocks noGrp="1"/>
          </p:cNvSpPr>
          <p:nvPr>
            <p:ph type="body" sz="quarter" idx="11" hasCustomPrompt="1"/>
          </p:nvPr>
        </p:nvSpPr>
        <p:spPr>
          <a:xfrm>
            <a:off x="323078" y="4870471"/>
            <a:ext cx="4327200" cy="12636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1600" baseline="0">
                <a:solidFill>
                  <a:srgbClr val="00507F"/>
                </a:solidFill>
                <a:latin typeface="Arial" panose="020B0604020202020204" pitchFamily="34" charset="0"/>
                <a:cs typeface="Arial" panose="020B0604020202020204" pitchFamily="34" charset="0"/>
              </a:defRPr>
            </a:lvl1pPr>
          </a:lstStyle>
          <a:p>
            <a:pPr lvl="0"/>
            <a:r>
              <a:rPr lang="en-GB" noProof="0" dirty="0"/>
              <a:t>Please insert your name</a:t>
            </a:r>
          </a:p>
          <a:p>
            <a:pPr lvl="0"/>
            <a:r>
              <a:rPr lang="en-GB" noProof="0" dirty="0"/>
              <a:t>Please insert your position</a:t>
            </a:r>
          </a:p>
          <a:p>
            <a:pPr lvl="0"/>
            <a:r>
              <a:rPr lang="en-GB" noProof="0" dirty="0"/>
              <a:t>Please insert your company</a:t>
            </a:r>
          </a:p>
        </p:txBody>
      </p:sp>
      <p:pic>
        <p:nvPicPr>
          <p:cNvPr id="10" name="Grafik 9"/>
          <p:cNvPicPr>
            <a:picLocks noChangeAspect="1"/>
          </p:cNvPicPr>
          <p:nvPr userDrawn="1"/>
        </p:nvPicPr>
        <p:blipFill>
          <a:blip r:embed="rId4"/>
          <a:stretch>
            <a:fillRect/>
          </a:stretch>
        </p:blipFill>
        <p:spPr>
          <a:xfrm>
            <a:off x="323077" y="250257"/>
            <a:ext cx="11532769" cy="3724221"/>
          </a:xfrm>
          <a:prstGeom prst="rect">
            <a:avLst/>
          </a:prstGeom>
        </p:spPr>
      </p:pic>
      <p:pic>
        <p:nvPicPr>
          <p:cNvPr id="6" name="Grafik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42579" y="4201789"/>
            <a:ext cx="1251163" cy="540000"/>
          </a:xfrm>
          <a:prstGeom prst="rect">
            <a:avLst/>
          </a:prstGeom>
        </p:spPr>
      </p:pic>
      <p:sp>
        <p:nvSpPr>
          <p:cNvPr id="7" name="Textfeld 3"/>
          <p:cNvSpPr txBox="1"/>
          <p:nvPr userDrawn="1"/>
        </p:nvSpPr>
        <p:spPr>
          <a:xfrm>
            <a:off x="10276880" y="3697479"/>
            <a:ext cx="1881351" cy="276999"/>
          </a:xfrm>
          <a:prstGeom prst="rect">
            <a:avLst/>
          </a:prstGeom>
          <a:noFill/>
        </p:spPr>
        <p:txBody>
          <a:bodyPr wrap="square" rtlCol="0">
            <a:spAutoFit/>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ysClr val="window" lastClr="FFFFFF">
                    <a:lumMod val="95000"/>
                  </a:sysClr>
                </a:solidFill>
                <a:effectLst/>
                <a:uLnTx/>
                <a:uFillTx/>
                <a:latin typeface="Arial"/>
                <a:ea typeface="+mn-ea"/>
                <a:cs typeface="+mn-cs"/>
              </a:rPr>
              <a:t>Copyright: S. Werner</a:t>
            </a:r>
          </a:p>
        </p:txBody>
      </p:sp>
      <p:sp>
        <p:nvSpPr>
          <p:cNvPr id="3" name="Inhaltsplatzhalter 2" descr="Please enter Venue, Date" title="Please enter Venue, Date"/>
          <p:cNvSpPr>
            <a:spLocks noGrp="1"/>
          </p:cNvSpPr>
          <p:nvPr>
            <p:ph sz="quarter" idx="12" hasCustomPrompt="1"/>
          </p:nvPr>
        </p:nvSpPr>
        <p:spPr>
          <a:xfrm>
            <a:off x="2495550" y="6238875"/>
            <a:ext cx="7199313" cy="503238"/>
          </a:xfrm>
          <a:prstGeom prst="rect">
            <a:avLst/>
          </a:prstGeom>
        </p:spPr>
        <p:txBody>
          <a:bodyPr anchor="ctr" anchorCtr="0">
            <a:noAutofit/>
          </a:bodyPr>
          <a:lstStyle>
            <a:lvl1pPr algn="ctr">
              <a:defRPr sz="1200" baseline="0">
                <a:solidFill>
                  <a:srgbClr val="00507F"/>
                </a:solidFill>
                <a:latin typeface="Arial" panose="020B0604020202020204" pitchFamily="34" charset="0"/>
                <a:cs typeface="Arial" panose="020B0604020202020204" pitchFamily="34" charset="0"/>
              </a:defRPr>
            </a:lvl1pPr>
            <a:lvl2pPr>
              <a:defRPr sz="1500">
                <a:solidFill>
                  <a:srgbClr val="00507F"/>
                </a:solidFill>
              </a:defRPr>
            </a:lvl2pPr>
            <a:lvl3pPr>
              <a:defRPr sz="1500">
                <a:solidFill>
                  <a:srgbClr val="00507F"/>
                </a:solidFill>
              </a:defRPr>
            </a:lvl3pPr>
            <a:lvl4pPr>
              <a:defRPr sz="1500">
                <a:solidFill>
                  <a:srgbClr val="00507F"/>
                </a:solidFill>
              </a:defRPr>
            </a:lvl4pPr>
            <a:lvl5pPr>
              <a:defRPr sz="1500">
                <a:solidFill>
                  <a:srgbClr val="00507F"/>
                </a:solidFill>
              </a:defRPr>
            </a:lvl5pPr>
          </a:lstStyle>
          <a:p>
            <a:pPr lvl="0"/>
            <a:r>
              <a:rPr lang="en-GB" noProof="0" dirty="0"/>
              <a:t>Please enter venue, data.</a:t>
            </a:r>
          </a:p>
        </p:txBody>
      </p:sp>
      <p:pic>
        <p:nvPicPr>
          <p:cNvPr id="9" name="Grafik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033056">
            <a:off x="117187" y="113488"/>
            <a:ext cx="1257475" cy="1267002"/>
          </a:xfrm>
          <a:prstGeom prst="rect">
            <a:avLst/>
          </a:prstGeom>
        </p:spPr>
      </p:pic>
    </p:spTree>
    <p:extLst>
      <p:ext uri="{BB962C8B-B14F-4D97-AF65-F5344CB8AC3E}">
        <p14:creationId xmlns:p14="http://schemas.microsoft.com/office/powerpoint/2010/main" val="87357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4149874"/>
            <a:ext cx="10242579" cy="723797"/>
          </a:xfrm>
          <a:prstGeom prst="rect">
            <a:avLst/>
          </a:prstGeom>
          <a:solidFill>
            <a:sysClr val="window" lastClr="FFFFFF"/>
          </a:solidFill>
        </p:spPr>
      </p:pic>
      <p:sp>
        <p:nvSpPr>
          <p:cNvPr id="14" name="Titel 13"/>
          <p:cNvSpPr>
            <a:spLocks noGrp="1"/>
          </p:cNvSpPr>
          <p:nvPr>
            <p:ph type="title" hasCustomPrompt="1"/>
          </p:nvPr>
        </p:nvSpPr>
        <p:spPr>
          <a:xfrm>
            <a:off x="323076" y="4123472"/>
            <a:ext cx="8652449" cy="648072"/>
          </a:xfrm>
          <a:prstGeom prst="rect">
            <a:avLst/>
          </a:prstGeom>
        </p:spPr>
        <p:txBody>
          <a:bodyPr anchor="ctr"/>
          <a:lstStyle>
            <a:lvl1pPr algn="l">
              <a:defRPr sz="2400">
                <a:solidFill>
                  <a:schemeClr val="bg1"/>
                </a:solidFill>
              </a:defRPr>
            </a:lvl1pPr>
          </a:lstStyle>
          <a:p>
            <a:r>
              <a:rPr lang="en-GB" dirty="0"/>
              <a:t>Thank you for your attention!</a:t>
            </a:r>
            <a:endParaRPr lang="de-DE" dirty="0"/>
          </a:p>
        </p:txBody>
      </p:sp>
      <p:sp>
        <p:nvSpPr>
          <p:cNvPr id="11" name="Textplatzhalter 10"/>
          <p:cNvSpPr>
            <a:spLocks noGrp="1"/>
          </p:cNvSpPr>
          <p:nvPr>
            <p:ph type="body" sz="quarter" idx="11" hasCustomPrompt="1"/>
          </p:nvPr>
        </p:nvSpPr>
        <p:spPr>
          <a:xfrm>
            <a:off x="323078" y="4870471"/>
            <a:ext cx="4327200" cy="12636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1600" baseline="0">
                <a:solidFill>
                  <a:srgbClr val="00507F"/>
                </a:solidFill>
                <a:latin typeface="Arial" panose="020B0604020202020204" pitchFamily="34" charset="0"/>
                <a:cs typeface="Arial" panose="020B0604020202020204" pitchFamily="34" charset="0"/>
              </a:defRPr>
            </a:lvl1pPr>
          </a:lstStyle>
          <a:p>
            <a:pPr lvl="0"/>
            <a:r>
              <a:rPr lang="en-GB" noProof="0" dirty="0"/>
              <a:t>Please insert your name</a:t>
            </a:r>
          </a:p>
          <a:p>
            <a:pPr lvl="0"/>
            <a:r>
              <a:rPr lang="en-GB" noProof="0" dirty="0"/>
              <a:t>Please insert your position</a:t>
            </a:r>
          </a:p>
          <a:p>
            <a:pPr lvl="0"/>
            <a:r>
              <a:rPr lang="en-GB" noProof="0" dirty="0"/>
              <a:t>Please insert your company</a:t>
            </a:r>
          </a:p>
        </p:txBody>
      </p:sp>
      <p:pic>
        <p:nvPicPr>
          <p:cNvPr id="10" name="Grafik 9"/>
          <p:cNvPicPr>
            <a:picLocks noChangeAspect="1"/>
          </p:cNvPicPr>
          <p:nvPr userDrawn="1"/>
        </p:nvPicPr>
        <p:blipFill>
          <a:blip r:embed="rId4"/>
          <a:stretch>
            <a:fillRect/>
          </a:stretch>
        </p:blipFill>
        <p:spPr>
          <a:xfrm>
            <a:off x="323077" y="250257"/>
            <a:ext cx="11532769" cy="3724221"/>
          </a:xfrm>
          <a:prstGeom prst="rect">
            <a:avLst/>
          </a:prstGeom>
        </p:spPr>
      </p:pic>
      <p:pic>
        <p:nvPicPr>
          <p:cNvPr id="6" name="Grafik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42579" y="4201789"/>
            <a:ext cx="1251163" cy="540000"/>
          </a:xfrm>
          <a:prstGeom prst="rect">
            <a:avLst/>
          </a:prstGeom>
        </p:spPr>
      </p:pic>
      <p:sp>
        <p:nvSpPr>
          <p:cNvPr id="7" name="Textfeld 3"/>
          <p:cNvSpPr txBox="1"/>
          <p:nvPr userDrawn="1"/>
        </p:nvSpPr>
        <p:spPr>
          <a:xfrm>
            <a:off x="10276880" y="3697479"/>
            <a:ext cx="1881351" cy="276999"/>
          </a:xfrm>
          <a:prstGeom prst="rect">
            <a:avLst/>
          </a:prstGeom>
          <a:noFill/>
        </p:spPr>
        <p:txBody>
          <a:bodyPr wrap="square" rtlCol="0">
            <a:spAutoFit/>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ysClr val="window" lastClr="FFFFFF">
                    <a:lumMod val="95000"/>
                  </a:sysClr>
                </a:solidFill>
                <a:effectLst/>
                <a:uLnTx/>
                <a:uFillTx/>
                <a:latin typeface="Arial"/>
                <a:ea typeface="+mn-ea"/>
                <a:cs typeface="+mn-cs"/>
              </a:rPr>
              <a:t>Copyright: S. Werner</a:t>
            </a:r>
          </a:p>
        </p:txBody>
      </p:sp>
      <p:sp>
        <p:nvSpPr>
          <p:cNvPr id="3" name="Inhaltsplatzhalter 2" descr="Please enter Venue, Date" title="Please enter Venue, Date"/>
          <p:cNvSpPr>
            <a:spLocks noGrp="1"/>
          </p:cNvSpPr>
          <p:nvPr>
            <p:ph sz="quarter" idx="12" hasCustomPrompt="1"/>
          </p:nvPr>
        </p:nvSpPr>
        <p:spPr>
          <a:xfrm>
            <a:off x="2495550" y="6238875"/>
            <a:ext cx="7199313" cy="503238"/>
          </a:xfrm>
          <a:prstGeom prst="rect">
            <a:avLst/>
          </a:prstGeom>
        </p:spPr>
        <p:txBody>
          <a:bodyPr anchor="ctr" anchorCtr="0">
            <a:noAutofit/>
          </a:bodyPr>
          <a:lstStyle>
            <a:lvl1pPr algn="ctr">
              <a:defRPr sz="1200" baseline="0">
                <a:solidFill>
                  <a:srgbClr val="00507F"/>
                </a:solidFill>
                <a:latin typeface="Arial" panose="020B0604020202020204" pitchFamily="34" charset="0"/>
                <a:cs typeface="Arial" panose="020B0604020202020204" pitchFamily="34" charset="0"/>
              </a:defRPr>
            </a:lvl1pPr>
            <a:lvl2pPr>
              <a:defRPr sz="1500">
                <a:solidFill>
                  <a:srgbClr val="00507F"/>
                </a:solidFill>
              </a:defRPr>
            </a:lvl2pPr>
            <a:lvl3pPr>
              <a:defRPr sz="1500">
                <a:solidFill>
                  <a:srgbClr val="00507F"/>
                </a:solidFill>
              </a:defRPr>
            </a:lvl3pPr>
            <a:lvl4pPr>
              <a:defRPr sz="1500">
                <a:solidFill>
                  <a:srgbClr val="00507F"/>
                </a:solidFill>
              </a:defRPr>
            </a:lvl4pPr>
            <a:lvl5pPr>
              <a:defRPr sz="1500">
                <a:solidFill>
                  <a:srgbClr val="00507F"/>
                </a:solidFill>
              </a:defRPr>
            </a:lvl5pPr>
          </a:lstStyle>
          <a:p>
            <a:pPr lvl="0"/>
            <a:r>
              <a:rPr lang="en-GB" noProof="0" dirty="0"/>
              <a:t>Please enter venue, data.</a:t>
            </a:r>
          </a:p>
        </p:txBody>
      </p:sp>
      <p:pic>
        <p:nvPicPr>
          <p:cNvPr id="12" name="Grafik 11"/>
          <p:cNvPicPr>
            <a:picLocks noChangeAspect="1"/>
          </p:cNvPicPr>
          <p:nvPr userDrawn="1"/>
        </p:nvPicPr>
        <p:blipFill>
          <a:blip r:embed="rId6"/>
          <a:stretch>
            <a:fillRect/>
          </a:stretch>
        </p:blipFill>
        <p:spPr>
          <a:xfrm>
            <a:off x="323077" y="177473"/>
            <a:ext cx="11532770" cy="3828385"/>
          </a:xfrm>
          <a:prstGeom prst="rect">
            <a:avLst/>
          </a:prstGeom>
        </p:spPr>
      </p:pic>
      <p:pic>
        <p:nvPicPr>
          <p:cNvPr id="13" name="Grafik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20033056">
            <a:off x="117187" y="113488"/>
            <a:ext cx="1257475" cy="1267002"/>
          </a:xfrm>
          <a:prstGeom prst="rect">
            <a:avLst/>
          </a:prstGeom>
        </p:spPr>
      </p:pic>
    </p:spTree>
    <p:extLst>
      <p:ext uri="{BB962C8B-B14F-4D97-AF65-F5344CB8AC3E}">
        <p14:creationId xmlns:p14="http://schemas.microsoft.com/office/powerpoint/2010/main" val="224980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0" name="Textplatzhalter 9"/>
          <p:cNvSpPr>
            <a:spLocks noGrp="1"/>
          </p:cNvSpPr>
          <p:nvPr>
            <p:ph type="body" sz="quarter" idx="10" hasCustomPrompt="1"/>
          </p:nvPr>
        </p:nvSpPr>
        <p:spPr>
          <a:xfrm>
            <a:off x="349199" y="964800"/>
            <a:ext cx="7448400" cy="4392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000" i="1" baseline="0">
                <a:solidFill>
                  <a:srgbClr val="00507F"/>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DE" dirty="0"/>
              <a:t>Sub-Headline</a:t>
            </a:r>
          </a:p>
          <a:p>
            <a:pPr lvl="0"/>
            <a:endParaRPr lang="de-DE" dirty="0"/>
          </a:p>
        </p:txBody>
      </p:sp>
      <p:sp>
        <p:nvSpPr>
          <p:cNvPr id="4" name="Textplatzhalter 3"/>
          <p:cNvSpPr>
            <a:spLocks noGrp="1"/>
          </p:cNvSpPr>
          <p:nvPr>
            <p:ph type="body" sz="quarter" idx="11" hasCustomPrompt="1"/>
          </p:nvPr>
        </p:nvSpPr>
        <p:spPr>
          <a:xfrm>
            <a:off x="349199" y="1562400"/>
            <a:ext cx="11487600" cy="4572000"/>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800">
                <a:solidFill>
                  <a:srgbClr val="00507F"/>
                </a:solidFill>
                <a:latin typeface="Arial" panose="020B0604020202020204" pitchFamily="34" charset="0"/>
                <a:cs typeface="Arial" panose="020B0604020202020204" pitchFamily="34" charset="0"/>
              </a:defRPr>
            </a:lvl3pPr>
            <a:lvl4pPr>
              <a:defRPr sz="1800">
                <a:solidFill>
                  <a:srgbClr val="00507F"/>
                </a:solidFill>
                <a:latin typeface="Arial" panose="020B0604020202020204" pitchFamily="34" charset="0"/>
                <a:cs typeface="Arial" panose="020B0604020202020204" pitchFamily="34" charset="0"/>
              </a:defRPr>
            </a:lvl4pPr>
            <a:lvl5pPr>
              <a:defRPr sz="1600">
                <a:solidFill>
                  <a:srgbClr val="00507F"/>
                </a:solidFill>
                <a:latin typeface="Arial" panose="020B0604020202020204" pitchFamily="34" charset="0"/>
                <a:cs typeface="Arial" panose="020B0604020202020204" pitchFamily="34" charset="0"/>
              </a:defRPr>
            </a:lvl5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8" name="Grafik 7"/>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185717"/>
            <a:ext cx="10242579" cy="723797"/>
          </a:xfrm>
          <a:prstGeom prst="rect">
            <a:avLst/>
          </a:prstGeom>
          <a:solidFill>
            <a:sysClr val="window" lastClr="FFFFFF"/>
          </a:solidFill>
        </p:spPr>
      </p:pic>
      <p:sp>
        <p:nvSpPr>
          <p:cNvPr id="9" name="Titel 1"/>
          <p:cNvSpPr>
            <a:spLocks noGrp="1"/>
          </p:cNvSpPr>
          <p:nvPr>
            <p:ph type="title" hasCustomPrompt="1"/>
          </p:nvPr>
        </p:nvSpPr>
        <p:spPr>
          <a:xfrm>
            <a:off x="334567" y="236210"/>
            <a:ext cx="8640959" cy="622810"/>
          </a:xfrm>
          <a:prstGeom prst="rect">
            <a:avLst/>
          </a:prstGeom>
        </p:spPr>
        <p:txBody>
          <a:bodyPr>
            <a:normAutofit/>
          </a:bodyPr>
          <a:lstStyle>
            <a:lvl1pPr>
              <a:defRPr sz="2400"/>
            </a:lvl1pPr>
          </a:lstStyle>
          <a:p>
            <a:r>
              <a:rPr lang="en-GB" noProof="0" dirty="0"/>
              <a:t>Edit the headline</a:t>
            </a:r>
            <a:endParaRPr lang="de-DE" dirty="0"/>
          </a:p>
        </p:txBody>
      </p:sp>
    </p:spTree>
    <p:extLst>
      <p:ext uri="{BB962C8B-B14F-4D97-AF65-F5344CB8AC3E}">
        <p14:creationId xmlns:p14="http://schemas.microsoft.com/office/powerpoint/2010/main" val="35619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1 Spalte + Bild">
    <p:spTree>
      <p:nvGrpSpPr>
        <p:cNvPr id="1" name=""/>
        <p:cNvGrpSpPr/>
        <p:nvPr/>
      </p:nvGrpSpPr>
      <p:grpSpPr>
        <a:xfrm>
          <a:off x="0" y="0"/>
          <a:ext cx="0" cy="0"/>
          <a:chOff x="0" y="0"/>
          <a:chExt cx="0" cy="0"/>
        </a:xfrm>
      </p:grpSpPr>
      <p:sp>
        <p:nvSpPr>
          <p:cNvPr id="2" name="Titel 1"/>
          <p:cNvSpPr>
            <a:spLocks noGrp="1"/>
          </p:cNvSpPr>
          <p:nvPr>
            <p:ph type="title"/>
          </p:nvPr>
        </p:nvSpPr>
        <p:spPr>
          <a:xfrm>
            <a:off x="349276" y="313223"/>
            <a:ext cx="8557627" cy="538745"/>
          </a:xfrm>
          <a:prstGeom prst="rect">
            <a:avLst/>
          </a:prstGeom>
        </p:spPr>
        <p:txBody>
          <a:bodyPr/>
          <a:lstStyle/>
          <a:p>
            <a:r>
              <a:rPr lang="en-US" noProof="0" dirty="0" err="1"/>
              <a:t>Mastertitelformat</a:t>
            </a:r>
            <a:r>
              <a:rPr lang="en-US" noProof="0" dirty="0"/>
              <a:t> </a:t>
            </a:r>
            <a:r>
              <a:rPr lang="en-US" noProof="0" dirty="0" err="1"/>
              <a:t>bearbeiten</a:t>
            </a:r>
            <a:endParaRPr lang="en-US" noProof="0" dirty="0"/>
          </a:p>
        </p:txBody>
      </p:sp>
      <p:sp>
        <p:nvSpPr>
          <p:cNvPr id="3" name="Inhaltsplatzhalter 2"/>
          <p:cNvSpPr>
            <a:spLocks noGrp="1"/>
          </p:cNvSpPr>
          <p:nvPr>
            <p:ph idx="1"/>
          </p:nvPr>
        </p:nvSpPr>
        <p:spPr>
          <a:xfrm>
            <a:off x="349276" y="1562033"/>
            <a:ext cx="7447794" cy="4573059"/>
          </a:xfrm>
          <a:prstGeom prst="rect">
            <a:avLst/>
          </a:prstGeom>
        </p:spPr>
        <p:txBody>
          <a:bodyPr/>
          <a:lstStyle>
            <a:lvl1pPr>
              <a:lnSpc>
                <a:spcPct val="150000"/>
              </a:lnSpc>
              <a:defRPr b="0"/>
            </a:lvl1pPr>
            <a:lvl2pPr>
              <a:lnSpc>
                <a:spcPct val="150000"/>
              </a:lnSpc>
              <a:defRPr/>
            </a:lvl2pPr>
            <a:lvl3pPr>
              <a:lnSpc>
                <a:spcPct val="150000"/>
              </a:lnSpc>
              <a:defRPr/>
            </a:lvl3pPr>
            <a:lvl4pPr>
              <a:lnSpc>
                <a:spcPct val="150000"/>
              </a:lnSpc>
              <a:defRPr/>
            </a:lvl4pPr>
            <a:lvl5pPr>
              <a:lnSpc>
                <a:spcPct val="150000"/>
              </a:lnSpc>
              <a:defRPr sz="1800">
                <a:solidFill>
                  <a:srgbClr val="00507F"/>
                </a:solidFill>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9" name="Textplatzhalter 7"/>
          <p:cNvSpPr>
            <a:spLocks noGrp="1"/>
          </p:cNvSpPr>
          <p:nvPr>
            <p:ph type="body" sz="quarter" idx="10" hasCustomPrompt="1"/>
          </p:nvPr>
        </p:nvSpPr>
        <p:spPr>
          <a:xfrm>
            <a:off x="349205" y="964727"/>
            <a:ext cx="7447865" cy="438948"/>
          </a:xfrm>
          <a:prstGeom prst="rect">
            <a:avLst/>
          </a:prstGeom>
        </p:spPr>
        <p:txBody>
          <a:bodyPr anchor="ctr"/>
          <a:lstStyle>
            <a:lvl1pPr>
              <a:defRPr sz="2000" b="0" i="1" u="none"/>
            </a:lvl1pPr>
          </a:lstStyle>
          <a:p>
            <a:pPr lvl="0"/>
            <a:r>
              <a:rPr lang="de-DE" dirty="0"/>
              <a:t>Sub-Headline</a:t>
            </a:r>
          </a:p>
        </p:txBody>
      </p:sp>
      <p:sp>
        <p:nvSpPr>
          <p:cNvPr id="4" name="Foliennummernplatzhalter 3"/>
          <p:cNvSpPr>
            <a:spLocks noGrp="1"/>
          </p:cNvSpPr>
          <p:nvPr>
            <p:ph type="sldNum" sz="quarter" idx="11"/>
          </p:nvPr>
        </p:nvSpPr>
        <p:spPr>
          <a:xfrm>
            <a:off x="11404023" y="6337326"/>
            <a:ext cx="536051" cy="365210"/>
          </a:xfrm>
          <a:prstGeom prst="rect">
            <a:avLst/>
          </a:prstGeom>
        </p:spPr>
        <p:txBody>
          <a:bodyPr/>
          <a:lstStyle/>
          <a:p>
            <a:fld id="{71A9DFA6-AD67-4B6A-A890-1E1267FFEBA8}" type="slidenum">
              <a:rPr lang="de-DE" smtClean="0"/>
              <a:t>‹Nr.›</a:t>
            </a:fld>
            <a:endParaRPr lang="de-DE" dirty="0"/>
          </a:p>
        </p:txBody>
      </p:sp>
    </p:spTree>
    <p:extLst>
      <p:ext uri="{BB962C8B-B14F-4D97-AF65-F5344CB8AC3E}">
        <p14:creationId xmlns:p14="http://schemas.microsoft.com/office/powerpoint/2010/main" val="2679324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liennummernplatzhalter 7"/>
          <p:cNvSpPr txBox="1">
            <a:spLocks/>
          </p:cNvSpPr>
          <p:nvPr userDrawn="1"/>
        </p:nvSpPr>
        <p:spPr>
          <a:xfrm>
            <a:off x="11287002" y="6300929"/>
            <a:ext cx="536121" cy="365125"/>
          </a:xfrm>
          <a:prstGeom prst="rect">
            <a:avLst/>
          </a:prstGeom>
        </p:spPr>
        <p:txBody>
          <a:bodyPr vert="horz" lIns="91440" tIns="45720" rIns="91440" bIns="45720" rtlCol="0" anchor="ctr"/>
          <a:lstStyle>
            <a:defPPr>
              <a:defRPr lang="de-DE"/>
            </a:defPPr>
            <a:lvl1pPr marL="0" algn="r" defTabSz="1219170" rtl="0" eaLnBrk="1" latinLnBrk="0" hangingPunct="1">
              <a:defRPr sz="1000" kern="1200">
                <a:solidFill>
                  <a:srgbClr val="00507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400"/>
            <a:fld id="{71A9DFA6-AD67-4B6A-A890-1E1267FFEBA8}" type="slidenum">
              <a:rPr lang="en-GB" noProof="0" smtClean="0">
                <a:latin typeface="Arial"/>
              </a:rPr>
              <a:pPr defTabSz="914400"/>
              <a:t>‹Nr.›</a:t>
            </a:fld>
            <a:endParaRPr lang="en-GB" noProof="0" dirty="0">
              <a:latin typeface="Arial"/>
            </a:endParaRPr>
          </a:p>
        </p:txBody>
      </p:sp>
      <p:pic>
        <p:nvPicPr>
          <p:cNvPr id="6" name="Grafik 5"/>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795125" y="6228000"/>
            <a:ext cx="1759938" cy="520320"/>
          </a:xfrm>
          <a:prstGeom prst="rect">
            <a:avLst/>
          </a:prstGeom>
        </p:spPr>
      </p:pic>
      <p:pic>
        <p:nvPicPr>
          <p:cNvPr id="11" name="Grafik 10" descr="C:\Users\Breitenbach.HAFEN-HAMBURG\AppData\Local\Microsoft\Windows\INetCache\Content.Word\InterregBSR_logo_75x26mm_rgb.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73279" y="6227999"/>
            <a:ext cx="1339057" cy="465759"/>
          </a:xfrm>
          <a:prstGeom prst="rect">
            <a:avLst/>
          </a:prstGeom>
          <a:noFill/>
          <a:ln>
            <a:noFill/>
          </a:ln>
        </p:spPr>
      </p:pic>
      <p:pic>
        <p:nvPicPr>
          <p:cNvPr id="12" name="Grafik 11" descr="bsrp_EU-supplement_horizontal_50x20mm_rgb"/>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702718" y="6227999"/>
            <a:ext cx="1520000" cy="608000"/>
          </a:xfrm>
          <a:prstGeom prst="rect">
            <a:avLst/>
          </a:prstGeom>
          <a:noFill/>
          <a:ln>
            <a:noFill/>
          </a:ln>
        </p:spPr>
      </p:pic>
      <p:pic>
        <p:nvPicPr>
          <p:cNvPr id="13" name="Grafik 12"/>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40352" y="333450"/>
            <a:ext cx="1165155" cy="502879"/>
          </a:xfrm>
          <a:prstGeom prst="rect">
            <a:avLst/>
          </a:prstGeom>
        </p:spPr>
      </p:pic>
    </p:spTree>
    <p:extLst>
      <p:ext uri="{BB962C8B-B14F-4D97-AF65-F5344CB8AC3E}">
        <p14:creationId xmlns:p14="http://schemas.microsoft.com/office/powerpoint/2010/main" val="2571707426"/>
      </p:ext>
    </p:extLst>
  </p:cSld>
  <p:clrMap bg1="lt1" tx1="dk1" bg2="lt2" tx2="dk2" accent1="accent1" accent2="accent2" accent3="accent3" accent4="accent4" accent5="accent5" accent6="accent6" hlink="hlink" folHlink="folHlink"/>
  <p:sldLayoutIdLst>
    <p:sldLayoutId id="2147483668" r:id="rId1"/>
    <p:sldLayoutId id="2147483666" r:id="rId2"/>
    <p:sldLayoutId id="2147483664" r:id="rId3"/>
    <p:sldLayoutId id="2147483657" r:id="rId4"/>
    <p:sldLayoutId id="2147483655" r:id="rId5"/>
    <p:sldLayoutId id="2147483665" r:id="rId6"/>
    <p:sldLayoutId id="2147483672" r:id="rId7"/>
    <p:sldLayoutId id="2147483670" r:id="rId8"/>
    <p:sldLayoutId id="2147483671" r:id="rId9"/>
    <p:sldLayoutId id="2147483673" r:id="rId10"/>
    <p:sldLayoutId id="2147483677" r:id="rId11"/>
  </p:sldLayoutIdLst>
  <p:txStyles>
    <p:titleStyle>
      <a:lvl1pPr algn="l" defTabSz="914400" rtl="0" eaLnBrk="1" latinLnBrk="0" hangingPunct="1">
        <a:spcBef>
          <a:spcPct val="0"/>
        </a:spcBef>
        <a:buNone/>
        <a:defRPr sz="2400" kern="1200">
          <a:solidFill>
            <a:schemeClr val="bg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base" latinLnBrk="0" hangingPunct="1">
        <a:lnSpc>
          <a:spcPct val="100000"/>
        </a:lnSpc>
        <a:spcBef>
          <a:spcPct val="20000"/>
        </a:spcBef>
        <a:spcAft>
          <a:spcPct val="0"/>
        </a:spcAft>
        <a:buClrTx/>
        <a:buSzTx/>
        <a:buFontTx/>
        <a:buNone/>
        <a:tabLst/>
        <a:defRPr sz="2000" kern="1200" baseline="0">
          <a:solidFill>
            <a:srgbClr val="00507F"/>
          </a:solidFill>
          <a:latin typeface="Arial" panose="020B0604020202020204" pitchFamily="34" charset="0"/>
          <a:ea typeface="+mn-ea"/>
          <a:cs typeface="Arial" panose="020B0604020202020204" pitchFamily="34" charset="0"/>
        </a:defRPr>
      </a:lvl1pPr>
      <a:lvl2pPr marL="179388" marR="0" indent="-17780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2pPr>
      <a:lvl3pPr marL="565150" marR="0" indent="-12065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3pPr>
      <a:lvl4pPr marL="855663" marR="0" indent="-111125"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kern="1200">
          <a:solidFill>
            <a:srgbClr val="0050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esni.eu/" TargetMode="Externa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lias.isl.org/index.xhtml"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project-emma.eu/sites/default/files/EMMA_Policy%20Paper%20to%20strengthen%20IWT%20in%20BSR.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smtClean="0"/>
              <a:t>Stärkung der Binnenschifffahrt </a:t>
            </a:r>
            <a:r>
              <a:rPr lang="de-DE" sz="2200" dirty="0"/>
              <a:t>im </a:t>
            </a:r>
            <a:r>
              <a:rPr lang="de-DE" sz="2200" dirty="0" smtClean="0"/>
              <a:t>Ostseeraum</a:t>
            </a:r>
            <a:endParaRPr lang="en-GB" sz="2000" i="1" dirty="0"/>
          </a:p>
        </p:txBody>
      </p:sp>
      <p:sp>
        <p:nvSpPr>
          <p:cNvPr id="4" name="Inhaltsplatzhalter 3"/>
          <p:cNvSpPr>
            <a:spLocks noGrp="1"/>
          </p:cNvSpPr>
          <p:nvPr>
            <p:ph sz="quarter" idx="12"/>
          </p:nvPr>
        </p:nvSpPr>
        <p:spPr/>
        <p:txBody>
          <a:bodyPr/>
          <a:lstStyle/>
          <a:p>
            <a:r>
              <a:rPr lang="de-DE" dirty="0"/>
              <a:t>2019-02-15</a:t>
            </a:r>
          </a:p>
        </p:txBody>
      </p:sp>
      <p:sp>
        <p:nvSpPr>
          <p:cNvPr id="3" name="Text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352316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a:t>EMMA auf </a:t>
            </a:r>
            <a:r>
              <a:rPr lang="en-GB" dirty="0" err="1"/>
              <a:t>einen</a:t>
            </a:r>
            <a:r>
              <a:rPr lang="en-GB" dirty="0"/>
              <a:t> </a:t>
            </a:r>
            <a:r>
              <a:rPr lang="en-GB" dirty="0" err="1"/>
              <a:t>Blick</a:t>
            </a:r>
            <a:endParaRPr lang="en-GB" dirty="0"/>
          </a:p>
        </p:txBody>
      </p:sp>
      <p:sp>
        <p:nvSpPr>
          <p:cNvPr id="3" name="Textplatzhalter 2"/>
          <p:cNvSpPr>
            <a:spLocks noGrp="1"/>
          </p:cNvSpPr>
          <p:nvPr>
            <p:ph type="body" sz="quarter" idx="12"/>
          </p:nvPr>
        </p:nvSpPr>
        <p:spPr/>
        <p:txBody>
          <a:bodyPr/>
          <a:lstStyle/>
          <a:p>
            <a:r>
              <a:rPr lang="de-DE" dirty="0"/>
              <a:t>Verbesserung der Wettbewerbsfähigkeit in DE</a:t>
            </a:r>
            <a:endParaRPr lang="en-GB" dirty="0"/>
          </a:p>
        </p:txBody>
      </p:sp>
      <p:sp>
        <p:nvSpPr>
          <p:cNvPr id="4" name="Textplatzhalter 3"/>
          <p:cNvSpPr>
            <a:spLocks noGrp="1"/>
          </p:cNvSpPr>
          <p:nvPr>
            <p:ph type="body" sz="quarter" idx="13"/>
          </p:nvPr>
        </p:nvSpPr>
        <p:spPr/>
        <p:txBody>
          <a:bodyPr/>
          <a:lstStyle/>
          <a:p>
            <a:r>
              <a:rPr lang="en-GB" dirty="0" err="1">
                <a:solidFill>
                  <a:srgbClr val="2CB4E1"/>
                </a:solidFill>
              </a:rPr>
              <a:t>Überregionale</a:t>
            </a:r>
            <a:r>
              <a:rPr lang="en-GB" dirty="0">
                <a:solidFill>
                  <a:srgbClr val="2CB4E1"/>
                </a:solidFill>
              </a:rPr>
              <a:t> </a:t>
            </a:r>
            <a:r>
              <a:rPr lang="en-GB" dirty="0" err="1">
                <a:solidFill>
                  <a:srgbClr val="2CB4E1"/>
                </a:solidFill>
              </a:rPr>
              <a:t>Vorschläge</a:t>
            </a:r>
            <a:endParaRPr lang="en-GB" dirty="0">
              <a:solidFill>
                <a:srgbClr val="2CB4E1"/>
              </a:solidFill>
            </a:endParaRPr>
          </a:p>
        </p:txBody>
      </p:sp>
      <p:sp>
        <p:nvSpPr>
          <p:cNvPr id="5" name="Textplatzhalter 4"/>
          <p:cNvSpPr>
            <a:spLocks noGrp="1"/>
          </p:cNvSpPr>
          <p:nvPr>
            <p:ph type="body" sz="quarter" idx="14"/>
          </p:nvPr>
        </p:nvSpPr>
        <p:spPr/>
        <p:txBody>
          <a:bodyPr/>
          <a:lstStyle/>
          <a:p>
            <a:r>
              <a:rPr lang="en-GB" dirty="0" err="1"/>
              <a:t>Schlussfolgerungen</a:t>
            </a:r>
            <a:r>
              <a:rPr lang="en-GB" dirty="0"/>
              <a:t> und </a:t>
            </a:r>
            <a:r>
              <a:rPr lang="en-GB" dirty="0" err="1"/>
              <a:t>Empfehlungen</a:t>
            </a:r>
            <a:endParaRPr lang="en-GB" dirty="0"/>
          </a:p>
        </p:txBody>
      </p:sp>
      <p:sp>
        <p:nvSpPr>
          <p:cNvPr id="6" name="Titel 5"/>
          <p:cNvSpPr>
            <a:spLocks noGrp="1"/>
          </p:cNvSpPr>
          <p:nvPr>
            <p:ph type="title"/>
          </p:nvPr>
        </p:nvSpPr>
        <p:spPr/>
        <p:txBody>
          <a:bodyPr/>
          <a:lstStyle/>
          <a:p>
            <a:r>
              <a:rPr lang="de-DE" dirty="0"/>
              <a:t>Inhalt</a:t>
            </a:r>
          </a:p>
        </p:txBody>
      </p:sp>
    </p:spTree>
    <p:extLst>
      <p:ext uri="{BB962C8B-B14F-4D97-AF65-F5344CB8AC3E}">
        <p14:creationId xmlns:p14="http://schemas.microsoft.com/office/powerpoint/2010/main" val="117953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Nutzung bestehender </a:t>
            </a:r>
            <a:r>
              <a:rPr lang="de-DE" dirty="0" smtClean="0"/>
              <a:t>Strukturen</a:t>
            </a:r>
            <a:endParaRPr lang="de-DE" dirty="0"/>
          </a:p>
        </p:txBody>
      </p:sp>
      <p:sp>
        <p:nvSpPr>
          <p:cNvPr id="10" name="Textplatzhalter 9"/>
          <p:cNvSpPr>
            <a:spLocks noGrp="1"/>
          </p:cNvSpPr>
          <p:nvPr>
            <p:ph type="body" sz="quarter" idx="10"/>
          </p:nvPr>
        </p:nvSpPr>
        <p:spPr/>
        <p:txBody>
          <a:bodyPr/>
          <a:lstStyle/>
          <a:p>
            <a:r>
              <a:rPr lang="de-DE" dirty="0">
                <a:solidFill>
                  <a:srgbClr val="2CB4E1"/>
                </a:solidFill>
              </a:rPr>
              <a:t>Expertengruppen der Europäischen Kommission</a:t>
            </a:r>
          </a:p>
        </p:txBody>
      </p:sp>
      <p:sp>
        <p:nvSpPr>
          <p:cNvPr id="11" name="Textplatzhalter 10"/>
          <p:cNvSpPr>
            <a:spLocks noGrp="1"/>
          </p:cNvSpPr>
          <p:nvPr>
            <p:ph type="body" sz="quarter" idx="11"/>
          </p:nvPr>
        </p:nvSpPr>
        <p:spPr>
          <a:xfrm>
            <a:off x="349200" y="1562400"/>
            <a:ext cx="7186166" cy="4572000"/>
          </a:xfrm>
        </p:spPr>
        <p:txBody>
          <a:bodyPr/>
          <a:lstStyle/>
          <a:p>
            <a:r>
              <a:rPr lang="de-DE" dirty="0"/>
              <a:t>Registrierte europäische </a:t>
            </a:r>
            <a:r>
              <a:rPr lang="de-DE" dirty="0" smtClean="0"/>
              <a:t>Interessensverbände können </a:t>
            </a:r>
            <a:r>
              <a:rPr lang="de-DE" dirty="0"/>
              <a:t>in den </a:t>
            </a:r>
            <a:r>
              <a:rPr lang="en-GB" dirty="0" err="1" smtClean="0"/>
              <a:t>Expertengruppen</a:t>
            </a:r>
            <a:r>
              <a:rPr lang="en-GB" dirty="0" smtClean="0"/>
              <a:t> der EU KOM </a:t>
            </a:r>
            <a:r>
              <a:rPr lang="en-GB" dirty="0" err="1" smtClean="0"/>
              <a:t>angehört</a:t>
            </a:r>
            <a:r>
              <a:rPr lang="en-GB" dirty="0" smtClean="0"/>
              <a:t> </a:t>
            </a:r>
            <a:r>
              <a:rPr lang="en-GB" dirty="0" err="1"/>
              <a:t>werden</a:t>
            </a:r>
            <a:r>
              <a:rPr lang="en-GB" dirty="0"/>
              <a:t>.</a:t>
            </a:r>
          </a:p>
          <a:p>
            <a:r>
              <a:rPr lang="de-DE" dirty="0"/>
              <a:t>Vertreter der </a:t>
            </a:r>
            <a:r>
              <a:rPr lang="de-DE" dirty="0" smtClean="0"/>
              <a:t>Ostseeländer </a:t>
            </a:r>
            <a:r>
              <a:rPr lang="de-DE" dirty="0"/>
              <a:t>sind in </a:t>
            </a:r>
            <a:r>
              <a:rPr lang="de-DE" dirty="0" smtClean="0"/>
              <a:t>den europäischen Binnenschifffahrt-</a:t>
            </a:r>
            <a:r>
              <a:rPr lang="de-DE" dirty="0" smtClean="0"/>
              <a:t>Interessensverbände somit entscheidend</a:t>
            </a:r>
            <a:r>
              <a:rPr lang="de-DE" dirty="0" smtClean="0"/>
              <a:t>:</a:t>
            </a:r>
            <a:endParaRPr lang="de-DE" dirty="0"/>
          </a:p>
          <a:p>
            <a:pPr marL="342900" indent="-342900">
              <a:buFont typeface="Courier New" panose="02070309020205020404" pitchFamily="49" charset="0"/>
              <a:buChar char="o"/>
            </a:pPr>
            <a:r>
              <a:rPr lang="de-DE" dirty="0"/>
              <a:t>Nationale </a:t>
            </a:r>
            <a:r>
              <a:rPr lang="de-DE" dirty="0" smtClean="0"/>
              <a:t>Interessensverbände </a:t>
            </a:r>
            <a:br>
              <a:rPr lang="de-DE" dirty="0" smtClean="0"/>
            </a:br>
            <a:r>
              <a:rPr lang="de-DE" dirty="0" smtClean="0"/>
              <a:t>müssen </a:t>
            </a:r>
            <a:r>
              <a:rPr lang="de-DE" dirty="0" smtClean="0"/>
              <a:t>durch </a:t>
            </a:r>
            <a:r>
              <a:rPr lang="de-DE" dirty="0"/>
              <a:t>regionale </a:t>
            </a:r>
            <a:r>
              <a:rPr lang="de-DE" dirty="0" smtClean="0"/>
              <a:t>Mitglieder</a:t>
            </a:r>
            <a:br>
              <a:rPr lang="de-DE" dirty="0" smtClean="0"/>
            </a:br>
            <a:r>
              <a:rPr lang="de-DE" dirty="0" smtClean="0"/>
              <a:t>gestärkt </a:t>
            </a:r>
            <a:r>
              <a:rPr lang="de-DE" dirty="0"/>
              <a:t>werden. </a:t>
            </a:r>
          </a:p>
          <a:p>
            <a:pPr marL="342900" indent="-342900">
              <a:buFont typeface="Courier New" panose="02070309020205020404" pitchFamily="49" charset="0"/>
              <a:buChar char="o"/>
            </a:pPr>
            <a:r>
              <a:rPr lang="de-DE" dirty="0" smtClean="0"/>
              <a:t>Die gestärkten </a:t>
            </a:r>
            <a:r>
              <a:rPr lang="de-DE" dirty="0"/>
              <a:t>nationalen </a:t>
            </a:r>
            <a:r>
              <a:rPr lang="de-DE" dirty="0" smtClean="0"/>
              <a:t/>
            </a:r>
            <a:br>
              <a:rPr lang="de-DE" dirty="0" smtClean="0"/>
            </a:br>
            <a:r>
              <a:rPr lang="de-DE" dirty="0" smtClean="0"/>
              <a:t>Interessensverbände müssen die</a:t>
            </a:r>
            <a:br>
              <a:rPr lang="de-DE" dirty="0" smtClean="0"/>
            </a:br>
            <a:r>
              <a:rPr lang="de-DE" dirty="0" smtClean="0"/>
              <a:t>europäischen Verbände durch ihre</a:t>
            </a:r>
            <a:br>
              <a:rPr lang="de-DE" dirty="0" smtClean="0"/>
            </a:br>
            <a:r>
              <a:rPr lang="de-DE" dirty="0" smtClean="0"/>
              <a:t>Mitgliedschaft stärken</a:t>
            </a:r>
            <a:r>
              <a:rPr lang="de-DE" dirty="0" smtClean="0"/>
              <a:t>. </a:t>
            </a:r>
            <a:endParaRPr lang="de-DE" dirty="0"/>
          </a:p>
          <a:p>
            <a:r>
              <a:rPr lang="de-DE" dirty="0" smtClean="0"/>
              <a:t>Auch Mitgliedstaaten </a:t>
            </a:r>
            <a:r>
              <a:rPr lang="de-DE" dirty="0"/>
              <a:t>sollten </a:t>
            </a:r>
            <a:r>
              <a:rPr lang="de-DE" dirty="0" smtClean="0"/>
              <a:t>Teil </a:t>
            </a:r>
            <a:r>
              <a:rPr lang="de-DE" dirty="0"/>
              <a:t>von </a:t>
            </a:r>
            <a:r>
              <a:rPr lang="de-DE" dirty="0" smtClean="0"/>
              <a:t/>
            </a:r>
            <a:br>
              <a:rPr lang="de-DE" dirty="0" smtClean="0"/>
            </a:br>
            <a:r>
              <a:rPr lang="de-DE" dirty="0" smtClean="0"/>
              <a:t>institutionalisierten </a:t>
            </a:r>
            <a:r>
              <a:rPr lang="de-DE" dirty="0"/>
              <a:t>politischen </a:t>
            </a:r>
            <a:r>
              <a:rPr lang="de-DE" dirty="0" smtClean="0"/>
              <a:t/>
            </a:r>
            <a:br>
              <a:rPr lang="de-DE" dirty="0" smtClean="0"/>
            </a:br>
            <a:r>
              <a:rPr lang="de-DE" dirty="0" smtClean="0"/>
              <a:t>Arbeitsgruppen </a:t>
            </a:r>
            <a:r>
              <a:rPr lang="de-DE" dirty="0"/>
              <a:t>sein. </a:t>
            </a:r>
          </a:p>
        </p:txBody>
      </p:sp>
      <p:sp>
        <p:nvSpPr>
          <p:cNvPr id="12" name="Bildplatzhalter 11"/>
          <p:cNvSpPr>
            <a:spLocks noGrp="1"/>
          </p:cNvSpPr>
          <p:nvPr>
            <p:ph type="pic" sz="quarter" idx="12"/>
          </p:nvPr>
        </p:nvSpPr>
        <p:spPr/>
      </p:sp>
      <p:pic>
        <p:nvPicPr>
          <p:cNvPr id="13" name="Grafik 12"/>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084030" y="3429794"/>
            <a:ext cx="6771816" cy="2704306"/>
          </a:xfrm>
          <a:prstGeom prst="rect">
            <a:avLst/>
          </a:prstGeom>
          <a:noFill/>
          <a:ln>
            <a:solidFill>
              <a:schemeClr val="accent1"/>
            </a:solidFill>
          </a:ln>
        </p:spPr>
      </p:pic>
    </p:spTree>
    <p:extLst>
      <p:ext uri="{BB962C8B-B14F-4D97-AF65-F5344CB8AC3E}">
        <p14:creationId xmlns:p14="http://schemas.microsoft.com/office/powerpoint/2010/main" val="2056636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Nutzung bestehender Verantwortungsstrukturen</a:t>
            </a:r>
          </a:p>
        </p:txBody>
      </p:sp>
      <p:sp>
        <p:nvSpPr>
          <p:cNvPr id="10" name="Textplatzhalter 9"/>
          <p:cNvSpPr>
            <a:spLocks noGrp="1"/>
          </p:cNvSpPr>
          <p:nvPr>
            <p:ph type="body" sz="quarter" idx="10"/>
          </p:nvPr>
        </p:nvSpPr>
        <p:spPr/>
        <p:txBody>
          <a:bodyPr/>
          <a:lstStyle/>
          <a:p>
            <a:r>
              <a:rPr lang="de-DE" dirty="0">
                <a:solidFill>
                  <a:srgbClr val="2CB4E1"/>
                </a:solidFill>
              </a:rPr>
              <a:t>CESNI Committee und UNECE</a:t>
            </a:r>
          </a:p>
        </p:txBody>
      </p:sp>
      <p:sp>
        <p:nvSpPr>
          <p:cNvPr id="11" name="Textplatzhalter 10"/>
          <p:cNvSpPr>
            <a:spLocks noGrp="1"/>
          </p:cNvSpPr>
          <p:nvPr>
            <p:ph type="body" sz="quarter" idx="11"/>
          </p:nvPr>
        </p:nvSpPr>
        <p:spPr/>
        <p:txBody>
          <a:bodyPr/>
          <a:lstStyle/>
          <a:p>
            <a:r>
              <a:rPr lang="de-DE" dirty="0"/>
              <a:t>Eine besondere Rolle spielt die „Zentralkommission für die Rheinschifffahrt" (ZKR). Die ZKR und die EU-Kommission haben einen europäischen Ausschuss für die Ausarbeitung gemeinsamer Normen im Bereich der Binnenschifffahrt geschaffen: CESNI, </a:t>
            </a:r>
            <a:r>
              <a:rPr lang="de-DE" dirty="0">
                <a:hlinkClick r:id="rId2"/>
              </a:rPr>
              <a:t>www.cesni.eu</a:t>
            </a:r>
            <a:r>
              <a:rPr lang="de-DE" dirty="0"/>
              <a:t> </a:t>
            </a:r>
          </a:p>
          <a:p>
            <a:r>
              <a:rPr lang="de-DE" dirty="0"/>
              <a:t>Der </a:t>
            </a:r>
            <a:r>
              <a:rPr lang="de-DE" b="1" dirty="0"/>
              <a:t>CESNI-Ausschuss</a:t>
            </a:r>
            <a:r>
              <a:rPr lang="de-DE" dirty="0"/>
              <a:t> hat direkten Einfluss auf die europäische Gesetzgebung (z.B. </a:t>
            </a:r>
            <a:r>
              <a:rPr lang="de-DE" dirty="0" smtClean="0"/>
              <a:t>RIS). Es fehlen nationale Repräsentanten aus den </a:t>
            </a:r>
            <a:r>
              <a:rPr lang="de-DE" dirty="0" smtClean="0"/>
              <a:t>Ostseeanrainerstaaten</a:t>
            </a:r>
            <a:r>
              <a:rPr lang="de-DE" dirty="0" smtClean="0"/>
              <a:t>.</a:t>
            </a:r>
            <a:br>
              <a:rPr lang="de-DE" dirty="0" smtClean="0"/>
            </a:br>
            <a:endParaRPr lang="de-DE" dirty="0"/>
          </a:p>
          <a:p>
            <a:r>
              <a:rPr lang="de-DE" dirty="0"/>
              <a:t>Die Arbeitsgruppe der UNECE für die Binnenschifffahrt trägt den Namen „SC. 3". </a:t>
            </a:r>
            <a:r>
              <a:rPr lang="de-DE" dirty="0" smtClean="0"/>
              <a:t>Mitgliedsstaaten benennen Delegierte, die die nationalen </a:t>
            </a:r>
            <a:r>
              <a:rPr lang="de-DE" dirty="0"/>
              <a:t>Interessen in den verschiedenen Arbeitsgruppen vertreten</a:t>
            </a:r>
            <a:r>
              <a:rPr lang="de-DE" dirty="0" smtClean="0"/>
              <a:t>. </a:t>
            </a:r>
            <a:r>
              <a:rPr lang="de-DE" dirty="0" smtClean="0"/>
              <a:t>Registrierte europäische Interessensverbände werden zudem angehört</a:t>
            </a:r>
            <a:r>
              <a:rPr lang="de-DE" dirty="0" smtClean="0"/>
              <a:t>. </a:t>
            </a:r>
            <a:endParaRPr lang="de-DE" dirty="0"/>
          </a:p>
          <a:p>
            <a:endParaRPr lang="de-DE" dirty="0"/>
          </a:p>
        </p:txBody>
      </p:sp>
      <p:sp>
        <p:nvSpPr>
          <p:cNvPr id="12" name="Bildplatzhalter 11"/>
          <p:cNvSpPr>
            <a:spLocks noGrp="1"/>
          </p:cNvSpPr>
          <p:nvPr>
            <p:ph type="pic" sz="quarter" idx="12"/>
          </p:nvPr>
        </p:nvSpPr>
        <p:spPr>
          <a:xfrm>
            <a:off x="7967414" y="1562400"/>
            <a:ext cx="3960440" cy="4572000"/>
          </a:xfrm>
        </p:spPr>
      </p:sp>
      <p:pic>
        <p:nvPicPr>
          <p:cNvPr id="3" name="Grafik 2"/>
          <p:cNvPicPr>
            <a:picLocks noChangeAspect="1"/>
          </p:cNvPicPr>
          <p:nvPr/>
        </p:nvPicPr>
        <p:blipFill>
          <a:blip r:embed="rId3"/>
          <a:stretch>
            <a:fillRect/>
          </a:stretch>
        </p:blipFill>
        <p:spPr>
          <a:xfrm>
            <a:off x="7967414" y="1562399"/>
            <a:ext cx="3960440" cy="1092535"/>
          </a:xfrm>
          <a:prstGeom prst="rect">
            <a:avLst/>
          </a:prstGeom>
        </p:spPr>
      </p:pic>
      <p:pic>
        <p:nvPicPr>
          <p:cNvPr id="5" name="Grafik 4"/>
          <p:cNvPicPr>
            <a:picLocks noChangeAspect="1"/>
          </p:cNvPicPr>
          <p:nvPr/>
        </p:nvPicPr>
        <p:blipFill>
          <a:blip r:embed="rId4"/>
          <a:stretch>
            <a:fillRect/>
          </a:stretch>
        </p:blipFill>
        <p:spPr>
          <a:xfrm>
            <a:off x="8010315" y="4509914"/>
            <a:ext cx="3874637" cy="1277034"/>
          </a:xfrm>
          <a:prstGeom prst="rect">
            <a:avLst/>
          </a:prstGeom>
        </p:spPr>
      </p:pic>
    </p:spTree>
    <p:extLst>
      <p:ext uri="{BB962C8B-B14F-4D97-AF65-F5344CB8AC3E}">
        <p14:creationId xmlns:p14="http://schemas.microsoft.com/office/powerpoint/2010/main" val="998442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Europäische Informationssysteme für die Binnenschifffahrt</a:t>
            </a:r>
          </a:p>
        </p:txBody>
      </p:sp>
      <p:sp>
        <p:nvSpPr>
          <p:cNvPr id="3" name="Textplatzhalter 2"/>
          <p:cNvSpPr>
            <a:spLocks noGrp="1"/>
          </p:cNvSpPr>
          <p:nvPr>
            <p:ph type="body" sz="quarter" idx="10"/>
          </p:nvPr>
        </p:nvSpPr>
        <p:spPr/>
        <p:txBody>
          <a:bodyPr/>
          <a:lstStyle/>
          <a:p>
            <a:r>
              <a:rPr lang="de-DE" dirty="0">
                <a:solidFill>
                  <a:srgbClr val="2CB4E1"/>
                </a:solidFill>
              </a:rPr>
              <a:t>Unterschiedliche Systeme im Ostseeraum</a:t>
            </a:r>
          </a:p>
        </p:txBody>
      </p:sp>
      <p:sp>
        <p:nvSpPr>
          <p:cNvPr id="4" name="Textplatzhalter 3"/>
          <p:cNvSpPr>
            <a:spLocks noGrp="1"/>
          </p:cNvSpPr>
          <p:nvPr>
            <p:ph type="body" sz="quarter" idx="11"/>
          </p:nvPr>
        </p:nvSpPr>
        <p:spPr>
          <a:xfrm>
            <a:off x="349200" y="1557586"/>
            <a:ext cx="7461646" cy="4572000"/>
          </a:xfrm>
        </p:spPr>
        <p:txBody>
          <a:bodyPr/>
          <a:lstStyle/>
          <a:p>
            <a:r>
              <a:rPr lang="de-DE" dirty="0" smtClean="0"/>
              <a:t>River Information Services (RIS) stellen in </a:t>
            </a:r>
            <a:r>
              <a:rPr lang="de-DE" dirty="0"/>
              <a:t>Mitteleuropa die Informationen für </a:t>
            </a:r>
            <a:r>
              <a:rPr lang="de-DE" dirty="0" smtClean="0"/>
              <a:t>Navigation, Sicherheit </a:t>
            </a:r>
            <a:r>
              <a:rPr lang="de-DE" dirty="0"/>
              <a:t>und </a:t>
            </a:r>
            <a:r>
              <a:rPr lang="de-DE" dirty="0" smtClean="0"/>
              <a:t>Betrieb. </a:t>
            </a:r>
            <a:endParaRPr lang="de-DE" dirty="0"/>
          </a:p>
          <a:p>
            <a:r>
              <a:rPr lang="de-DE" dirty="0"/>
              <a:t>In einigen </a:t>
            </a:r>
            <a:r>
              <a:rPr lang="de-DE" dirty="0" smtClean="0"/>
              <a:t>Ostseeländern (nordische Länder), </a:t>
            </a:r>
            <a:r>
              <a:rPr lang="de-DE" dirty="0"/>
              <a:t>sind die Binnenwasserstraßen eher mit dem Meer als mit anderen Binnenwasserstraßen verbunden. </a:t>
            </a:r>
            <a:r>
              <a:rPr lang="en-GB" dirty="0"/>
              <a:t> </a:t>
            </a:r>
          </a:p>
          <a:p>
            <a:pPr marL="342900" indent="-342900">
              <a:buFont typeface="Courier New" panose="02070309020205020404" pitchFamily="49" charset="0"/>
              <a:buChar char="o"/>
            </a:pPr>
            <a:r>
              <a:rPr lang="de-DE" dirty="0" smtClean="0"/>
              <a:t>Der Küsten-See- und Kurzstreckenseeverkehr </a:t>
            </a:r>
            <a:r>
              <a:rPr lang="de-DE" dirty="0" smtClean="0"/>
              <a:t>nutzen </a:t>
            </a:r>
            <a:r>
              <a:rPr lang="de-DE" dirty="0"/>
              <a:t>die gleiche </a:t>
            </a:r>
            <a:r>
              <a:rPr lang="de-DE" dirty="0" smtClean="0"/>
              <a:t>Verkehrsinfrastruktur</a:t>
            </a:r>
            <a:r>
              <a:rPr lang="de-DE" dirty="0"/>
              <a:t>. </a:t>
            </a:r>
            <a:endParaRPr lang="de-DE" dirty="0" smtClean="0"/>
          </a:p>
          <a:p>
            <a:pPr marL="342900" indent="-342900">
              <a:buFont typeface="Courier New" panose="02070309020205020404" pitchFamily="49" charset="0"/>
              <a:buChar char="o"/>
            </a:pPr>
            <a:r>
              <a:rPr lang="de-DE" dirty="0" smtClean="0"/>
              <a:t>Allerdings </a:t>
            </a:r>
            <a:r>
              <a:rPr lang="de-DE" dirty="0" smtClean="0"/>
              <a:t>finden </a:t>
            </a:r>
            <a:r>
              <a:rPr lang="de-DE" dirty="0" smtClean="0"/>
              <a:t>die Verkehrsinformationssystem der Seeschifffahrt auch im Binnenbereich Anwendung (z.B. </a:t>
            </a:r>
            <a:r>
              <a:rPr lang="en-GB" dirty="0"/>
              <a:t>Vessel Traffic </a:t>
            </a:r>
            <a:r>
              <a:rPr lang="en-GB" dirty="0" smtClean="0"/>
              <a:t>Services (VTS</a:t>
            </a:r>
            <a:r>
              <a:rPr lang="en-GB" dirty="0"/>
              <a:t>), Automatic Ship Identification (AIS) und Single Window Data </a:t>
            </a:r>
            <a:r>
              <a:rPr lang="en-GB" dirty="0" smtClean="0"/>
              <a:t>Sharing)</a:t>
            </a:r>
            <a:endParaRPr lang="de-DE" dirty="0"/>
          </a:p>
          <a:p>
            <a:pPr marL="342900" indent="-342900">
              <a:buFont typeface="Courier New" panose="02070309020205020404" pitchFamily="49" charset="0"/>
              <a:buChar char="o"/>
            </a:pPr>
            <a:r>
              <a:rPr lang="de-DE" dirty="0"/>
              <a:t>Ein separates RIS-System ist nicht </a:t>
            </a:r>
            <a:r>
              <a:rPr lang="de-DE" dirty="0" smtClean="0"/>
              <a:t>vorhanden.</a:t>
            </a:r>
            <a:endParaRPr lang="de-DE" dirty="0"/>
          </a:p>
          <a:p>
            <a:r>
              <a:rPr lang="de-DE" dirty="0" smtClean="0"/>
              <a:t>Bei Vorschriften </a:t>
            </a:r>
            <a:r>
              <a:rPr lang="de-DE" dirty="0"/>
              <a:t>und Betriebsverfahren </a:t>
            </a:r>
            <a:r>
              <a:rPr lang="de-DE" dirty="0" smtClean="0"/>
              <a:t>muss die </a:t>
            </a:r>
            <a:r>
              <a:rPr lang="de-DE" dirty="0"/>
              <a:t>Interoperabilität beider Systeme (RIS/VTS) berücksichtigt werden. </a:t>
            </a:r>
          </a:p>
        </p:txBody>
      </p:sp>
      <p:sp>
        <p:nvSpPr>
          <p:cNvPr id="5" name="Bildplatzhalter 4"/>
          <p:cNvSpPr>
            <a:spLocks noGrp="1"/>
          </p:cNvSpPr>
          <p:nvPr>
            <p:ph type="pic" sz="quarter" idx="12"/>
          </p:nvPr>
        </p:nvSpPr>
        <p:spPr/>
      </p:sp>
      <p:pic>
        <p:nvPicPr>
          <p:cNvPr id="6" name="Grafik 5"/>
          <p:cNvPicPr>
            <a:picLocks noChangeAspect="1"/>
          </p:cNvPicPr>
          <p:nvPr/>
        </p:nvPicPr>
        <p:blipFill rotWithShape="1">
          <a:blip r:embed="rId2">
            <a:extLst>
              <a:ext uri="{28A0092B-C50C-407E-A947-70E740481C1C}">
                <a14:useLocalDpi xmlns:a14="http://schemas.microsoft.com/office/drawing/2010/main" val="0"/>
              </a:ext>
            </a:extLst>
          </a:blip>
          <a:srcRect l="26258" t="35360" r="28158"/>
          <a:stretch/>
        </p:blipFill>
        <p:spPr>
          <a:xfrm>
            <a:off x="7902164" y="1602219"/>
            <a:ext cx="3941130" cy="3987815"/>
          </a:xfrm>
          <a:prstGeom prst="rect">
            <a:avLst/>
          </a:prstGeom>
        </p:spPr>
      </p:pic>
      <p:sp>
        <p:nvSpPr>
          <p:cNvPr id="7" name="Textfeld 6"/>
          <p:cNvSpPr txBox="1"/>
          <p:nvPr/>
        </p:nvSpPr>
        <p:spPr>
          <a:xfrm>
            <a:off x="7823398" y="5621972"/>
            <a:ext cx="1818815" cy="461665"/>
          </a:xfrm>
          <a:prstGeom prst="rect">
            <a:avLst/>
          </a:prstGeom>
          <a:noFill/>
        </p:spPr>
        <p:txBody>
          <a:bodyPr wrap="square" rtlCol="0">
            <a:spAutoFit/>
          </a:bodyPr>
          <a:lstStyle/>
          <a:p>
            <a:r>
              <a:rPr lang="de-DE" sz="1200" i="1" dirty="0"/>
              <a:t>© City </a:t>
            </a:r>
            <a:r>
              <a:rPr lang="de-DE" sz="1200" i="1" dirty="0" err="1"/>
              <a:t>of</a:t>
            </a:r>
            <a:r>
              <a:rPr lang="de-DE" sz="1200" i="1" dirty="0"/>
              <a:t> </a:t>
            </a:r>
            <a:r>
              <a:rPr lang="de-DE" sz="1200" i="1" dirty="0" err="1"/>
              <a:t>Lappeenranta</a:t>
            </a:r>
            <a:r>
              <a:rPr lang="de-DE" sz="1200" i="1" dirty="0"/>
              <a:t> </a:t>
            </a:r>
          </a:p>
          <a:p>
            <a:r>
              <a:rPr lang="de-DE" sz="1200" i="1" dirty="0"/>
              <a:t> </a:t>
            </a:r>
          </a:p>
        </p:txBody>
      </p:sp>
    </p:spTree>
    <p:extLst>
      <p:ext uri="{BB962C8B-B14F-4D97-AF65-F5344CB8AC3E}">
        <p14:creationId xmlns:p14="http://schemas.microsoft.com/office/powerpoint/2010/main" val="1870842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endParaRPr lang="de-DE" dirty="0"/>
          </a:p>
        </p:txBody>
      </p:sp>
      <p:sp>
        <p:nvSpPr>
          <p:cNvPr id="4" name="Textplatzhalter 3"/>
          <p:cNvSpPr>
            <a:spLocks noGrp="1"/>
          </p:cNvSpPr>
          <p:nvPr>
            <p:ph type="body" sz="quarter" idx="11"/>
          </p:nvPr>
        </p:nvSpPr>
        <p:spPr>
          <a:xfrm>
            <a:off x="349200" y="1562400"/>
            <a:ext cx="6322070" cy="4572000"/>
          </a:xfrm>
        </p:spPr>
        <p:txBody>
          <a:bodyPr/>
          <a:lstStyle/>
          <a:p>
            <a:r>
              <a:rPr lang="de-DE" sz="1900" dirty="0"/>
              <a:t>Ein Prototyp zur Unterstützung von </a:t>
            </a:r>
            <a:r>
              <a:rPr lang="de-DE" sz="1900" dirty="0" smtClean="0"/>
              <a:t>Schiffsführern und  Flottenmanagement wurde </a:t>
            </a:r>
            <a:r>
              <a:rPr lang="de-DE" sz="1900" dirty="0"/>
              <a:t>erstellt, um </a:t>
            </a:r>
            <a:r>
              <a:rPr lang="de-DE" sz="1900" dirty="0" smtClean="0"/>
              <a:t>Potenziale durch die Digitalisierung aufzuzeigen </a:t>
            </a:r>
            <a:r>
              <a:rPr lang="de-DE" sz="1900" dirty="0"/>
              <a:t>-</a:t>
            </a:r>
            <a:r>
              <a:rPr lang="en-GB" sz="1900" dirty="0"/>
              <a:t> ”ELIAS”:</a:t>
            </a:r>
          </a:p>
          <a:p>
            <a:pPr marL="342900" indent="-342900">
              <a:buFont typeface="Courier New" panose="02070309020205020404" pitchFamily="49" charset="0"/>
              <a:buChar char="o"/>
            </a:pPr>
            <a:r>
              <a:rPr lang="de-DE" sz="1900" dirty="0"/>
              <a:t>Open Source und öffentlich zugängliche kartenbasierte Webanwendung: </a:t>
            </a:r>
            <a:r>
              <a:rPr lang="de-DE" sz="1900" dirty="0">
                <a:solidFill>
                  <a:srgbClr val="2CB4E1"/>
                </a:solidFill>
                <a:hlinkClick r:id="rId2"/>
              </a:rPr>
              <a:t>https://elias.isl.org/index.xhtml</a:t>
            </a:r>
            <a:endParaRPr lang="en-GB" sz="1900" dirty="0">
              <a:solidFill>
                <a:srgbClr val="2CB4E1"/>
              </a:solidFill>
            </a:endParaRPr>
          </a:p>
          <a:p>
            <a:pPr marL="342900" indent="-342900">
              <a:buFont typeface="Courier New" panose="02070309020205020404" pitchFamily="49" charset="0"/>
              <a:buChar char="o"/>
            </a:pPr>
            <a:r>
              <a:rPr lang="de-DE" sz="1900" dirty="0"/>
              <a:t>Informationen über die Wasserstraßeninfrastruktur </a:t>
            </a:r>
            <a:r>
              <a:rPr lang="de-DE" sz="1900" dirty="0" smtClean="0"/>
              <a:t>aus </a:t>
            </a:r>
            <a:r>
              <a:rPr lang="de-DE" sz="1900" dirty="0"/>
              <a:t>dem europäischen RIS-Index </a:t>
            </a:r>
            <a:r>
              <a:rPr lang="de-DE" sz="1900" dirty="0" smtClean="0"/>
              <a:t>integriert. </a:t>
            </a:r>
            <a:endParaRPr lang="de-DE" sz="1900" dirty="0"/>
          </a:p>
          <a:p>
            <a:pPr marL="342900" indent="-342900">
              <a:buFont typeface="Courier New" panose="02070309020205020404" pitchFamily="49" charset="0"/>
              <a:buChar char="o"/>
            </a:pPr>
            <a:r>
              <a:rPr lang="de-DE" sz="1900" dirty="0" smtClean="0"/>
              <a:t>Darstellung von </a:t>
            </a:r>
            <a:r>
              <a:rPr lang="de-DE" sz="1900" dirty="0"/>
              <a:t>anonymisierten Schiffspositionen </a:t>
            </a:r>
            <a:r>
              <a:rPr lang="de-DE" sz="1900" dirty="0" smtClean="0"/>
              <a:t>(Echtzeit-AIS</a:t>
            </a:r>
            <a:r>
              <a:rPr lang="de-DE" sz="1900" dirty="0"/>
              <a:t>) </a:t>
            </a:r>
            <a:r>
              <a:rPr lang="de-DE" sz="1900" dirty="0" smtClean="0"/>
              <a:t>ermöglicht die </a:t>
            </a:r>
            <a:r>
              <a:rPr lang="de-DE" sz="1900" dirty="0"/>
              <a:t>Berechnung </a:t>
            </a:r>
            <a:r>
              <a:rPr lang="de-DE" sz="1900" dirty="0" smtClean="0"/>
              <a:t>von Verkehrsdichte </a:t>
            </a:r>
            <a:r>
              <a:rPr lang="de-DE" sz="1900" dirty="0"/>
              <a:t>und </a:t>
            </a:r>
            <a:r>
              <a:rPr lang="de-DE" sz="1900" dirty="0" smtClean="0"/>
              <a:t>Verkehrsströmen, ETA, etc. </a:t>
            </a:r>
            <a:endParaRPr lang="de-DE" sz="1900" dirty="0"/>
          </a:p>
          <a:p>
            <a:pPr marL="342900" indent="-342900">
              <a:buFont typeface="Courier New" panose="02070309020205020404" pitchFamily="49" charset="0"/>
              <a:buChar char="o"/>
            </a:pPr>
            <a:r>
              <a:rPr lang="en-GB" sz="1900" dirty="0" err="1" smtClean="0"/>
              <a:t>Schleusenstatistiken</a:t>
            </a:r>
            <a:endParaRPr lang="en-GB" sz="1900" dirty="0">
              <a:solidFill>
                <a:srgbClr val="FF0000"/>
              </a:solidFill>
            </a:endParaRPr>
          </a:p>
          <a:p>
            <a:pPr marL="342900" indent="-342900">
              <a:buFont typeface="Courier New" panose="02070309020205020404" pitchFamily="49" charset="0"/>
              <a:buChar char="o"/>
            </a:pPr>
            <a:r>
              <a:rPr lang="en-GB" sz="1900" dirty="0" smtClean="0"/>
              <a:t>Integration von </a:t>
            </a:r>
            <a:r>
              <a:rPr lang="en-GB" sz="1900" dirty="0" err="1" smtClean="0"/>
              <a:t>NtS</a:t>
            </a:r>
            <a:r>
              <a:rPr lang="en-GB" sz="1900" dirty="0" smtClean="0"/>
              <a:t> </a:t>
            </a:r>
            <a:r>
              <a:rPr lang="en-GB" sz="1900" dirty="0" err="1" smtClean="0"/>
              <a:t>Nachrichten</a:t>
            </a:r>
            <a:endParaRPr lang="en-GB" sz="1900" dirty="0" smtClean="0"/>
          </a:p>
          <a:p>
            <a:pPr marL="342900" indent="-342900">
              <a:buFont typeface="Courier New" panose="02070309020205020404" pitchFamily="49" charset="0"/>
              <a:buChar char="o"/>
            </a:pPr>
            <a:r>
              <a:rPr lang="en-GB" sz="1900" dirty="0" err="1" smtClean="0"/>
              <a:t>Geofencing-Funktionalität</a:t>
            </a:r>
            <a:endParaRPr lang="de-DE" sz="1900" dirty="0">
              <a:solidFill>
                <a:srgbClr val="FF0000"/>
              </a:solidFill>
            </a:endParaRPr>
          </a:p>
          <a:p>
            <a:pPr marL="342900" indent="-342900">
              <a:buFont typeface="Courier New" panose="02070309020205020404" pitchFamily="49" charset="0"/>
              <a:buChar char="o"/>
            </a:pPr>
            <a:endParaRPr lang="de-DE" dirty="0"/>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endParaRPr lang="en-GB" dirty="0"/>
          </a:p>
          <a:p>
            <a:endParaRPr lang="de-DE" dirty="0"/>
          </a:p>
        </p:txBody>
      </p:sp>
      <p:sp>
        <p:nvSpPr>
          <p:cNvPr id="6" name="Titel 1"/>
          <p:cNvSpPr>
            <a:spLocks noGrp="1"/>
          </p:cNvSpPr>
          <p:nvPr>
            <p:ph type="title"/>
          </p:nvPr>
        </p:nvSpPr>
        <p:spPr/>
        <p:txBody>
          <a:bodyPr/>
          <a:lstStyle/>
          <a:p>
            <a:r>
              <a:rPr lang="en-GB" dirty="0" err="1"/>
              <a:t>Nutzung</a:t>
            </a:r>
            <a:r>
              <a:rPr lang="en-GB" dirty="0"/>
              <a:t> </a:t>
            </a:r>
            <a:r>
              <a:rPr lang="en-GB" dirty="0" err="1"/>
              <a:t>bestehender</a:t>
            </a:r>
            <a:r>
              <a:rPr lang="en-GB" dirty="0"/>
              <a:t> </a:t>
            </a:r>
            <a:r>
              <a:rPr lang="en-GB" dirty="0" err="1"/>
              <a:t>Binnenschifffahrtsinformationsdienste</a:t>
            </a:r>
            <a:endParaRPr lang="en-GB" dirty="0"/>
          </a:p>
        </p:txBody>
      </p:sp>
      <p:pic>
        <p:nvPicPr>
          <p:cNvPr id="7" name="Grafik 6"/>
          <p:cNvPicPr/>
          <p:nvPr/>
        </p:nvPicPr>
        <p:blipFill>
          <a:blip r:embed="rId3" cstate="screen">
            <a:extLst>
              <a:ext uri="{28A0092B-C50C-407E-A947-70E740481C1C}">
                <a14:useLocalDpi xmlns:a14="http://schemas.microsoft.com/office/drawing/2010/main" val="0"/>
              </a:ext>
            </a:extLst>
          </a:blip>
          <a:stretch>
            <a:fillRect/>
          </a:stretch>
        </p:blipFill>
        <p:spPr>
          <a:xfrm>
            <a:off x="6879462" y="3584301"/>
            <a:ext cx="4976384" cy="3182379"/>
          </a:xfrm>
          <a:prstGeom prst="rect">
            <a:avLst/>
          </a:prstGeom>
          <a:ln>
            <a:noFill/>
          </a:ln>
        </p:spPr>
      </p:pic>
      <p:pic>
        <p:nvPicPr>
          <p:cNvPr id="9" name="Grafik 8"/>
          <p:cNvPicPr>
            <a:picLocks noChangeAspect="1"/>
          </p:cNvPicPr>
          <p:nvPr/>
        </p:nvPicPr>
        <p:blipFill>
          <a:blip r:embed="rId4"/>
          <a:stretch>
            <a:fillRect/>
          </a:stretch>
        </p:blipFill>
        <p:spPr>
          <a:xfrm>
            <a:off x="6879462" y="1558508"/>
            <a:ext cx="4976384" cy="1871285"/>
          </a:xfrm>
          <a:prstGeom prst="rect">
            <a:avLst/>
          </a:prstGeom>
        </p:spPr>
      </p:pic>
    </p:spTree>
    <p:extLst>
      <p:ext uri="{BB962C8B-B14F-4D97-AF65-F5344CB8AC3E}">
        <p14:creationId xmlns:p14="http://schemas.microsoft.com/office/powerpoint/2010/main" val="226148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3" cstate="print"/>
          <a:srcRect/>
          <a:stretch>
            <a:fillRect/>
          </a:stretch>
        </p:blipFill>
        <p:spPr bwMode="auto">
          <a:xfrm>
            <a:off x="349199" y="1562401"/>
            <a:ext cx="7546207" cy="4573076"/>
          </a:xfrm>
          <a:prstGeom prst="rect">
            <a:avLst/>
          </a:prstGeom>
          <a:noFill/>
          <a:ln w="9525">
            <a:noFill/>
            <a:miter lim="800000"/>
            <a:headEnd/>
            <a:tailEnd/>
          </a:ln>
        </p:spPr>
      </p:pic>
      <p:sp>
        <p:nvSpPr>
          <p:cNvPr id="7" name="Textplatzhalter 6"/>
          <p:cNvSpPr>
            <a:spLocks noGrp="1"/>
          </p:cNvSpPr>
          <p:nvPr>
            <p:ph type="body" sz="quarter" idx="10"/>
          </p:nvPr>
        </p:nvSpPr>
        <p:spPr/>
        <p:txBody>
          <a:bodyPr>
            <a:normAutofit/>
          </a:bodyPr>
          <a:lstStyle/>
          <a:p>
            <a:r>
              <a:rPr lang="en-GB" dirty="0">
                <a:solidFill>
                  <a:srgbClr val="2CAAE1"/>
                </a:solidFill>
              </a:rPr>
              <a:t>“ELIAS” FUNKTIONALITÄTEN (ENTWICKELT in EMMA)</a:t>
            </a:r>
          </a:p>
          <a:p>
            <a:endParaRPr lang="de-DE" dirty="0">
              <a:solidFill>
                <a:srgbClr val="2CAAE1"/>
              </a:solidFill>
            </a:endParaRPr>
          </a:p>
        </p:txBody>
      </p:sp>
      <p:sp>
        <p:nvSpPr>
          <p:cNvPr id="13" name="Textplatzhalter 12"/>
          <p:cNvSpPr>
            <a:spLocks noGrp="1"/>
          </p:cNvSpPr>
          <p:nvPr>
            <p:ph type="body" sz="quarter" idx="11"/>
          </p:nvPr>
        </p:nvSpPr>
        <p:spPr>
          <a:xfrm>
            <a:off x="8711034" y="1184400"/>
            <a:ext cx="3175730" cy="4572000"/>
          </a:xfrm>
        </p:spPr>
        <p:txBody>
          <a:bodyPr/>
          <a:lstStyle/>
          <a:p>
            <a:pPr marL="180957" indent="-180957">
              <a:buFont typeface="Arial" pitchFamily="34" charset="0"/>
              <a:buChar char="•"/>
            </a:pPr>
            <a:r>
              <a:rPr lang="en-GB" dirty="0" err="1" smtClean="0"/>
              <a:t>Interaktive</a:t>
            </a:r>
            <a:r>
              <a:rPr lang="en-GB" dirty="0" smtClean="0"/>
              <a:t> </a:t>
            </a:r>
            <a:r>
              <a:rPr lang="en-GB" dirty="0" err="1" smtClean="0"/>
              <a:t>Kartendarstellung</a:t>
            </a:r>
            <a:endParaRPr lang="en-GB" dirty="0"/>
          </a:p>
          <a:p>
            <a:pPr marL="180957" indent="-180957">
              <a:buFont typeface="Arial" pitchFamily="34" charset="0"/>
              <a:buChar char="•"/>
            </a:pPr>
            <a:r>
              <a:rPr lang="en-GB" dirty="0" err="1"/>
              <a:t>Infos</a:t>
            </a:r>
            <a:r>
              <a:rPr lang="en-GB" dirty="0"/>
              <a:t> </a:t>
            </a:r>
            <a:r>
              <a:rPr lang="en-GB" dirty="0" err="1"/>
              <a:t>zu</a:t>
            </a:r>
            <a:r>
              <a:rPr lang="en-GB" dirty="0"/>
              <a:t> RIS-</a:t>
            </a:r>
            <a:r>
              <a:rPr lang="en-GB" dirty="0" err="1"/>
              <a:t>Objekten</a:t>
            </a:r>
            <a:endParaRPr lang="en-GB" dirty="0"/>
          </a:p>
          <a:p>
            <a:pPr marL="180957" indent="-180957">
              <a:buFont typeface="Arial" pitchFamily="34" charset="0"/>
              <a:buChar char="•"/>
            </a:pPr>
            <a:r>
              <a:rPr lang="en-GB" dirty="0" err="1"/>
              <a:t>Geocodierte</a:t>
            </a:r>
            <a:r>
              <a:rPr lang="en-GB" dirty="0"/>
              <a:t> </a:t>
            </a:r>
            <a:r>
              <a:rPr lang="en-GB" dirty="0" err="1"/>
              <a:t>NtS-Nachrichtenanzeige</a:t>
            </a:r>
            <a:r>
              <a:rPr lang="en-GB" dirty="0"/>
              <a:t> </a:t>
            </a:r>
            <a:endParaRPr lang="en-GB" dirty="0" smtClean="0"/>
          </a:p>
          <a:p>
            <a:pPr marL="180957" indent="-180957">
              <a:buFont typeface="Arial" pitchFamily="34" charset="0"/>
              <a:buChar char="•"/>
            </a:pPr>
            <a:r>
              <a:rPr lang="en-GB" dirty="0" smtClean="0"/>
              <a:t>Link </a:t>
            </a:r>
            <a:r>
              <a:rPr lang="en-GB" dirty="0" err="1"/>
              <a:t>zu</a:t>
            </a:r>
            <a:r>
              <a:rPr lang="en-GB" dirty="0"/>
              <a:t> </a:t>
            </a:r>
            <a:r>
              <a:rPr lang="en-GB" dirty="0" err="1"/>
              <a:t>externen</a:t>
            </a:r>
            <a:r>
              <a:rPr lang="en-GB" dirty="0"/>
              <a:t> </a:t>
            </a:r>
            <a:r>
              <a:rPr lang="en-GB" dirty="0" err="1" smtClean="0"/>
              <a:t>Informationen</a:t>
            </a:r>
            <a:r>
              <a:rPr lang="en-GB" dirty="0" smtClean="0"/>
              <a:t> </a:t>
            </a:r>
            <a:endParaRPr lang="en-GB" dirty="0"/>
          </a:p>
        </p:txBody>
      </p:sp>
      <p:sp>
        <p:nvSpPr>
          <p:cNvPr id="2" name="Titel 1"/>
          <p:cNvSpPr>
            <a:spLocks noGrp="1"/>
          </p:cNvSpPr>
          <p:nvPr>
            <p:ph type="title"/>
          </p:nvPr>
        </p:nvSpPr>
        <p:spPr/>
        <p:txBody>
          <a:bodyPr/>
          <a:lstStyle/>
          <a:p>
            <a:r>
              <a:rPr lang="en-GB" dirty="0" err="1"/>
              <a:t>Nutzung</a:t>
            </a:r>
            <a:r>
              <a:rPr lang="en-GB" dirty="0"/>
              <a:t> </a:t>
            </a:r>
            <a:r>
              <a:rPr lang="en-GB" dirty="0" err="1"/>
              <a:t>bestehender</a:t>
            </a:r>
            <a:r>
              <a:rPr lang="en-GB" dirty="0"/>
              <a:t> </a:t>
            </a:r>
            <a:r>
              <a:rPr lang="en-GB" dirty="0" err="1"/>
              <a:t>Binnenschifffahrtsinformationsdienste</a:t>
            </a:r>
            <a:endParaRPr lang="en-GB" dirty="0"/>
          </a:p>
        </p:txBody>
      </p:sp>
      <p:sp>
        <p:nvSpPr>
          <p:cNvPr id="5" name="Foliennummernplatzhalter 4"/>
          <p:cNvSpPr>
            <a:spLocks noGrp="1"/>
          </p:cNvSpPr>
          <p:nvPr>
            <p:ph type="sldNum" sz="quarter" idx="4294967295"/>
          </p:nvPr>
        </p:nvSpPr>
        <p:spPr>
          <a:xfrm>
            <a:off x="11655425" y="6337300"/>
            <a:ext cx="534988" cy="365125"/>
          </a:xfrm>
          <a:prstGeom prst="rect">
            <a:avLst/>
          </a:prstGeom>
        </p:spPr>
        <p:txBody>
          <a:bodyPr/>
          <a:lstStyle/>
          <a:p>
            <a:fld id="{71A9DFA6-AD67-4B6A-A890-1E1267FFEBA8}" type="slidenum">
              <a:rPr lang="en-GB" smtClean="0"/>
              <a:pPr/>
              <a:t>15</a:t>
            </a:fld>
            <a:endParaRPr lang="en-GB"/>
          </a:p>
        </p:txBody>
      </p:sp>
      <p:pic>
        <p:nvPicPr>
          <p:cNvPr id="15" name="Picture 4"/>
          <p:cNvPicPr>
            <a:picLocks noChangeAspect="1" noChangeArrowheads="1"/>
          </p:cNvPicPr>
          <p:nvPr/>
        </p:nvPicPr>
        <p:blipFill>
          <a:blip r:embed="rId4" cstate="print"/>
          <a:srcRect/>
          <a:stretch>
            <a:fillRect/>
          </a:stretch>
        </p:blipFill>
        <p:spPr bwMode="auto">
          <a:xfrm>
            <a:off x="3790950" y="3672352"/>
            <a:ext cx="5901887" cy="3026608"/>
          </a:xfrm>
          <a:prstGeom prst="rect">
            <a:avLst/>
          </a:prstGeom>
          <a:noFill/>
          <a:ln w="9525">
            <a:noFill/>
            <a:miter lim="800000"/>
            <a:headEnd/>
            <a:tailEnd/>
          </a:ln>
        </p:spPr>
      </p:pic>
      <p:pic>
        <p:nvPicPr>
          <p:cNvPr id="14" name="Picture 1"/>
          <p:cNvPicPr>
            <a:picLocks noChangeAspect="1" noChangeArrowheads="1"/>
          </p:cNvPicPr>
          <p:nvPr/>
        </p:nvPicPr>
        <p:blipFill>
          <a:blip r:embed="rId5" cstate="print"/>
          <a:srcRect r="478" b="12438"/>
          <a:stretch>
            <a:fillRect/>
          </a:stretch>
        </p:blipFill>
        <p:spPr bwMode="auto">
          <a:xfrm>
            <a:off x="5543315" y="1404000"/>
            <a:ext cx="2893687" cy="3697102"/>
          </a:xfrm>
          <a:prstGeom prst="rect">
            <a:avLst/>
          </a:prstGeom>
          <a:ln>
            <a:noFill/>
          </a:ln>
          <a:effectLst>
            <a:outerShdw blurRad="292100" dist="139700" dir="2700000" algn="tl" rotWithShape="0">
              <a:srgbClr val="333333">
                <a:alpha val="65000"/>
              </a:srgbClr>
            </a:outerShdw>
          </a:effectLst>
        </p:spPr>
      </p:pic>
      <p:pic>
        <p:nvPicPr>
          <p:cNvPr id="17" name="Picture 2" descr="http://www.ris.eu/docs/Image/342/thumb_450x-_nts.jpg"/>
          <p:cNvPicPr>
            <a:picLocks noChangeAspect="1" noChangeArrowheads="1"/>
          </p:cNvPicPr>
          <p:nvPr/>
        </p:nvPicPr>
        <p:blipFill>
          <a:blip r:embed="rId6" cstate="print"/>
          <a:srcRect/>
          <a:stretch>
            <a:fillRect/>
          </a:stretch>
        </p:blipFill>
        <p:spPr bwMode="auto">
          <a:xfrm>
            <a:off x="9997188" y="4819644"/>
            <a:ext cx="1706640" cy="462689"/>
          </a:xfrm>
          <a:prstGeom prst="rect">
            <a:avLst/>
          </a:prstGeom>
          <a:noFill/>
        </p:spPr>
      </p:pic>
      <p:pic>
        <p:nvPicPr>
          <p:cNvPr id="18" name="Picture 4" descr="http://www.ris.eu/docs/Image/343/thumb_450x-_ecdislogo.jpg"/>
          <p:cNvPicPr>
            <a:picLocks noChangeAspect="1" noChangeArrowheads="1"/>
          </p:cNvPicPr>
          <p:nvPr/>
        </p:nvPicPr>
        <p:blipFill>
          <a:blip r:embed="rId7" cstate="print"/>
          <a:srcRect/>
          <a:stretch>
            <a:fillRect/>
          </a:stretch>
        </p:blipFill>
        <p:spPr bwMode="auto">
          <a:xfrm>
            <a:off x="9968037" y="4189474"/>
            <a:ext cx="2002014" cy="462689"/>
          </a:xfrm>
          <a:prstGeom prst="rect">
            <a:avLst/>
          </a:prstGeom>
          <a:noFill/>
        </p:spPr>
      </p:pic>
      <p:pic>
        <p:nvPicPr>
          <p:cNvPr id="19" name="Picture 2" descr="http://www.ris.eu/docs/Image/341/thumb_450x-_vtt.jpg"/>
          <p:cNvPicPr>
            <a:picLocks noChangeAspect="1" noChangeArrowheads="1"/>
          </p:cNvPicPr>
          <p:nvPr/>
        </p:nvPicPr>
        <p:blipFill>
          <a:blip r:embed="rId8" cstate="print"/>
          <a:srcRect/>
          <a:stretch>
            <a:fillRect/>
          </a:stretch>
        </p:blipFill>
        <p:spPr bwMode="auto">
          <a:xfrm>
            <a:off x="9997188" y="5464408"/>
            <a:ext cx="1706640" cy="474067"/>
          </a:xfrm>
          <a:prstGeom prst="rect">
            <a:avLst/>
          </a:prstGeom>
          <a:noFill/>
        </p:spPr>
      </p:pic>
    </p:spTree>
    <p:extLst>
      <p:ext uri="{BB962C8B-B14F-4D97-AF65-F5344CB8AC3E}">
        <p14:creationId xmlns:p14="http://schemas.microsoft.com/office/powerpoint/2010/main" val="39811033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a:t>EMMA auf </a:t>
            </a:r>
            <a:r>
              <a:rPr lang="en-GB" dirty="0" err="1"/>
              <a:t>einen</a:t>
            </a:r>
            <a:r>
              <a:rPr lang="en-GB" dirty="0"/>
              <a:t> </a:t>
            </a:r>
            <a:r>
              <a:rPr lang="en-GB" dirty="0" err="1"/>
              <a:t>Blick</a:t>
            </a:r>
            <a:endParaRPr lang="en-GB" dirty="0"/>
          </a:p>
        </p:txBody>
      </p:sp>
      <p:sp>
        <p:nvSpPr>
          <p:cNvPr id="3" name="Textplatzhalter 2"/>
          <p:cNvSpPr>
            <a:spLocks noGrp="1"/>
          </p:cNvSpPr>
          <p:nvPr>
            <p:ph type="body" sz="quarter" idx="12"/>
          </p:nvPr>
        </p:nvSpPr>
        <p:spPr/>
        <p:txBody>
          <a:bodyPr/>
          <a:lstStyle/>
          <a:p>
            <a:r>
              <a:rPr lang="de-DE" dirty="0"/>
              <a:t>Verbesserung der Wettbewerbsfähigkeit in DE</a:t>
            </a:r>
            <a:endParaRPr lang="en-GB" dirty="0"/>
          </a:p>
        </p:txBody>
      </p:sp>
      <p:sp>
        <p:nvSpPr>
          <p:cNvPr id="4" name="Textplatzhalter 3"/>
          <p:cNvSpPr>
            <a:spLocks noGrp="1"/>
          </p:cNvSpPr>
          <p:nvPr>
            <p:ph type="body" sz="quarter" idx="13"/>
          </p:nvPr>
        </p:nvSpPr>
        <p:spPr/>
        <p:txBody>
          <a:bodyPr/>
          <a:lstStyle/>
          <a:p>
            <a:r>
              <a:rPr lang="en-GB" dirty="0" err="1"/>
              <a:t>Überregionale</a:t>
            </a:r>
            <a:r>
              <a:rPr lang="en-GB" dirty="0"/>
              <a:t> </a:t>
            </a:r>
            <a:r>
              <a:rPr lang="en-GB" dirty="0" err="1"/>
              <a:t>Vorschläge</a:t>
            </a:r>
            <a:endParaRPr lang="en-GB" dirty="0"/>
          </a:p>
        </p:txBody>
      </p:sp>
      <p:sp>
        <p:nvSpPr>
          <p:cNvPr id="5" name="Textplatzhalter 4"/>
          <p:cNvSpPr>
            <a:spLocks noGrp="1"/>
          </p:cNvSpPr>
          <p:nvPr>
            <p:ph type="body" sz="quarter" idx="14"/>
          </p:nvPr>
        </p:nvSpPr>
        <p:spPr/>
        <p:txBody>
          <a:bodyPr/>
          <a:lstStyle/>
          <a:p>
            <a:r>
              <a:rPr lang="en-GB" dirty="0" err="1">
                <a:solidFill>
                  <a:srgbClr val="2CB4E1"/>
                </a:solidFill>
              </a:rPr>
              <a:t>Schlussfolgerungen</a:t>
            </a:r>
            <a:r>
              <a:rPr lang="en-GB" dirty="0">
                <a:solidFill>
                  <a:srgbClr val="2CB4E1"/>
                </a:solidFill>
              </a:rPr>
              <a:t> und </a:t>
            </a:r>
            <a:r>
              <a:rPr lang="en-GB" dirty="0" err="1">
                <a:solidFill>
                  <a:srgbClr val="2CB4E1"/>
                </a:solidFill>
              </a:rPr>
              <a:t>Empfehlungen</a:t>
            </a:r>
            <a:endParaRPr lang="en-GB" dirty="0">
              <a:solidFill>
                <a:srgbClr val="2CB4E1"/>
              </a:solidFill>
            </a:endParaRPr>
          </a:p>
        </p:txBody>
      </p:sp>
      <p:sp>
        <p:nvSpPr>
          <p:cNvPr id="6" name="Titel 5"/>
          <p:cNvSpPr>
            <a:spLocks noGrp="1"/>
          </p:cNvSpPr>
          <p:nvPr>
            <p:ph type="title"/>
          </p:nvPr>
        </p:nvSpPr>
        <p:spPr/>
        <p:txBody>
          <a:bodyPr/>
          <a:lstStyle/>
          <a:p>
            <a:r>
              <a:rPr lang="de-DE" dirty="0"/>
              <a:t>Inhalt</a:t>
            </a:r>
          </a:p>
        </p:txBody>
      </p:sp>
    </p:spTree>
    <p:extLst>
      <p:ext uri="{BB962C8B-B14F-4D97-AF65-F5344CB8AC3E}">
        <p14:creationId xmlns:p14="http://schemas.microsoft.com/office/powerpoint/2010/main" val="400913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4566" y="286704"/>
            <a:ext cx="9303210" cy="622810"/>
          </a:xfrm>
        </p:spPr>
        <p:txBody>
          <a:bodyPr>
            <a:noAutofit/>
          </a:bodyPr>
          <a:lstStyle/>
          <a:p>
            <a:r>
              <a:rPr lang="de-DE" dirty="0" smtClean="0"/>
              <a:t>Gesetzgebungsstrukturen &amp; Einflussmöglichkeiten von Verbänden</a:t>
            </a:r>
            <a:endParaRPr lang="de-DE" dirty="0"/>
          </a:p>
        </p:txBody>
      </p:sp>
      <p:sp>
        <p:nvSpPr>
          <p:cNvPr id="4" name="Textplatzhalter 3"/>
          <p:cNvSpPr>
            <a:spLocks noGrp="1"/>
          </p:cNvSpPr>
          <p:nvPr>
            <p:ph type="body" sz="quarter" idx="10"/>
          </p:nvPr>
        </p:nvSpPr>
        <p:spPr/>
        <p:txBody>
          <a:bodyPr/>
          <a:lstStyle/>
          <a:p>
            <a:endParaRPr lang="de-DE" b="1" dirty="0"/>
          </a:p>
          <a:p>
            <a:endParaRPr lang="de-DE" dirty="0"/>
          </a:p>
        </p:txBody>
      </p:sp>
      <p:sp>
        <p:nvSpPr>
          <p:cNvPr id="8" name="Textplatzhalter 7"/>
          <p:cNvSpPr>
            <a:spLocks noGrp="1"/>
          </p:cNvSpPr>
          <p:nvPr>
            <p:ph type="body" sz="quarter" idx="11"/>
          </p:nvPr>
        </p:nvSpPr>
        <p:spPr/>
        <p:txBody>
          <a:bodyPr/>
          <a:lstStyle/>
          <a:p>
            <a:endParaRPr lang="de-DE"/>
          </a:p>
        </p:txBody>
      </p:sp>
      <p:pic>
        <p:nvPicPr>
          <p:cNvPr id="6" name="Grafik 5"/>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58531" y="1404000"/>
            <a:ext cx="10482316" cy="4572000"/>
          </a:xfrm>
          <a:prstGeom prst="rect">
            <a:avLst/>
          </a:prstGeom>
          <a:noFill/>
          <a:ln>
            <a:solidFill>
              <a:schemeClr val="accent1"/>
            </a:solidFill>
          </a:ln>
        </p:spPr>
      </p:pic>
    </p:spTree>
    <p:extLst>
      <p:ext uri="{BB962C8B-B14F-4D97-AF65-F5344CB8AC3E}">
        <p14:creationId xmlns:p14="http://schemas.microsoft.com/office/powerpoint/2010/main" val="3155320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182" y="250724"/>
            <a:ext cx="9505056" cy="634876"/>
          </a:xfrm>
        </p:spPr>
        <p:txBody>
          <a:bodyPr>
            <a:noAutofit/>
          </a:bodyPr>
          <a:lstStyle/>
          <a:p>
            <a:r>
              <a:rPr lang="de-DE" dirty="0"/>
              <a:t>Eine </a:t>
            </a:r>
            <a:r>
              <a:rPr lang="de-DE" dirty="0" smtClean="0"/>
              <a:t>Ostseestrategie zur </a:t>
            </a:r>
            <a:r>
              <a:rPr lang="de-DE" dirty="0"/>
              <a:t>Hebung von </a:t>
            </a:r>
            <a:r>
              <a:rPr lang="de-DE" dirty="0" smtClean="0"/>
              <a:t>IWT-Potenzialen </a:t>
            </a:r>
            <a:r>
              <a:rPr lang="de-DE" dirty="0"/>
              <a:t>ist erforderlich. </a:t>
            </a:r>
          </a:p>
        </p:txBody>
      </p:sp>
      <p:sp>
        <p:nvSpPr>
          <p:cNvPr id="3" name="Textplatzhalter 2"/>
          <p:cNvSpPr>
            <a:spLocks noGrp="1"/>
          </p:cNvSpPr>
          <p:nvPr>
            <p:ph type="body" sz="quarter" idx="10"/>
          </p:nvPr>
        </p:nvSpPr>
        <p:spPr/>
        <p:txBody>
          <a:bodyPr>
            <a:normAutofit/>
          </a:bodyPr>
          <a:lstStyle/>
          <a:p>
            <a:r>
              <a:rPr lang="de-DE" dirty="0">
                <a:solidFill>
                  <a:srgbClr val="2CB4E1"/>
                </a:solidFill>
              </a:rPr>
              <a:t>EMMA-Positionspapier zur </a:t>
            </a:r>
            <a:r>
              <a:rPr lang="de-DE" dirty="0" smtClean="0">
                <a:solidFill>
                  <a:srgbClr val="2CB4E1"/>
                </a:solidFill>
              </a:rPr>
              <a:t>Stärkung der Binnenschifffahrt im Ostseeraum</a:t>
            </a:r>
            <a:endParaRPr lang="en-GB" dirty="0">
              <a:solidFill>
                <a:srgbClr val="2CB4E1"/>
              </a:solidFill>
            </a:endParaRPr>
          </a:p>
        </p:txBody>
      </p:sp>
      <p:sp>
        <p:nvSpPr>
          <p:cNvPr id="4" name="Textplatzhalter 3"/>
          <p:cNvSpPr>
            <a:spLocks noGrp="1"/>
          </p:cNvSpPr>
          <p:nvPr>
            <p:ph type="body" sz="quarter" idx="11"/>
          </p:nvPr>
        </p:nvSpPr>
        <p:spPr>
          <a:xfrm>
            <a:off x="349200" y="1562400"/>
            <a:ext cx="6898134" cy="4572000"/>
          </a:xfrm>
        </p:spPr>
        <p:txBody>
          <a:bodyPr/>
          <a:lstStyle/>
          <a:p>
            <a:pPr marL="342900" indent="-342900">
              <a:buFont typeface="Courier New" panose="02070309020205020404" pitchFamily="49" charset="0"/>
              <a:buChar char="o"/>
            </a:pPr>
            <a:r>
              <a:rPr lang="de-DE" dirty="0" smtClean="0"/>
              <a:t>Integrierte und multimodale Logistiklösungen unter Berücksichtigung der Binnenschifffahrt</a:t>
            </a:r>
            <a:endParaRPr lang="de-DE" dirty="0"/>
          </a:p>
          <a:p>
            <a:pPr marL="342900" indent="-342900">
              <a:buFont typeface="Courier New" panose="02070309020205020404" pitchFamily="49" charset="0"/>
              <a:buChar char="o"/>
            </a:pPr>
            <a:r>
              <a:rPr lang="de-DE" dirty="0" smtClean="0"/>
              <a:t>Berücksichtigung der unterschiedlichen Wasserstraßensysteme in der Ostseeregion. </a:t>
            </a:r>
            <a:endParaRPr lang="de-DE" dirty="0"/>
          </a:p>
          <a:p>
            <a:pPr marL="342900" indent="-342900">
              <a:buFont typeface="Courier New" panose="02070309020205020404" pitchFamily="49" charset="0"/>
              <a:buChar char="o"/>
            </a:pPr>
            <a:r>
              <a:rPr lang="de-DE" dirty="0" smtClean="0"/>
              <a:t>Inkludierung einer Strategie </a:t>
            </a:r>
            <a:r>
              <a:rPr lang="de-DE" dirty="0"/>
              <a:t>für die Einführung alternativer Kraftstofftechnologien</a:t>
            </a:r>
          </a:p>
          <a:p>
            <a:pPr marL="342900" indent="-342900">
              <a:buFont typeface="Courier New" panose="02070309020205020404" pitchFamily="49" charset="0"/>
              <a:buChar char="o"/>
            </a:pPr>
            <a:r>
              <a:rPr lang="de-DE" dirty="0"/>
              <a:t>Inkludierung </a:t>
            </a:r>
            <a:r>
              <a:rPr lang="en-US" dirty="0" err="1" smtClean="0"/>
              <a:t>einer</a:t>
            </a:r>
            <a:r>
              <a:rPr lang="en-US" dirty="0" smtClean="0"/>
              <a:t> ITS-</a:t>
            </a:r>
            <a:r>
              <a:rPr lang="en-US" dirty="0" err="1" smtClean="0"/>
              <a:t>Strategie</a:t>
            </a:r>
            <a:r>
              <a:rPr lang="en-US" dirty="0" smtClean="0"/>
              <a:t> </a:t>
            </a:r>
            <a:r>
              <a:rPr lang="de-DE" dirty="0"/>
              <a:t>(</a:t>
            </a:r>
            <a:r>
              <a:rPr lang="en-GB" dirty="0"/>
              <a:t>RIS &amp; VTS Services)</a:t>
            </a:r>
          </a:p>
          <a:p>
            <a:pPr marL="342900" indent="-342900">
              <a:buFont typeface="Courier New" panose="02070309020205020404" pitchFamily="49" charset="0"/>
              <a:buChar char="o"/>
            </a:pPr>
            <a:r>
              <a:rPr lang="en-GB" dirty="0" err="1"/>
              <a:t>Harmonisierte</a:t>
            </a:r>
            <a:r>
              <a:rPr lang="en-GB" dirty="0"/>
              <a:t> </a:t>
            </a:r>
            <a:r>
              <a:rPr lang="en-GB" dirty="0" err="1"/>
              <a:t>nationale</a:t>
            </a:r>
            <a:r>
              <a:rPr lang="en-GB" dirty="0"/>
              <a:t> </a:t>
            </a:r>
            <a:r>
              <a:rPr lang="en-GB" dirty="0" err="1"/>
              <a:t>Vorschriften</a:t>
            </a:r>
            <a:r>
              <a:rPr lang="en-GB" dirty="0"/>
              <a:t> und </a:t>
            </a:r>
            <a:r>
              <a:rPr lang="en-GB" dirty="0" err="1"/>
              <a:t>Regularien</a:t>
            </a:r>
            <a:r>
              <a:rPr lang="en-GB" dirty="0"/>
              <a:t> </a:t>
            </a:r>
          </a:p>
          <a:p>
            <a:pPr marL="342900" indent="-342900">
              <a:buFont typeface="Courier New" panose="02070309020205020404" pitchFamily="49" charset="0"/>
              <a:buChar char="o"/>
            </a:pPr>
            <a:r>
              <a:rPr lang="de-DE" dirty="0"/>
              <a:t>Investitionen zur Stärkung und Modernisierung der Infrastruktur sind </a:t>
            </a:r>
            <a:r>
              <a:rPr lang="de-DE" dirty="0" smtClean="0"/>
              <a:t>erforderlich </a:t>
            </a:r>
            <a:r>
              <a:rPr lang="en-GB" dirty="0" smtClean="0"/>
              <a:t>(</a:t>
            </a:r>
            <a:r>
              <a:rPr lang="en-GB" dirty="0" err="1" smtClean="0"/>
              <a:t>Landseitig</a:t>
            </a:r>
            <a:r>
              <a:rPr lang="en-GB" dirty="0" smtClean="0"/>
              <a:t> &amp; an </a:t>
            </a:r>
            <a:r>
              <a:rPr lang="en-GB" dirty="0" err="1" smtClean="0"/>
              <a:t>Bord</a:t>
            </a:r>
            <a:r>
              <a:rPr lang="en-GB" dirty="0" smtClean="0"/>
              <a:t>)</a:t>
            </a:r>
            <a:endParaRPr lang="en-GB" dirty="0">
              <a:solidFill>
                <a:srgbClr val="FF0000"/>
              </a:solidFill>
            </a:endParaRPr>
          </a:p>
          <a:p>
            <a:pPr marL="342900" indent="-342900">
              <a:buFont typeface="Courier New" panose="02070309020205020404" pitchFamily="49" charset="0"/>
              <a:buChar char="o"/>
            </a:pPr>
            <a:r>
              <a:rPr lang="de-DE" dirty="0"/>
              <a:t>Europäische Wissensplattform für die Binnenschifffahrt</a:t>
            </a:r>
          </a:p>
          <a:p>
            <a:pPr marL="342900" indent="-342900">
              <a:buFont typeface="Courier New" panose="02070309020205020404" pitchFamily="49" charset="0"/>
              <a:buChar char="o"/>
            </a:pPr>
            <a:r>
              <a:rPr lang="de-DE" dirty="0" smtClean="0"/>
              <a:t>Förderung von Innovativen und strategischen Projekten</a:t>
            </a:r>
            <a:endParaRPr lang="de-DE" dirty="0"/>
          </a:p>
        </p:txBody>
      </p:sp>
      <p:sp>
        <p:nvSpPr>
          <p:cNvPr id="5" name="Bildplatzhalter 4"/>
          <p:cNvSpPr>
            <a:spLocks noGrp="1"/>
          </p:cNvSpPr>
          <p:nvPr>
            <p:ph type="pic" sz="quarter" idx="12"/>
          </p:nvPr>
        </p:nvSpPr>
        <p:spPr/>
      </p:sp>
      <p:sp>
        <p:nvSpPr>
          <p:cNvPr id="6" name="Rechteck 5"/>
          <p:cNvSpPr/>
          <p:nvPr/>
        </p:nvSpPr>
        <p:spPr>
          <a:xfrm rot="5400000">
            <a:off x="9373809" y="3443973"/>
            <a:ext cx="4363910" cy="600164"/>
          </a:xfrm>
          <a:prstGeom prst="rect">
            <a:avLst/>
          </a:prstGeom>
        </p:spPr>
        <p:txBody>
          <a:bodyPr wrap="square">
            <a:spAutoFit/>
          </a:bodyPr>
          <a:lstStyle/>
          <a:p>
            <a:r>
              <a:rPr lang="de-DE" sz="1100" dirty="0">
                <a:hlinkClick r:id="rId3"/>
              </a:rPr>
              <a:t>www.project-emma.eu/sites/default/files/EMMA_Policy%20Paper%20to%20strengthen%20IWT%20in%20BSR.pdf</a:t>
            </a:r>
            <a:r>
              <a:rPr lang="de-DE" sz="1100" dirty="0"/>
              <a:t> </a:t>
            </a:r>
          </a:p>
        </p:txBody>
      </p:sp>
      <p:pic>
        <p:nvPicPr>
          <p:cNvPr id="8" name="Grafik 7"/>
          <p:cNvPicPr>
            <a:picLocks noChangeAspect="1"/>
          </p:cNvPicPr>
          <p:nvPr/>
        </p:nvPicPr>
        <p:blipFill>
          <a:blip r:embed="rId4"/>
          <a:stretch>
            <a:fillRect/>
          </a:stretch>
        </p:blipFill>
        <p:spPr>
          <a:xfrm>
            <a:off x="7895405" y="1562100"/>
            <a:ext cx="3243991" cy="4572000"/>
          </a:xfrm>
          <a:prstGeom prst="rect">
            <a:avLst/>
          </a:prstGeom>
        </p:spPr>
      </p:pic>
    </p:spTree>
    <p:extLst>
      <p:ext uri="{BB962C8B-B14F-4D97-AF65-F5344CB8AC3E}">
        <p14:creationId xmlns:p14="http://schemas.microsoft.com/office/powerpoint/2010/main" val="1783292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Vielen Dank für Ihre Aufmerksamkeit.</a:t>
            </a:r>
            <a:endParaRPr lang="de-DE" sz="2000" i="1" dirty="0"/>
          </a:p>
        </p:txBody>
      </p:sp>
      <p:sp>
        <p:nvSpPr>
          <p:cNvPr id="4" name="Inhaltsplatzhalter 3"/>
          <p:cNvSpPr>
            <a:spLocks noGrp="1"/>
          </p:cNvSpPr>
          <p:nvPr>
            <p:ph sz="quarter" idx="12"/>
          </p:nvPr>
        </p:nvSpPr>
        <p:spPr/>
        <p:txBody>
          <a:bodyPr/>
          <a:lstStyle/>
          <a:p>
            <a:r>
              <a:rPr lang="de-DE" dirty="0"/>
              <a:t>2019-02-15</a:t>
            </a:r>
          </a:p>
        </p:txBody>
      </p:sp>
      <p:sp>
        <p:nvSpPr>
          <p:cNvPr id="5" name="Textplatzhalter 4"/>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205839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a:solidFill>
                  <a:srgbClr val="2CB4E1"/>
                </a:solidFill>
              </a:rPr>
              <a:t>EMMA auf </a:t>
            </a:r>
            <a:r>
              <a:rPr lang="en-GB" dirty="0" err="1">
                <a:solidFill>
                  <a:srgbClr val="2CB4E1"/>
                </a:solidFill>
              </a:rPr>
              <a:t>einen</a:t>
            </a:r>
            <a:r>
              <a:rPr lang="en-GB" dirty="0">
                <a:solidFill>
                  <a:srgbClr val="2CB4E1"/>
                </a:solidFill>
              </a:rPr>
              <a:t> </a:t>
            </a:r>
            <a:r>
              <a:rPr lang="en-GB" dirty="0" err="1">
                <a:solidFill>
                  <a:srgbClr val="2CB4E1"/>
                </a:solidFill>
              </a:rPr>
              <a:t>Blick</a:t>
            </a:r>
            <a:endParaRPr lang="en-GB" dirty="0">
              <a:solidFill>
                <a:srgbClr val="2CB4E1"/>
              </a:solidFill>
            </a:endParaRPr>
          </a:p>
        </p:txBody>
      </p:sp>
      <p:sp>
        <p:nvSpPr>
          <p:cNvPr id="3" name="Textplatzhalter 2"/>
          <p:cNvSpPr>
            <a:spLocks noGrp="1"/>
          </p:cNvSpPr>
          <p:nvPr>
            <p:ph type="body" sz="quarter" idx="12"/>
          </p:nvPr>
        </p:nvSpPr>
        <p:spPr/>
        <p:txBody>
          <a:bodyPr/>
          <a:lstStyle/>
          <a:p>
            <a:r>
              <a:rPr lang="de-DE" dirty="0" smtClean="0"/>
              <a:t>Verbesserung </a:t>
            </a:r>
            <a:r>
              <a:rPr lang="de-DE" dirty="0"/>
              <a:t>der </a:t>
            </a:r>
            <a:r>
              <a:rPr lang="de-DE" dirty="0" smtClean="0"/>
              <a:t>Wettbewerbsfähigkeit in DE</a:t>
            </a:r>
            <a:endParaRPr lang="en-GB" dirty="0"/>
          </a:p>
        </p:txBody>
      </p:sp>
      <p:sp>
        <p:nvSpPr>
          <p:cNvPr id="4" name="Textplatzhalter 3"/>
          <p:cNvSpPr>
            <a:spLocks noGrp="1"/>
          </p:cNvSpPr>
          <p:nvPr>
            <p:ph type="body" sz="quarter" idx="13"/>
          </p:nvPr>
        </p:nvSpPr>
        <p:spPr/>
        <p:txBody>
          <a:bodyPr/>
          <a:lstStyle/>
          <a:p>
            <a:r>
              <a:rPr lang="en-GB" dirty="0" err="1" smtClean="0"/>
              <a:t>Überregionale</a:t>
            </a:r>
            <a:r>
              <a:rPr lang="en-GB" dirty="0" smtClean="0"/>
              <a:t> </a:t>
            </a:r>
            <a:r>
              <a:rPr lang="en-GB" dirty="0" err="1" smtClean="0"/>
              <a:t>Vorschläge</a:t>
            </a:r>
            <a:endParaRPr lang="en-GB" dirty="0"/>
          </a:p>
        </p:txBody>
      </p:sp>
      <p:sp>
        <p:nvSpPr>
          <p:cNvPr id="5" name="Textplatzhalter 4"/>
          <p:cNvSpPr>
            <a:spLocks noGrp="1"/>
          </p:cNvSpPr>
          <p:nvPr>
            <p:ph type="body" sz="quarter" idx="14"/>
          </p:nvPr>
        </p:nvSpPr>
        <p:spPr/>
        <p:txBody>
          <a:bodyPr/>
          <a:lstStyle/>
          <a:p>
            <a:r>
              <a:rPr lang="en-GB" dirty="0" err="1"/>
              <a:t>Schlussfolgerungen</a:t>
            </a:r>
            <a:r>
              <a:rPr lang="en-GB" dirty="0"/>
              <a:t> und </a:t>
            </a:r>
            <a:r>
              <a:rPr lang="en-GB" dirty="0" err="1"/>
              <a:t>Empfehlungen</a:t>
            </a:r>
            <a:endParaRPr lang="en-GB" dirty="0"/>
          </a:p>
        </p:txBody>
      </p:sp>
      <p:sp>
        <p:nvSpPr>
          <p:cNvPr id="6" name="Titel 5"/>
          <p:cNvSpPr>
            <a:spLocks noGrp="1"/>
          </p:cNvSpPr>
          <p:nvPr>
            <p:ph type="title"/>
          </p:nvPr>
        </p:nvSpPr>
        <p:spPr/>
        <p:txBody>
          <a:bodyPr/>
          <a:lstStyle/>
          <a:p>
            <a:r>
              <a:rPr lang="de-DE" dirty="0"/>
              <a:t>Inhalt</a:t>
            </a:r>
          </a:p>
        </p:txBody>
      </p:sp>
    </p:spTree>
    <p:extLst>
      <p:ext uri="{BB962C8B-B14F-4D97-AF65-F5344CB8AC3E}">
        <p14:creationId xmlns:p14="http://schemas.microsoft.com/office/powerpoint/2010/main" val="47777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1"/>
          </p:nvPr>
        </p:nvSpPr>
        <p:spPr/>
        <p:txBody>
          <a:bodyPr/>
          <a:lstStyle/>
          <a:p>
            <a:r>
              <a:rPr lang="de-DE" sz="1866" i="1" dirty="0"/>
              <a:t>Verbesserung (</a:t>
            </a:r>
            <a:r>
              <a:rPr lang="en-US" sz="1866" b="1" i="1" dirty="0">
                <a:solidFill>
                  <a:srgbClr val="00B0F0"/>
                </a:solidFill>
              </a:rPr>
              <a:t>E</a:t>
            </a:r>
            <a:r>
              <a:rPr lang="en-US" sz="1866" i="1" dirty="0"/>
              <a:t>nhancing)</a:t>
            </a:r>
            <a:r>
              <a:rPr lang="de-DE" sz="1866" i="1" dirty="0"/>
              <a:t> der Gütermobilität (</a:t>
            </a:r>
            <a:r>
              <a:rPr lang="en-US" sz="1866" b="1" i="1" dirty="0">
                <a:solidFill>
                  <a:srgbClr val="00B0F0"/>
                </a:solidFill>
              </a:rPr>
              <a:t>M</a:t>
            </a:r>
            <a:r>
              <a:rPr lang="en-US" sz="1866" i="1" dirty="0"/>
              <a:t>obility) </a:t>
            </a:r>
            <a:r>
              <a:rPr lang="de-DE" sz="1866" i="1" dirty="0"/>
              <a:t>und Logistik in der </a:t>
            </a:r>
            <a:r>
              <a:rPr lang="de-DE" sz="1866" i="1" dirty="0" smtClean="0"/>
              <a:t>Ostseeregion durch die Stärkung </a:t>
            </a:r>
            <a:r>
              <a:rPr lang="de-DE" sz="1866" i="1" dirty="0"/>
              <a:t>der </a:t>
            </a:r>
            <a:r>
              <a:rPr lang="de-DE" sz="1866" i="1" dirty="0" smtClean="0"/>
              <a:t>Binnen- </a:t>
            </a:r>
            <a:r>
              <a:rPr lang="de-DE" sz="1866" i="1" dirty="0"/>
              <a:t>und </a:t>
            </a:r>
            <a:r>
              <a:rPr lang="de-DE" sz="1866" i="1" dirty="0" smtClean="0"/>
              <a:t>Fluss-See-Schifffahrt sowie der Förderung </a:t>
            </a:r>
            <a:r>
              <a:rPr lang="de-DE" sz="1866" i="1" dirty="0"/>
              <a:t>(</a:t>
            </a:r>
            <a:r>
              <a:rPr lang="en-US" sz="1866" i="1" dirty="0" err="1"/>
              <a:t>pro</a:t>
            </a:r>
            <a:r>
              <a:rPr lang="en-US" sz="1866" b="1" i="1" dirty="0" err="1">
                <a:solidFill>
                  <a:srgbClr val="00B0F0"/>
                </a:solidFill>
              </a:rPr>
              <a:t>M</a:t>
            </a:r>
            <a:r>
              <a:rPr lang="en-US" sz="1866" i="1" dirty="0" err="1"/>
              <a:t>oting</a:t>
            </a:r>
            <a:r>
              <a:rPr lang="en-US" sz="1866" i="1" dirty="0"/>
              <a:t>)</a:t>
            </a:r>
            <a:r>
              <a:rPr lang="de-DE" sz="1866" i="1" dirty="0"/>
              <a:t> neuer internationaler (</a:t>
            </a:r>
            <a:r>
              <a:rPr lang="en-US" sz="1866" i="1" dirty="0" err="1"/>
              <a:t>intern</a:t>
            </a:r>
            <a:r>
              <a:rPr lang="en-US" sz="1866" b="1" i="1" dirty="0" err="1">
                <a:solidFill>
                  <a:srgbClr val="00B0F0"/>
                </a:solidFill>
              </a:rPr>
              <a:t>A</a:t>
            </a:r>
            <a:r>
              <a:rPr lang="en-US" sz="1866" i="1" dirty="0" err="1"/>
              <a:t>tional</a:t>
            </a:r>
            <a:r>
              <a:rPr lang="en-US" sz="1866" i="1" dirty="0"/>
              <a:t>) </a:t>
            </a:r>
            <a:r>
              <a:rPr lang="de-DE" sz="1866" i="1" dirty="0"/>
              <a:t>Schifffahrtsdienste. </a:t>
            </a:r>
          </a:p>
          <a:p>
            <a:endParaRPr lang="en-US" sz="1866" i="1" dirty="0"/>
          </a:p>
          <a:p>
            <a:pPr marL="285722" indent="-285722">
              <a:buFont typeface="Courier New" panose="02070309020205020404" pitchFamily="49" charset="0"/>
              <a:buChar char="o"/>
              <a:tabLst>
                <a:tab pos="2514349" algn="l"/>
              </a:tabLst>
            </a:pPr>
            <a:r>
              <a:rPr lang="en-US" sz="1866" dirty="0" err="1" smtClean="0"/>
              <a:t>Projektleitung</a:t>
            </a:r>
            <a:r>
              <a:rPr lang="en-US" sz="1866" dirty="0" smtClean="0"/>
              <a:t>:</a:t>
            </a:r>
            <a:r>
              <a:rPr lang="en-US" sz="1866" dirty="0"/>
              <a:t>		Hafen Hamburg Marketing e.V.</a:t>
            </a:r>
          </a:p>
          <a:p>
            <a:pPr marL="285722" indent="-285722">
              <a:buFont typeface="Courier New" panose="02070309020205020404" pitchFamily="49" charset="0"/>
              <a:buChar char="o"/>
              <a:tabLst>
                <a:tab pos="2514349" algn="l"/>
              </a:tabLst>
            </a:pPr>
            <a:r>
              <a:rPr lang="de-DE" sz="1866" dirty="0"/>
              <a:t>Projektpartner:		20 (von DE, FI, LT, PL, SE)</a:t>
            </a:r>
          </a:p>
          <a:p>
            <a:pPr marL="285722" indent="-285722">
              <a:buFont typeface="Courier New" panose="02070309020205020404" pitchFamily="49" charset="0"/>
              <a:buChar char="o"/>
              <a:tabLst>
                <a:tab pos="2514349" algn="l"/>
              </a:tabLst>
            </a:pPr>
            <a:r>
              <a:rPr lang="de-DE" sz="1866" dirty="0"/>
              <a:t>Assoziierte Partner: 		45+</a:t>
            </a:r>
          </a:p>
          <a:p>
            <a:pPr marL="285722" indent="-285722">
              <a:buFont typeface="Courier New" panose="02070309020205020404" pitchFamily="49" charset="0"/>
              <a:buChar char="o"/>
              <a:tabLst>
                <a:tab pos="2514349" algn="l"/>
              </a:tabLst>
            </a:pPr>
            <a:endParaRPr lang="de-DE" sz="1067" dirty="0"/>
          </a:p>
          <a:p>
            <a:pPr marL="285722" indent="-285722">
              <a:buFont typeface="Courier New" panose="02070309020205020404" pitchFamily="49" charset="0"/>
              <a:buChar char="o"/>
              <a:tabLst>
                <a:tab pos="2514349" algn="l"/>
              </a:tabLst>
            </a:pPr>
            <a:r>
              <a:rPr lang="de-DE" sz="1866" dirty="0"/>
              <a:t>Finanzierungsprogram: Interreg </a:t>
            </a:r>
            <a:r>
              <a:rPr lang="de-DE" sz="1866" dirty="0" smtClean="0"/>
              <a:t>Ostseeprogramm</a:t>
            </a:r>
            <a:r>
              <a:rPr lang="de-DE" sz="1067" dirty="0"/>
              <a:t>	</a:t>
            </a:r>
          </a:p>
          <a:p>
            <a:pPr marL="285722" indent="-285722">
              <a:buFont typeface="Courier New" panose="02070309020205020404" pitchFamily="49" charset="0"/>
              <a:buChar char="o"/>
              <a:tabLst>
                <a:tab pos="2514349" algn="l"/>
              </a:tabLst>
            </a:pPr>
            <a:r>
              <a:rPr lang="de-DE" sz="1866" dirty="0"/>
              <a:t>Projektbudget:		4.42 Millionen €</a:t>
            </a:r>
            <a:br>
              <a:rPr lang="de-DE" sz="1866" dirty="0"/>
            </a:br>
            <a:r>
              <a:rPr lang="de-DE" sz="1400" i="1" dirty="0"/>
              <a:t>davon</a:t>
            </a:r>
            <a:r>
              <a:rPr lang="de-DE" sz="1866" dirty="0" smtClean="0"/>
              <a:t> </a:t>
            </a:r>
            <a:r>
              <a:rPr lang="de-DE" sz="1400" i="1" dirty="0" smtClean="0"/>
              <a:t>EFRE Mittel:</a:t>
            </a:r>
            <a:r>
              <a:rPr lang="de-DE" sz="1400" i="1" dirty="0"/>
              <a:t>		3,45 Millionen €	</a:t>
            </a:r>
            <a:br>
              <a:rPr lang="de-DE" sz="1400" i="1" dirty="0"/>
            </a:br>
            <a:endParaRPr lang="de-DE" sz="1400" i="1" dirty="0"/>
          </a:p>
          <a:p>
            <a:pPr marL="285722" indent="-285722">
              <a:buFont typeface="Courier New" panose="02070309020205020404" pitchFamily="49" charset="0"/>
              <a:buChar char="o"/>
              <a:tabLst>
                <a:tab pos="2514349" algn="l"/>
              </a:tabLst>
            </a:pPr>
            <a:r>
              <a:rPr lang="de-DE" sz="1866" dirty="0"/>
              <a:t>Projektdauer:		3/2016 – 2/2019</a:t>
            </a:r>
          </a:p>
        </p:txBody>
      </p:sp>
      <p:sp>
        <p:nvSpPr>
          <p:cNvPr id="3" name="Titel 2"/>
          <p:cNvSpPr>
            <a:spLocks noGrp="1"/>
          </p:cNvSpPr>
          <p:nvPr>
            <p:ph type="title"/>
          </p:nvPr>
        </p:nvSpPr>
        <p:spPr/>
        <p:txBody>
          <a:bodyPr>
            <a:normAutofit/>
          </a:bodyPr>
          <a:lstStyle/>
          <a:p>
            <a:r>
              <a:rPr lang="de-DE" dirty="0"/>
              <a:t>Das </a:t>
            </a:r>
            <a:r>
              <a:rPr lang="de-DE" dirty="0" err="1"/>
              <a:t>Interreg</a:t>
            </a:r>
            <a:r>
              <a:rPr lang="de-DE" dirty="0"/>
              <a:t> Baltic </a:t>
            </a:r>
            <a:r>
              <a:rPr lang="de-DE" dirty="0" err="1"/>
              <a:t>Sea</a:t>
            </a:r>
            <a:r>
              <a:rPr lang="de-DE" dirty="0"/>
              <a:t> Region Programm Projekt EMMA</a:t>
            </a:r>
          </a:p>
        </p:txBody>
      </p:sp>
      <p:pic>
        <p:nvPicPr>
          <p:cNvPr id="20" name="Bildplatzhalter 19"/>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8687495" y="1562100"/>
            <a:ext cx="3168352" cy="4572000"/>
          </a:xfrm>
        </p:spPr>
      </p:pic>
      <p:sp>
        <p:nvSpPr>
          <p:cNvPr id="8" name="Textplatzhalter 7"/>
          <p:cNvSpPr>
            <a:spLocks noGrp="1"/>
          </p:cNvSpPr>
          <p:nvPr>
            <p:ph type="body" sz="quarter" idx="10"/>
          </p:nvPr>
        </p:nvSpPr>
        <p:spPr>
          <a:xfrm>
            <a:off x="349199" y="964800"/>
            <a:ext cx="8626326" cy="439200"/>
          </a:xfrm>
        </p:spPr>
        <p:txBody>
          <a:bodyPr>
            <a:normAutofit fontScale="77500" lnSpcReduction="20000"/>
          </a:bodyPr>
          <a:lstStyle/>
          <a:p>
            <a:r>
              <a:rPr lang="en-US" dirty="0">
                <a:solidFill>
                  <a:srgbClr val="2CAAE1"/>
                </a:solidFill>
              </a:rPr>
              <a:t>…</a:t>
            </a:r>
            <a:r>
              <a:rPr lang="de-DE" dirty="0">
                <a:solidFill>
                  <a:srgbClr val="2CAAE1"/>
                </a:solidFill>
              </a:rPr>
              <a:t>ZIELT AUF DIE VERBESSERUNG DER BINNENSCHIFFFAHRT IM OSTSEERAUM AB</a:t>
            </a:r>
            <a:endParaRPr lang="en-GB" dirty="0">
              <a:solidFill>
                <a:srgbClr val="2CAAE1"/>
              </a:solidFill>
            </a:endParaRPr>
          </a:p>
        </p:txBody>
      </p:sp>
    </p:spTree>
    <p:extLst>
      <p:ext uri="{BB962C8B-B14F-4D97-AF65-F5344CB8AC3E}">
        <p14:creationId xmlns:p14="http://schemas.microsoft.com/office/powerpoint/2010/main" val="84720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kt 15"/>
          <p:cNvGraphicFramePr>
            <a:graphicFrameLocks noChangeAspect="1"/>
          </p:cNvGraphicFramePr>
          <p:nvPr>
            <p:extLst/>
          </p:nvPr>
        </p:nvGraphicFramePr>
        <p:xfrm>
          <a:off x="6839890" y="1562400"/>
          <a:ext cx="4970343" cy="4648522"/>
        </p:xfrm>
        <a:graphic>
          <a:graphicData uri="http://schemas.openxmlformats.org/presentationml/2006/ole">
            <mc:AlternateContent xmlns:mc="http://schemas.openxmlformats.org/markup-compatibility/2006">
              <mc:Choice xmlns:v="urn:schemas-microsoft-com:vml" Requires="v">
                <p:oleObj spid="_x0000_s1068" name="Bitmap-Bild" r:id="rId4" imgW="5295960" imgH="4952880" progId="Paint.Picture">
                  <p:embed/>
                </p:oleObj>
              </mc:Choice>
              <mc:Fallback>
                <p:oleObj name="Bitmap-Bild" r:id="rId4" imgW="5295960" imgH="4952880" progId="Paint.Picture">
                  <p:embed/>
                  <p:pic>
                    <p:nvPicPr>
                      <p:cNvPr id="0" name=""/>
                      <p:cNvPicPr/>
                      <p:nvPr/>
                    </p:nvPicPr>
                    <p:blipFill>
                      <a:blip r:embed="rId5"/>
                      <a:stretch>
                        <a:fillRect/>
                      </a:stretch>
                    </p:blipFill>
                    <p:spPr>
                      <a:xfrm>
                        <a:off x="6839890" y="1562400"/>
                        <a:ext cx="4970343" cy="4648522"/>
                      </a:xfrm>
                      <a:prstGeom prst="rect">
                        <a:avLst/>
                      </a:prstGeom>
                    </p:spPr>
                  </p:pic>
                </p:oleObj>
              </mc:Fallback>
            </mc:AlternateContent>
          </a:graphicData>
        </a:graphic>
      </p:graphicFrame>
      <p:sp>
        <p:nvSpPr>
          <p:cNvPr id="5" name="Titel 4"/>
          <p:cNvSpPr>
            <a:spLocks noGrp="1"/>
          </p:cNvSpPr>
          <p:nvPr>
            <p:ph type="title"/>
          </p:nvPr>
        </p:nvSpPr>
        <p:spPr>
          <a:xfrm>
            <a:off x="334566" y="274638"/>
            <a:ext cx="8640959" cy="634876"/>
          </a:xfrm>
          <a:prstGeom prst="rect">
            <a:avLst/>
          </a:prstGeom>
        </p:spPr>
        <p:txBody>
          <a:bodyPr/>
          <a:lstStyle/>
          <a:p>
            <a:r>
              <a:rPr lang="en-GB" dirty="0"/>
              <a:t>Das EMMA </a:t>
            </a:r>
            <a:r>
              <a:rPr lang="en-GB" dirty="0" err="1"/>
              <a:t>Projekt</a:t>
            </a:r>
            <a:endParaRPr lang="en-GB" dirty="0"/>
          </a:p>
        </p:txBody>
      </p:sp>
      <p:sp>
        <p:nvSpPr>
          <p:cNvPr id="8" name="Textplatzhalter 7"/>
          <p:cNvSpPr>
            <a:spLocks noGrp="1"/>
          </p:cNvSpPr>
          <p:nvPr>
            <p:ph type="body" sz="quarter" idx="10"/>
          </p:nvPr>
        </p:nvSpPr>
        <p:spPr/>
        <p:txBody>
          <a:bodyPr>
            <a:normAutofit/>
          </a:bodyPr>
          <a:lstStyle/>
          <a:p>
            <a:r>
              <a:rPr lang="en-GB" dirty="0">
                <a:solidFill>
                  <a:srgbClr val="2CAAE1"/>
                </a:solidFill>
              </a:rPr>
              <a:t>PILOTAKTIONEN UND DEMONSTRATIONEN</a:t>
            </a:r>
          </a:p>
        </p:txBody>
      </p:sp>
      <p:sp>
        <p:nvSpPr>
          <p:cNvPr id="2" name="Textplatzhalter 1"/>
          <p:cNvSpPr>
            <a:spLocks noGrp="1"/>
          </p:cNvSpPr>
          <p:nvPr>
            <p:ph type="body" sz="quarter" idx="11"/>
          </p:nvPr>
        </p:nvSpPr>
        <p:spPr>
          <a:xfrm>
            <a:off x="349200" y="1562400"/>
            <a:ext cx="6682110" cy="4572000"/>
          </a:xfrm>
        </p:spPr>
        <p:txBody>
          <a:bodyPr>
            <a:noAutofit/>
          </a:bodyPr>
          <a:lstStyle/>
          <a:p>
            <a:pPr lvl="0">
              <a:defRPr/>
            </a:pPr>
            <a:r>
              <a:rPr lang="en-GB" sz="1700" kern="0" dirty="0" err="1">
                <a:solidFill>
                  <a:srgbClr val="2CAAE1"/>
                </a:solidFill>
                <a:latin typeface="Arial"/>
              </a:rPr>
              <a:t>Schweden</a:t>
            </a:r>
            <a:r>
              <a:rPr lang="en-GB" sz="1700" kern="0" dirty="0">
                <a:solidFill>
                  <a:srgbClr val="2CAAE1"/>
                </a:solidFill>
                <a:latin typeface="Arial"/>
              </a:rPr>
              <a:t> – </a:t>
            </a:r>
            <a:r>
              <a:rPr lang="en-GB" sz="1700" kern="0" dirty="0" err="1">
                <a:solidFill>
                  <a:srgbClr val="2CAAE1"/>
                </a:solidFill>
                <a:latin typeface="Arial"/>
              </a:rPr>
              <a:t>Göteburg</a:t>
            </a:r>
            <a:r>
              <a:rPr lang="en-GB" sz="1700" kern="0" dirty="0">
                <a:solidFill>
                  <a:srgbClr val="2CAAE1"/>
                </a:solidFill>
                <a:latin typeface="Arial"/>
              </a:rPr>
              <a:t> Region (</a:t>
            </a:r>
            <a:r>
              <a:rPr lang="en-GB" sz="1700" kern="0" dirty="0" err="1">
                <a:solidFill>
                  <a:srgbClr val="2CAAE1"/>
                </a:solidFill>
                <a:latin typeface="Arial"/>
              </a:rPr>
              <a:t>Vänersee</a:t>
            </a:r>
            <a:r>
              <a:rPr lang="en-GB" sz="1700" kern="0" dirty="0">
                <a:solidFill>
                  <a:srgbClr val="2CAAE1"/>
                </a:solidFill>
                <a:latin typeface="Arial"/>
              </a:rPr>
              <a:t>)</a:t>
            </a:r>
          </a:p>
          <a:p>
            <a:pPr lvl="0">
              <a:defRPr/>
            </a:pPr>
            <a:r>
              <a:rPr lang="de-DE" sz="1700" kern="0" dirty="0">
                <a:latin typeface="Arial"/>
              </a:rPr>
              <a:t>Verkehrsverlagerung von der Straße auf </a:t>
            </a:r>
            <a:r>
              <a:rPr lang="de-DE" sz="1700" kern="0" dirty="0" smtClean="0">
                <a:latin typeface="Arial"/>
              </a:rPr>
              <a:t>Binnengewässer </a:t>
            </a:r>
            <a:br>
              <a:rPr lang="de-DE" sz="1700" kern="0" dirty="0" smtClean="0">
                <a:latin typeface="Arial"/>
              </a:rPr>
            </a:br>
            <a:r>
              <a:rPr lang="de-DE" sz="1700" kern="0" dirty="0" smtClean="0">
                <a:latin typeface="Arial"/>
              </a:rPr>
              <a:t>im </a:t>
            </a:r>
            <a:r>
              <a:rPr lang="de-DE" sz="1700" kern="0" dirty="0" err="1" smtClean="0">
                <a:latin typeface="Arial"/>
              </a:rPr>
              <a:t>Vänersee</a:t>
            </a:r>
            <a:endParaRPr lang="de-DE" sz="1700" kern="0" dirty="0">
              <a:latin typeface="Arial"/>
            </a:endParaRPr>
          </a:p>
          <a:p>
            <a:pPr lvl="0">
              <a:defRPr/>
            </a:pPr>
            <a:endParaRPr lang="en-GB" sz="500" kern="0" dirty="0">
              <a:latin typeface="Arial"/>
            </a:endParaRPr>
          </a:p>
          <a:p>
            <a:pPr lvl="0">
              <a:defRPr/>
            </a:pPr>
            <a:r>
              <a:rPr lang="en-GB" sz="1700" kern="0" dirty="0" err="1">
                <a:solidFill>
                  <a:srgbClr val="2CAAE1"/>
                </a:solidFill>
                <a:latin typeface="Arial"/>
              </a:rPr>
              <a:t>Finnland</a:t>
            </a:r>
            <a:r>
              <a:rPr lang="en-GB" sz="1700" kern="0" dirty="0">
                <a:solidFill>
                  <a:srgbClr val="2CAAE1"/>
                </a:solidFill>
                <a:latin typeface="Arial"/>
              </a:rPr>
              <a:t> – </a:t>
            </a:r>
            <a:r>
              <a:rPr lang="en-GB" sz="1700" kern="0" dirty="0" err="1">
                <a:solidFill>
                  <a:srgbClr val="2CAAE1"/>
                </a:solidFill>
                <a:latin typeface="Arial"/>
              </a:rPr>
              <a:t>Nordkarelien</a:t>
            </a:r>
            <a:r>
              <a:rPr lang="en-GB" sz="1700" kern="0" dirty="0">
                <a:solidFill>
                  <a:srgbClr val="2CAAE1"/>
                </a:solidFill>
                <a:latin typeface="Arial"/>
              </a:rPr>
              <a:t> (</a:t>
            </a:r>
            <a:r>
              <a:rPr lang="en-GB" sz="1700" kern="0" dirty="0" err="1">
                <a:solidFill>
                  <a:srgbClr val="2CAAE1"/>
                </a:solidFill>
                <a:latin typeface="Arial"/>
              </a:rPr>
              <a:t>Saimaakanall</a:t>
            </a:r>
            <a:r>
              <a:rPr lang="en-GB" sz="1700" kern="0" dirty="0">
                <a:solidFill>
                  <a:srgbClr val="2CAAE1"/>
                </a:solidFill>
                <a:latin typeface="Arial"/>
              </a:rPr>
              <a:t> &amp; </a:t>
            </a:r>
            <a:r>
              <a:rPr lang="en-GB" sz="1700" kern="0" dirty="0" err="1">
                <a:solidFill>
                  <a:srgbClr val="2CAAE1"/>
                </a:solidFill>
                <a:latin typeface="Arial"/>
              </a:rPr>
              <a:t>Seengebiet</a:t>
            </a:r>
            <a:r>
              <a:rPr lang="en-GB" sz="1700" kern="0" dirty="0">
                <a:solidFill>
                  <a:srgbClr val="2CAAE1"/>
                </a:solidFill>
                <a:latin typeface="Arial"/>
              </a:rPr>
              <a:t>)</a:t>
            </a:r>
          </a:p>
          <a:p>
            <a:pPr lvl="0">
              <a:defRPr/>
            </a:pPr>
            <a:r>
              <a:rPr lang="de-DE" sz="1700" kern="0" dirty="0" smtClean="0">
                <a:latin typeface="Arial"/>
              </a:rPr>
              <a:t>Stärkung der Küsten-See Schifffahrt </a:t>
            </a:r>
            <a:r>
              <a:rPr lang="de-DE" sz="1700" kern="0" dirty="0">
                <a:latin typeface="Arial"/>
              </a:rPr>
              <a:t>im Kanal- und </a:t>
            </a:r>
            <a:r>
              <a:rPr lang="de-DE" sz="1700" kern="0" dirty="0">
                <a:latin typeface="Arial"/>
              </a:rPr>
              <a:t/>
            </a:r>
            <a:br>
              <a:rPr lang="de-DE" sz="1700" kern="0" dirty="0">
                <a:latin typeface="Arial"/>
              </a:rPr>
            </a:br>
            <a:r>
              <a:rPr lang="de-DE" sz="1700" kern="0" dirty="0" smtClean="0">
                <a:latin typeface="Arial"/>
              </a:rPr>
              <a:t>Seengebiet </a:t>
            </a:r>
            <a:r>
              <a:rPr lang="de-DE" sz="1700" kern="0" dirty="0" err="1">
                <a:latin typeface="Arial"/>
              </a:rPr>
              <a:t>Saimaa</a:t>
            </a:r>
            <a:endParaRPr lang="de-DE" sz="1700" kern="0" dirty="0">
              <a:latin typeface="Arial"/>
            </a:endParaRPr>
          </a:p>
          <a:p>
            <a:pPr lvl="0">
              <a:defRPr/>
            </a:pPr>
            <a:endParaRPr lang="de-DE" sz="500" dirty="0"/>
          </a:p>
          <a:p>
            <a:pPr lvl="0">
              <a:defRPr/>
            </a:pPr>
            <a:r>
              <a:rPr lang="de-DE" sz="1700" kern="0" dirty="0">
                <a:solidFill>
                  <a:srgbClr val="2CAAE1"/>
                </a:solidFill>
                <a:latin typeface="Arial"/>
              </a:rPr>
              <a:t>Deutschland (Norddeutsches Flussgebiet) </a:t>
            </a:r>
          </a:p>
          <a:p>
            <a:pPr lvl="0">
              <a:defRPr/>
            </a:pPr>
            <a:r>
              <a:rPr lang="de-DE" sz="1700" kern="0" dirty="0" smtClean="0">
                <a:latin typeface="Arial"/>
              </a:rPr>
              <a:t>Digitales Kartenportal </a:t>
            </a:r>
            <a:r>
              <a:rPr lang="de-DE" sz="1700" kern="0" dirty="0">
                <a:latin typeface="Arial"/>
              </a:rPr>
              <a:t>mit Statusinformationen </a:t>
            </a:r>
            <a:r>
              <a:rPr lang="de-DE" sz="1700" kern="0" dirty="0" smtClean="0">
                <a:latin typeface="Arial"/>
              </a:rPr>
              <a:t/>
            </a:r>
            <a:br>
              <a:rPr lang="de-DE" sz="1700" kern="0" dirty="0" smtClean="0">
                <a:latin typeface="Arial"/>
              </a:rPr>
            </a:br>
            <a:r>
              <a:rPr lang="de-DE" sz="1700" kern="0" dirty="0" smtClean="0">
                <a:latin typeface="Arial"/>
              </a:rPr>
              <a:t>zur Infrastruktur und Binnenwasserstraßen </a:t>
            </a:r>
            <a:r>
              <a:rPr lang="de-DE" sz="1700" kern="0" dirty="0">
                <a:latin typeface="Arial"/>
              </a:rPr>
              <a:t>(RIS) </a:t>
            </a:r>
          </a:p>
          <a:p>
            <a:pPr lvl="0">
              <a:defRPr/>
            </a:pPr>
            <a:endParaRPr lang="de-DE" sz="800" dirty="0"/>
          </a:p>
          <a:p>
            <a:pPr lvl="0">
              <a:defRPr/>
            </a:pPr>
            <a:r>
              <a:rPr lang="en-GB" sz="1700" kern="0" dirty="0" err="1">
                <a:solidFill>
                  <a:srgbClr val="2CAAE1"/>
                </a:solidFill>
                <a:latin typeface="Arial"/>
              </a:rPr>
              <a:t>Polen</a:t>
            </a:r>
            <a:r>
              <a:rPr lang="en-GB" sz="1700" kern="0" dirty="0">
                <a:solidFill>
                  <a:srgbClr val="2CAAE1"/>
                </a:solidFill>
                <a:latin typeface="Arial"/>
              </a:rPr>
              <a:t> – Danzig (Weichsel)</a:t>
            </a:r>
          </a:p>
          <a:p>
            <a:pPr lvl="0">
              <a:defRPr/>
            </a:pPr>
            <a:r>
              <a:rPr lang="de-DE" sz="1700" kern="0" dirty="0">
                <a:latin typeface="Arial"/>
              </a:rPr>
              <a:t>Machbarkeitsstudie für ein multimodales </a:t>
            </a:r>
            <a:r>
              <a:rPr lang="de-DE" sz="1700" kern="0" dirty="0" smtClean="0">
                <a:latin typeface="Arial"/>
              </a:rPr>
              <a:t>Binnenterminal</a:t>
            </a:r>
            <a:endParaRPr lang="de-DE" sz="1700" kern="0" dirty="0">
              <a:latin typeface="Arial"/>
            </a:endParaRPr>
          </a:p>
          <a:p>
            <a:pPr lvl="0">
              <a:defRPr/>
            </a:pPr>
            <a:endParaRPr lang="en-GB" sz="500" kern="0" dirty="0">
              <a:latin typeface="Arial"/>
            </a:endParaRPr>
          </a:p>
          <a:p>
            <a:pPr lvl="0">
              <a:defRPr/>
            </a:pPr>
            <a:endParaRPr lang="de-DE" sz="100" dirty="0"/>
          </a:p>
          <a:p>
            <a:pPr>
              <a:defRPr/>
            </a:pPr>
            <a:r>
              <a:rPr lang="en-GB" sz="1700" kern="0" dirty="0" err="1">
                <a:solidFill>
                  <a:srgbClr val="2CAAE1"/>
                </a:solidFill>
                <a:latin typeface="Arial"/>
              </a:rPr>
              <a:t>Litauen</a:t>
            </a:r>
            <a:r>
              <a:rPr lang="en-GB" sz="1700" kern="0" dirty="0">
                <a:solidFill>
                  <a:srgbClr val="2CAAE1"/>
                </a:solidFill>
                <a:latin typeface="Arial"/>
              </a:rPr>
              <a:t> – </a:t>
            </a:r>
            <a:r>
              <a:rPr lang="en-GB" sz="1700" kern="0" dirty="0" err="1">
                <a:solidFill>
                  <a:srgbClr val="2CAAE1"/>
                </a:solidFill>
                <a:latin typeface="Arial"/>
              </a:rPr>
              <a:t>Klaipėda</a:t>
            </a:r>
            <a:r>
              <a:rPr lang="en-GB" sz="1700" kern="0" dirty="0">
                <a:solidFill>
                  <a:srgbClr val="2CAAE1"/>
                </a:solidFill>
                <a:latin typeface="Arial"/>
              </a:rPr>
              <a:t> (Memel)</a:t>
            </a:r>
          </a:p>
          <a:p>
            <a:pPr>
              <a:defRPr/>
            </a:pPr>
            <a:r>
              <a:rPr lang="de-DE" sz="1700" kern="0" dirty="0">
                <a:latin typeface="Arial"/>
              </a:rPr>
              <a:t>Schwerlasttransport vom Hafen Klaipėda ins Hinterland | Konzept zur Nachrüstung von Dieselantrieben</a:t>
            </a:r>
            <a:endParaRPr lang="de-DE" sz="1700" dirty="0"/>
          </a:p>
          <a:p>
            <a:pPr lvl="0">
              <a:defRPr/>
            </a:pPr>
            <a:endParaRPr lang="en-GB" sz="400" kern="0" dirty="0">
              <a:latin typeface="Arial"/>
            </a:endParaRPr>
          </a:p>
        </p:txBody>
      </p:sp>
      <p:sp>
        <p:nvSpPr>
          <p:cNvPr id="10" name="Ellipse 9"/>
          <p:cNvSpPr/>
          <p:nvPr/>
        </p:nvSpPr>
        <p:spPr>
          <a:xfrm>
            <a:off x="10991750" y="1917626"/>
            <a:ext cx="576064"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rot="18304939">
            <a:off x="7980583" y="3544948"/>
            <a:ext cx="802502" cy="4492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rot="21130500">
            <a:off x="9414193" y="5256822"/>
            <a:ext cx="356387" cy="8573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rot="1769374">
            <a:off x="7451151" y="5386715"/>
            <a:ext cx="1222540" cy="5991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rot="1053080">
            <a:off x="10081209" y="4906982"/>
            <a:ext cx="767605"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4895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EMMA Vision für den Ostseeraum</a:t>
            </a:r>
          </a:p>
        </p:txBody>
      </p:sp>
      <p:sp>
        <p:nvSpPr>
          <p:cNvPr id="16" name="Textplatzhalter 15"/>
          <p:cNvSpPr>
            <a:spLocks noGrp="1"/>
          </p:cNvSpPr>
          <p:nvPr>
            <p:ph type="body" sz="quarter" idx="10"/>
          </p:nvPr>
        </p:nvSpPr>
        <p:spPr/>
        <p:txBody>
          <a:bodyPr/>
          <a:lstStyle/>
          <a:p>
            <a:endParaRPr lang="de-DE"/>
          </a:p>
        </p:txBody>
      </p:sp>
      <p:sp>
        <p:nvSpPr>
          <p:cNvPr id="17" name="Textplatzhalter 16"/>
          <p:cNvSpPr>
            <a:spLocks noGrp="1"/>
          </p:cNvSpPr>
          <p:nvPr>
            <p:ph type="body" sz="quarter" idx="11"/>
          </p:nvPr>
        </p:nvSpPr>
        <p:spPr/>
        <p:txBody>
          <a:bodyPr/>
          <a:lstStyle/>
          <a:p>
            <a:r>
              <a:rPr lang="de-DE" dirty="0" err="1" smtClean="0">
                <a:solidFill>
                  <a:srgbClr val="2CB4E1"/>
                </a:solidFill>
              </a:rPr>
              <a:t>Binnenwassertraßentransport</a:t>
            </a:r>
            <a:r>
              <a:rPr lang="de-DE" dirty="0" smtClean="0">
                <a:solidFill>
                  <a:srgbClr val="2CB4E1"/>
                </a:solidFill>
              </a:rPr>
              <a:t> (IWT) ist </a:t>
            </a:r>
            <a:r>
              <a:rPr lang="de-DE" dirty="0">
                <a:solidFill>
                  <a:srgbClr val="2CB4E1"/>
                </a:solidFill>
              </a:rPr>
              <a:t>ein grüner, intelligenter Verkehrsträger, </a:t>
            </a:r>
            <a:r>
              <a:rPr lang="de-DE" dirty="0" smtClean="0">
                <a:solidFill>
                  <a:srgbClr val="2CB4E1"/>
                </a:solidFill>
              </a:rPr>
              <a:t>in </a:t>
            </a:r>
            <a:r>
              <a:rPr lang="de-DE" dirty="0">
                <a:solidFill>
                  <a:srgbClr val="2CB4E1"/>
                </a:solidFill>
              </a:rPr>
              <a:t>multimodale </a:t>
            </a:r>
            <a:r>
              <a:rPr lang="de-DE" dirty="0" smtClean="0">
                <a:solidFill>
                  <a:srgbClr val="2CB4E1"/>
                </a:solidFill>
              </a:rPr>
              <a:t>Verkehrsketten integriert und mit einen </a:t>
            </a:r>
            <a:r>
              <a:rPr lang="de-DE" dirty="0">
                <a:solidFill>
                  <a:srgbClr val="2CB4E1"/>
                </a:solidFill>
              </a:rPr>
              <a:t>bemerkenswerten Anteil am Modal </a:t>
            </a:r>
            <a:r>
              <a:rPr lang="de-DE" dirty="0" smtClean="0">
                <a:solidFill>
                  <a:srgbClr val="2CB4E1"/>
                </a:solidFill>
              </a:rPr>
              <a:t>Split. </a:t>
            </a:r>
            <a:endParaRPr lang="de-DE" dirty="0">
              <a:solidFill>
                <a:srgbClr val="2CB4E1"/>
              </a:solidFill>
            </a:endParaRPr>
          </a:p>
          <a:p>
            <a:endParaRPr lang="en-GB" sz="500" dirty="0"/>
          </a:p>
          <a:p>
            <a:pPr marL="342900" indent="-342900">
              <a:buFont typeface="Courier New" panose="02070309020205020404" pitchFamily="49" charset="0"/>
              <a:buChar char="o"/>
            </a:pPr>
            <a:r>
              <a:rPr lang="de-DE" dirty="0"/>
              <a:t>IWT </a:t>
            </a:r>
            <a:r>
              <a:rPr lang="de-DE" dirty="0" smtClean="0"/>
              <a:t>ist in </a:t>
            </a:r>
            <a:r>
              <a:rPr lang="de-DE" dirty="0"/>
              <a:t>der strategischen Planung </a:t>
            </a:r>
            <a:r>
              <a:rPr lang="de-DE" dirty="0" smtClean="0"/>
              <a:t>von </a:t>
            </a:r>
            <a:r>
              <a:rPr lang="de-DE" dirty="0"/>
              <a:t>Verkehrsnetzen </a:t>
            </a:r>
            <a:r>
              <a:rPr lang="de-DE" dirty="0"/>
              <a:t>und </a:t>
            </a:r>
            <a:r>
              <a:rPr lang="de-DE" dirty="0" smtClean="0"/>
              <a:t>der Gesetzgebung </a:t>
            </a:r>
            <a:r>
              <a:rPr lang="de-DE" dirty="0"/>
              <a:t>sehr </a:t>
            </a:r>
            <a:r>
              <a:rPr lang="de-DE" dirty="0"/>
              <a:t>gut berücksichtigt. </a:t>
            </a:r>
          </a:p>
          <a:p>
            <a:pPr marL="342900" indent="-342900">
              <a:buFont typeface="Courier New" panose="02070309020205020404" pitchFamily="49" charset="0"/>
              <a:buChar char="o"/>
            </a:pPr>
            <a:endParaRPr lang="de-DE" sz="800" dirty="0"/>
          </a:p>
          <a:p>
            <a:pPr marL="342900" indent="-342900">
              <a:buFont typeface="Courier New" panose="02070309020205020404" pitchFamily="49" charset="0"/>
              <a:buChar char="o"/>
            </a:pPr>
            <a:r>
              <a:rPr lang="de-DE" dirty="0"/>
              <a:t>Eine klare ITS-Strategie (RIS/VTS) ist vorhanden und ermöglicht intelligente Versandlösungen. </a:t>
            </a:r>
          </a:p>
          <a:p>
            <a:pPr marL="342900" indent="-342900">
              <a:buFont typeface="Courier New" panose="02070309020205020404" pitchFamily="49" charset="0"/>
              <a:buChar char="o"/>
            </a:pPr>
            <a:endParaRPr lang="en-GB" sz="800" dirty="0"/>
          </a:p>
          <a:p>
            <a:pPr marL="361950" lvl="1" indent="-361950"/>
            <a:r>
              <a:rPr lang="de-DE" sz="2000" dirty="0"/>
              <a:t>Ein alternatives Kraftstoffnetz ist in Betrieb, </a:t>
            </a:r>
            <a:r>
              <a:rPr lang="de-DE" sz="2000" dirty="0" smtClean="0"/>
              <a:t>für eine </a:t>
            </a:r>
            <a:r>
              <a:rPr lang="de-DE" sz="2000" dirty="0"/>
              <a:t>moderne, intelligente und umweltfreundliche </a:t>
            </a:r>
            <a:r>
              <a:rPr lang="de-DE" sz="2000" dirty="0" smtClean="0"/>
              <a:t>Flotte. </a:t>
            </a:r>
            <a:endParaRPr lang="en-GB" sz="800" dirty="0"/>
          </a:p>
          <a:p>
            <a:pPr marL="342900" indent="-342900">
              <a:buFont typeface="Courier New" panose="02070309020205020404" pitchFamily="49" charset="0"/>
              <a:buChar char="o"/>
            </a:pPr>
            <a:r>
              <a:rPr lang="de-DE" dirty="0" smtClean="0"/>
              <a:t>Umschlagstellen zwischen </a:t>
            </a:r>
            <a:r>
              <a:rPr lang="de-DE" dirty="0"/>
              <a:t>verschiedenen </a:t>
            </a:r>
            <a:r>
              <a:rPr lang="de-DE" dirty="0" smtClean="0"/>
              <a:t>Wasser-</a:t>
            </a:r>
            <a:r>
              <a:rPr lang="de-DE" dirty="0" err="1" smtClean="0"/>
              <a:t>straßenklassen</a:t>
            </a:r>
            <a:r>
              <a:rPr lang="de-DE" dirty="0" smtClean="0"/>
              <a:t> ermöglichen reibungslose Transporte. </a:t>
            </a:r>
            <a:endParaRPr lang="en-GB" sz="800" dirty="0"/>
          </a:p>
          <a:p>
            <a:pPr marL="342900" indent="-342900">
              <a:buFont typeface="Courier New" panose="02070309020205020404" pitchFamily="49" charset="0"/>
              <a:buChar char="o"/>
            </a:pPr>
            <a:r>
              <a:rPr lang="de-DE" dirty="0"/>
              <a:t>Die Stimme </a:t>
            </a:r>
            <a:r>
              <a:rPr lang="de-DE" dirty="0" smtClean="0"/>
              <a:t>des Sektors </a:t>
            </a:r>
            <a:r>
              <a:rPr lang="de-DE" dirty="0" err="1" smtClean="0"/>
              <a:t>istgestärkt</a:t>
            </a:r>
            <a:r>
              <a:rPr lang="de-DE" dirty="0"/>
              <a:t>. </a:t>
            </a:r>
          </a:p>
        </p:txBody>
      </p:sp>
      <p:sp>
        <p:nvSpPr>
          <p:cNvPr id="18" name="Bildplatzhalter 17"/>
          <p:cNvSpPr>
            <a:spLocks noGrp="1"/>
          </p:cNvSpPr>
          <p:nvPr>
            <p:ph type="pic" sz="quarter" idx="12"/>
          </p:nvPr>
        </p:nvSpPr>
        <p:spPr/>
      </p:sp>
      <p:sp>
        <p:nvSpPr>
          <p:cNvPr id="6" name="Textplatzhalter 2"/>
          <p:cNvSpPr txBox="1">
            <a:spLocks/>
          </p:cNvSpPr>
          <p:nvPr/>
        </p:nvSpPr>
        <p:spPr>
          <a:xfrm>
            <a:off x="860571" y="3717826"/>
            <a:ext cx="4737895" cy="4392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2000" i="1" kern="1200" baseline="0">
                <a:solidFill>
                  <a:srgbClr val="00507F"/>
                </a:solidFill>
                <a:latin typeface="Arial" panose="020B0604020202020204" pitchFamily="34" charset="0"/>
                <a:ea typeface="+mn-ea"/>
                <a:cs typeface="Arial" panose="020B0604020202020204" pitchFamily="34" charset="0"/>
              </a:defRPr>
            </a:lvl1pPr>
            <a:lvl2pPr marL="179388" marR="0" indent="-17780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2pPr>
            <a:lvl3pPr marL="565150" marR="0" indent="-12065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3pPr>
            <a:lvl4pPr marL="855663" marR="0" indent="-111125"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kern="1200">
                <a:solidFill>
                  <a:srgbClr val="0050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solidFill>
                <a:srgbClr val="2CB4E1"/>
              </a:solidFill>
            </a:endParaRPr>
          </a:p>
        </p:txBody>
      </p:sp>
      <p:sp>
        <p:nvSpPr>
          <p:cNvPr id="7" name="Rechteck 6"/>
          <p:cNvSpPr/>
          <p:nvPr/>
        </p:nvSpPr>
        <p:spPr>
          <a:xfrm>
            <a:off x="550590" y="1263701"/>
            <a:ext cx="5774242" cy="2135969"/>
          </a:xfrm>
          <a:prstGeom prst="rect">
            <a:avLst/>
          </a:prstGeom>
        </p:spPr>
        <p:txBody>
          <a:bodyPr/>
          <a:lstStyle/>
          <a:p>
            <a:pPr defTabSz="914400" fontAlgn="base">
              <a:spcBef>
                <a:spcPct val="20000"/>
              </a:spcBef>
              <a:spcAft>
                <a:spcPct val="0"/>
              </a:spcAft>
            </a:pPr>
            <a:endParaRPr lang="en-GB" sz="2000" dirty="0">
              <a:solidFill>
                <a:srgbClr val="00507F"/>
              </a:solidFill>
              <a:latin typeface="Arial" panose="020B0604020202020204" pitchFamily="34" charset="0"/>
              <a:cs typeface="Arial" panose="020B0604020202020204" pitchFamily="34" charset="0"/>
            </a:endParaRPr>
          </a:p>
        </p:txBody>
      </p:sp>
      <p:sp>
        <p:nvSpPr>
          <p:cNvPr id="19" name="Textfeld 18"/>
          <p:cNvSpPr txBox="1"/>
          <p:nvPr/>
        </p:nvSpPr>
        <p:spPr>
          <a:xfrm>
            <a:off x="8759502" y="5837996"/>
            <a:ext cx="1163718" cy="400110"/>
          </a:xfrm>
          <a:prstGeom prst="rect">
            <a:avLst/>
          </a:prstGeom>
          <a:noFill/>
        </p:spPr>
        <p:txBody>
          <a:bodyPr wrap="square" rtlCol="0">
            <a:spAutoFit/>
          </a:bodyPr>
          <a:lstStyle/>
          <a:p>
            <a:r>
              <a:rPr lang="de-DE" sz="1000" dirty="0">
                <a:solidFill>
                  <a:schemeClr val="bg1"/>
                </a:solidFill>
              </a:rPr>
              <a:t>© </a:t>
            </a:r>
            <a:r>
              <a:rPr lang="de-DE" sz="1000" dirty="0" err="1">
                <a:solidFill>
                  <a:schemeClr val="bg1"/>
                </a:solidFill>
              </a:rPr>
              <a:t>Watertruck</a:t>
            </a:r>
            <a:r>
              <a:rPr lang="de-DE" sz="1000" dirty="0">
                <a:solidFill>
                  <a:schemeClr val="bg1"/>
                </a:solidFill>
              </a:rPr>
              <a:t>+</a:t>
            </a:r>
          </a:p>
          <a:p>
            <a:r>
              <a:rPr lang="de-DE" sz="1000" dirty="0">
                <a:solidFill>
                  <a:schemeClr val="bg1"/>
                </a:solidFill>
              </a:rPr>
              <a:t> </a:t>
            </a:r>
          </a:p>
        </p:txBody>
      </p:sp>
      <p:pic>
        <p:nvPicPr>
          <p:cNvPr id="21" name="Grafik 20"/>
          <p:cNvPicPr>
            <a:picLocks noChangeAspect="1"/>
          </p:cNvPicPr>
          <p:nvPr/>
        </p:nvPicPr>
        <p:blipFill>
          <a:blip r:embed="rId3"/>
          <a:stretch>
            <a:fillRect/>
          </a:stretch>
        </p:blipFill>
        <p:spPr>
          <a:xfrm>
            <a:off x="7895406" y="3815888"/>
            <a:ext cx="3980327" cy="2318212"/>
          </a:xfrm>
          <a:prstGeom prst="rect">
            <a:avLst/>
          </a:prstGeom>
        </p:spPr>
      </p:pic>
      <p:pic>
        <p:nvPicPr>
          <p:cNvPr id="11" name="Grafik 10"/>
          <p:cNvPicPr>
            <a:picLocks noChangeAspect="1"/>
          </p:cNvPicPr>
          <p:nvPr/>
        </p:nvPicPr>
        <p:blipFill>
          <a:blip r:embed="rId4"/>
          <a:stretch>
            <a:fillRect/>
          </a:stretch>
        </p:blipFill>
        <p:spPr>
          <a:xfrm>
            <a:off x="7895406" y="1562100"/>
            <a:ext cx="3339469" cy="2080959"/>
          </a:xfrm>
          <a:prstGeom prst="rect">
            <a:avLst/>
          </a:prstGeom>
        </p:spPr>
      </p:pic>
      <p:sp>
        <p:nvSpPr>
          <p:cNvPr id="3" name="Textfeld 2"/>
          <p:cNvSpPr txBox="1"/>
          <p:nvPr/>
        </p:nvSpPr>
        <p:spPr>
          <a:xfrm rot="16200000">
            <a:off x="10430030" y="2239710"/>
            <a:ext cx="2592288" cy="307777"/>
          </a:xfrm>
          <a:prstGeom prst="rect">
            <a:avLst/>
          </a:prstGeom>
          <a:noFill/>
        </p:spPr>
        <p:txBody>
          <a:bodyPr wrap="square" rtlCol="0">
            <a:spAutoFit/>
          </a:bodyPr>
          <a:lstStyle/>
          <a:p>
            <a:r>
              <a:rPr lang="de-DE" sz="1400" dirty="0"/>
              <a:t>© BEHALA/ TUB-EBMS</a:t>
            </a:r>
          </a:p>
        </p:txBody>
      </p:sp>
    </p:spTree>
    <p:extLst>
      <p:ext uri="{BB962C8B-B14F-4D97-AF65-F5344CB8AC3E}">
        <p14:creationId xmlns:p14="http://schemas.microsoft.com/office/powerpoint/2010/main" val="143522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a:t>EMMA auf </a:t>
            </a:r>
            <a:r>
              <a:rPr lang="en-GB" dirty="0" err="1"/>
              <a:t>einen</a:t>
            </a:r>
            <a:r>
              <a:rPr lang="en-GB" dirty="0"/>
              <a:t> </a:t>
            </a:r>
            <a:r>
              <a:rPr lang="en-GB" dirty="0" err="1"/>
              <a:t>Blick</a:t>
            </a:r>
            <a:endParaRPr lang="en-GB" dirty="0"/>
          </a:p>
        </p:txBody>
      </p:sp>
      <p:sp>
        <p:nvSpPr>
          <p:cNvPr id="3" name="Textplatzhalter 2"/>
          <p:cNvSpPr>
            <a:spLocks noGrp="1"/>
          </p:cNvSpPr>
          <p:nvPr>
            <p:ph type="body" sz="quarter" idx="12"/>
          </p:nvPr>
        </p:nvSpPr>
        <p:spPr/>
        <p:txBody>
          <a:bodyPr/>
          <a:lstStyle/>
          <a:p>
            <a:r>
              <a:rPr lang="de-DE" dirty="0">
                <a:solidFill>
                  <a:srgbClr val="2CB4E1"/>
                </a:solidFill>
              </a:rPr>
              <a:t>Verbesserung </a:t>
            </a:r>
            <a:r>
              <a:rPr lang="de-DE" dirty="0">
                <a:solidFill>
                  <a:srgbClr val="2CB4E1"/>
                </a:solidFill>
              </a:rPr>
              <a:t>der </a:t>
            </a:r>
            <a:r>
              <a:rPr lang="de-DE" dirty="0">
                <a:solidFill>
                  <a:srgbClr val="2CB4E1"/>
                </a:solidFill>
              </a:rPr>
              <a:t>Wettbewerbsfähigkeit in DE</a:t>
            </a:r>
            <a:endParaRPr lang="en-GB" dirty="0">
              <a:solidFill>
                <a:srgbClr val="2CB4E1"/>
              </a:solidFill>
            </a:endParaRPr>
          </a:p>
        </p:txBody>
      </p:sp>
      <p:sp>
        <p:nvSpPr>
          <p:cNvPr id="4" name="Textplatzhalter 3"/>
          <p:cNvSpPr>
            <a:spLocks noGrp="1"/>
          </p:cNvSpPr>
          <p:nvPr>
            <p:ph type="body" sz="quarter" idx="13"/>
          </p:nvPr>
        </p:nvSpPr>
        <p:spPr/>
        <p:txBody>
          <a:bodyPr/>
          <a:lstStyle/>
          <a:p>
            <a:r>
              <a:rPr lang="en-GB" dirty="0" err="1" smtClean="0"/>
              <a:t>Überregionale</a:t>
            </a:r>
            <a:r>
              <a:rPr lang="en-GB" dirty="0" smtClean="0"/>
              <a:t> </a:t>
            </a:r>
            <a:r>
              <a:rPr lang="en-GB" dirty="0" err="1" smtClean="0"/>
              <a:t>Vorschläge</a:t>
            </a:r>
            <a:endParaRPr lang="en-GB" dirty="0"/>
          </a:p>
        </p:txBody>
      </p:sp>
      <p:sp>
        <p:nvSpPr>
          <p:cNvPr id="5" name="Textplatzhalter 4"/>
          <p:cNvSpPr>
            <a:spLocks noGrp="1"/>
          </p:cNvSpPr>
          <p:nvPr>
            <p:ph type="body" sz="quarter" idx="14"/>
          </p:nvPr>
        </p:nvSpPr>
        <p:spPr/>
        <p:txBody>
          <a:bodyPr/>
          <a:lstStyle/>
          <a:p>
            <a:r>
              <a:rPr lang="en-GB" dirty="0" err="1"/>
              <a:t>Schlussfolgerungen</a:t>
            </a:r>
            <a:r>
              <a:rPr lang="en-GB" dirty="0"/>
              <a:t> und </a:t>
            </a:r>
            <a:r>
              <a:rPr lang="en-GB" dirty="0" err="1"/>
              <a:t>Empfehlungen</a:t>
            </a:r>
            <a:endParaRPr lang="en-GB" dirty="0"/>
          </a:p>
        </p:txBody>
      </p:sp>
      <p:sp>
        <p:nvSpPr>
          <p:cNvPr id="6" name="Titel 5"/>
          <p:cNvSpPr>
            <a:spLocks noGrp="1"/>
          </p:cNvSpPr>
          <p:nvPr>
            <p:ph type="title"/>
          </p:nvPr>
        </p:nvSpPr>
        <p:spPr/>
        <p:txBody>
          <a:bodyPr/>
          <a:lstStyle/>
          <a:p>
            <a:r>
              <a:rPr lang="de-DE" dirty="0"/>
              <a:t>Inhalt</a:t>
            </a:r>
          </a:p>
        </p:txBody>
      </p:sp>
    </p:spTree>
    <p:extLst>
      <p:ext uri="{BB962C8B-B14F-4D97-AF65-F5344CB8AC3E}">
        <p14:creationId xmlns:p14="http://schemas.microsoft.com/office/powerpoint/2010/main" val="116621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Nord-Nord-Ost Deutschland</a:t>
            </a:r>
          </a:p>
        </p:txBody>
      </p:sp>
      <p:sp>
        <p:nvSpPr>
          <p:cNvPr id="5" name="Textplatzhalter 4"/>
          <p:cNvSpPr>
            <a:spLocks noGrp="1"/>
          </p:cNvSpPr>
          <p:nvPr>
            <p:ph type="body" sz="quarter" idx="10"/>
          </p:nvPr>
        </p:nvSpPr>
        <p:spPr/>
        <p:txBody>
          <a:bodyPr/>
          <a:lstStyle/>
          <a:p>
            <a:r>
              <a:rPr lang="en-GB" dirty="0" err="1">
                <a:solidFill>
                  <a:srgbClr val="2CB4E1"/>
                </a:solidFill>
              </a:rPr>
              <a:t>Infrastrukturelle</a:t>
            </a:r>
            <a:r>
              <a:rPr lang="en-GB" dirty="0">
                <a:solidFill>
                  <a:srgbClr val="2CB4E1"/>
                </a:solidFill>
              </a:rPr>
              <a:t> </a:t>
            </a:r>
            <a:r>
              <a:rPr lang="en-GB" dirty="0" err="1">
                <a:solidFill>
                  <a:srgbClr val="2CB4E1"/>
                </a:solidFill>
              </a:rPr>
              <a:t>Engpässe</a:t>
            </a:r>
            <a:r>
              <a:rPr lang="en-GB" dirty="0">
                <a:solidFill>
                  <a:srgbClr val="2CB4E1"/>
                </a:solidFill>
              </a:rPr>
              <a:t> und </a:t>
            </a:r>
            <a:r>
              <a:rPr lang="en-GB" dirty="0" err="1">
                <a:solidFill>
                  <a:srgbClr val="2CB4E1"/>
                </a:solidFill>
              </a:rPr>
              <a:t>Potenziale</a:t>
            </a:r>
            <a:endParaRPr lang="en-GB" dirty="0">
              <a:solidFill>
                <a:srgbClr val="2CB4E1"/>
              </a:solidFill>
            </a:endParaRPr>
          </a:p>
        </p:txBody>
      </p:sp>
      <p:pic>
        <p:nvPicPr>
          <p:cNvPr id="8" name="Grafik 7"/>
          <p:cNvPicPr>
            <a:picLocks noChangeAspect="1"/>
          </p:cNvPicPr>
          <p:nvPr/>
        </p:nvPicPr>
        <p:blipFill>
          <a:blip r:embed="rId3"/>
          <a:stretch>
            <a:fillRect/>
          </a:stretch>
        </p:blipFill>
        <p:spPr>
          <a:xfrm>
            <a:off x="7895407" y="1562100"/>
            <a:ext cx="4032448" cy="4392983"/>
          </a:xfrm>
          <a:prstGeom prst="rect">
            <a:avLst/>
          </a:prstGeom>
        </p:spPr>
      </p:pic>
      <p:sp>
        <p:nvSpPr>
          <p:cNvPr id="6" name="Textplatzhalter 5"/>
          <p:cNvSpPr>
            <a:spLocks noGrp="1"/>
          </p:cNvSpPr>
          <p:nvPr>
            <p:ph type="body" sz="quarter" idx="11"/>
          </p:nvPr>
        </p:nvSpPr>
        <p:spPr/>
        <p:txBody>
          <a:bodyPr/>
          <a:lstStyle/>
          <a:p>
            <a:r>
              <a:rPr lang="de-DE" dirty="0"/>
              <a:t>19 verschiedene </a:t>
            </a:r>
            <a:r>
              <a:rPr lang="de-DE" dirty="0" smtClean="0"/>
              <a:t>Engpässe wurden identifiziert </a:t>
            </a:r>
            <a:br>
              <a:rPr lang="de-DE" dirty="0" smtClean="0"/>
            </a:br>
            <a:r>
              <a:rPr lang="de-DE" sz="1500" dirty="0" smtClean="0"/>
              <a:t>Schleusenbeschränkungen</a:t>
            </a:r>
            <a:r>
              <a:rPr lang="de-DE" sz="1500" dirty="0"/>
              <a:t>, Längen- und Breitenbeschränkungen, Durchfahrtshöhe und </a:t>
            </a:r>
            <a:r>
              <a:rPr lang="de-DE" sz="1500" dirty="0" smtClean="0"/>
              <a:t>Zugbegrenzungen.</a:t>
            </a:r>
            <a:endParaRPr lang="de-DE" sz="1500" dirty="0"/>
          </a:p>
          <a:p>
            <a:r>
              <a:rPr lang="de-DE" dirty="0" smtClean="0"/>
              <a:t>3 allgemeingültige Engpässe wurden durch das Gewerbe aufgezeigt:</a:t>
            </a:r>
          </a:p>
          <a:p>
            <a:r>
              <a:rPr lang="de-DE" sz="1500" dirty="0" smtClean="0"/>
              <a:t>Fehlende </a:t>
            </a:r>
            <a:r>
              <a:rPr lang="de-DE" sz="1500" dirty="0"/>
              <a:t>Liegeplätze </a:t>
            </a:r>
            <a:r>
              <a:rPr lang="de-DE" sz="1500" dirty="0"/>
              <a:t>in Seehäfen</a:t>
            </a:r>
            <a:r>
              <a:rPr lang="de-DE" sz="1500" dirty="0"/>
              <a:t>, teilweise begrenzte Verfügbarkeit von River Information Services (RIS</a:t>
            </a:r>
            <a:r>
              <a:rPr lang="de-DE" sz="1500" dirty="0"/>
              <a:t>), begrenzte </a:t>
            </a:r>
            <a:r>
              <a:rPr lang="de-DE" sz="1500" dirty="0"/>
              <a:t>Betriebszeiten </a:t>
            </a:r>
            <a:r>
              <a:rPr lang="de-DE" sz="1500" dirty="0"/>
              <a:t>am Schiffshebewerk</a:t>
            </a:r>
            <a:r>
              <a:rPr lang="de-DE" sz="1500" dirty="0"/>
              <a:t>.</a:t>
            </a:r>
          </a:p>
          <a:p>
            <a:r>
              <a:rPr lang="de-DE" dirty="0"/>
              <a:t>Insbesondere private Investitionen werden durch mangelnde </a:t>
            </a:r>
            <a:r>
              <a:rPr lang="de-DE" dirty="0" smtClean="0"/>
              <a:t>Instand- und Unterhaltungsmaßnahmen </a:t>
            </a:r>
            <a:r>
              <a:rPr lang="de-DE" dirty="0"/>
              <a:t>sowie </a:t>
            </a:r>
            <a:r>
              <a:rPr lang="de-DE" dirty="0" smtClean="0"/>
              <a:t>Modernisierung in die Infrastruktur, durch die dadurch hervorgerufenen instabilen </a:t>
            </a:r>
            <a:r>
              <a:rPr lang="de-DE" dirty="0"/>
              <a:t>Schifffahrtsbedingungen </a:t>
            </a:r>
            <a:r>
              <a:rPr lang="de-DE" dirty="0" smtClean="0"/>
              <a:t>behindert</a:t>
            </a:r>
            <a:r>
              <a:rPr lang="de-DE" dirty="0"/>
              <a:t>. </a:t>
            </a:r>
          </a:p>
          <a:p>
            <a:r>
              <a:rPr lang="de-DE" dirty="0" smtClean="0"/>
              <a:t>Investitionen in den Informationsaustausch </a:t>
            </a:r>
            <a:r>
              <a:rPr lang="de-DE" dirty="0"/>
              <a:t>und die Digitalisierung zur Erreichung wettbewerbsfähiger Binnenschifffahrtsdienste (RIS, 5G-Netz</a:t>
            </a:r>
            <a:r>
              <a:rPr lang="de-DE" dirty="0" smtClean="0"/>
              <a:t>) ist notwendig. </a:t>
            </a:r>
            <a:endParaRPr lang="de-DE" dirty="0"/>
          </a:p>
        </p:txBody>
      </p:sp>
      <p:sp>
        <p:nvSpPr>
          <p:cNvPr id="7" name="Bildplatzhalter 6"/>
          <p:cNvSpPr>
            <a:spLocks noGrp="1"/>
          </p:cNvSpPr>
          <p:nvPr>
            <p:ph type="pic" sz="quarter" idx="12"/>
          </p:nvPr>
        </p:nvSpPr>
        <p:spPr/>
      </p:sp>
    </p:spTree>
    <p:extLst>
      <p:ext uri="{BB962C8B-B14F-4D97-AF65-F5344CB8AC3E}">
        <p14:creationId xmlns:p14="http://schemas.microsoft.com/office/powerpoint/2010/main" val="406804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Nord-Nord-Ost Deutschland</a:t>
            </a:r>
          </a:p>
        </p:txBody>
      </p:sp>
      <p:sp>
        <p:nvSpPr>
          <p:cNvPr id="3" name="Textplatzhalter 2"/>
          <p:cNvSpPr>
            <a:spLocks noGrp="1"/>
          </p:cNvSpPr>
          <p:nvPr>
            <p:ph type="body" sz="quarter" idx="10"/>
          </p:nvPr>
        </p:nvSpPr>
        <p:spPr/>
        <p:txBody>
          <a:bodyPr/>
          <a:lstStyle/>
          <a:p>
            <a:r>
              <a:rPr lang="en-GB" dirty="0" err="1">
                <a:solidFill>
                  <a:srgbClr val="2CB4E1"/>
                </a:solidFill>
              </a:rPr>
              <a:t>Infrastrukturelle</a:t>
            </a:r>
            <a:r>
              <a:rPr lang="en-GB" dirty="0">
                <a:solidFill>
                  <a:srgbClr val="2CB4E1"/>
                </a:solidFill>
              </a:rPr>
              <a:t> </a:t>
            </a:r>
            <a:r>
              <a:rPr lang="en-GB" dirty="0" err="1">
                <a:solidFill>
                  <a:srgbClr val="2CB4E1"/>
                </a:solidFill>
              </a:rPr>
              <a:t>Engpässe</a:t>
            </a:r>
            <a:r>
              <a:rPr lang="en-GB" dirty="0">
                <a:solidFill>
                  <a:srgbClr val="2CB4E1"/>
                </a:solidFill>
              </a:rPr>
              <a:t> und </a:t>
            </a:r>
            <a:r>
              <a:rPr lang="en-GB" dirty="0" err="1">
                <a:solidFill>
                  <a:srgbClr val="2CB4E1"/>
                </a:solidFill>
              </a:rPr>
              <a:t>Potenziale</a:t>
            </a:r>
            <a:endParaRPr lang="en-GB" dirty="0">
              <a:solidFill>
                <a:srgbClr val="2CB4E1"/>
              </a:solidFill>
            </a:endParaRPr>
          </a:p>
        </p:txBody>
      </p:sp>
      <p:graphicFrame>
        <p:nvGraphicFramePr>
          <p:cNvPr id="15" name="Tabelle 14"/>
          <p:cNvGraphicFramePr>
            <a:graphicFrameLocks noGrp="1"/>
          </p:cNvGraphicFramePr>
          <p:nvPr>
            <p:extLst>
              <p:ext uri="{D42A27DB-BD31-4B8C-83A1-F6EECF244321}">
                <p14:modId xmlns:p14="http://schemas.microsoft.com/office/powerpoint/2010/main" val="3675009857"/>
              </p:ext>
            </p:extLst>
          </p:nvPr>
        </p:nvGraphicFramePr>
        <p:xfrm>
          <a:off x="406574" y="1562101"/>
          <a:ext cx="7128792" cy="4580578"/>
        </p:xfrm>
        <a:graphic>
          <a:graphicData uri="http://schemas.openxmlformats.org/drawingml/2006/table">
            <a:tbl>
              <a:tblPr firstRow="1" firstCol="1" bandRow="1">
                <a:tableStyleId>{5C22544A-7EE6-4342-B048-85BDC9FD1C3A}</a:tableStyleId>
              </a:tblPr>
              <a:tblGrid>
                <a:gridCol w="1463183">
                  <a:extLst>
                    <a:ext uri="{9D8B030D-6E8A-4147-A177-3AD203B41FA5}">
                      <a16:colId xmlns:a16="http://schemas.microsoft.com/office/drawing/2014/main" xmlns="" val="20000"/>
                    </a:ext>
                  </a:extLst>
                </a:gridCol>
                <a:gridCol w="2281233">
                  <a:extLst>
                    <a:ext uri="{9D8B030D-6E8A-4147-A177-3AD203B41FA5}">
                      <a16:colId xmlns:a16="http://schemas.microsoft.com/office/drawing/2014/main" xmlns="" val="20001"/>
                    </a:ext>
                  </a:extLst>
                </a:gridCol>
                <a:gridCol w="3384376">
                  <a:extLst>
                    <a:ext uri="{9D8B030D-6E8A-4147-A177-3AD203B41FA5}">
                      <a16:colId xmlns:a16="http://schemas.microsoft.com/office/drawing/2014/main" xmlns="" val="20002"/>
                    </a:ext>
                  </a:extLst>
                </a:gridCol>
              </a:tblGrid>
              <a:tr h="336781">
                <a:tc>
                  <a:txBody>
                    <a:bodyPr/>
                    <a:lstStyle/>
                    <a:p>
                      <a:pPr algn="l">
                        <a:spcAft>
                          <a:spcPts val="0"/>
                        </a:spcAft>
                      </a:pPr>
                      <a:r>
                        <a:rPr lang="fi-FI" sz="1400" dirty="0">
                          <a:effectLst/>
                        </a:rPr>
                        <a:t>Binnenschifffahrt </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400" dirty="0" err="1">
                          <a:effectLst/>
                        </a:rPr>
                        <a:t>Potenzial</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fi-FI" sz="1400" dirty="0">
                          <a:effectLst/>
                        </a:rPr>
                        <a:t>Quelle</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630660">
                <a:tc>
                  <a:txBody>
                    <a:bodyPr/>
                    <a:lstStyle/>
                    <a:p>
                      <a:pPr algn="l">
                        <a:spcAft>
                          <a:spcPts val="0"/>
                        </a:spcAft>
                      </a:pPr>
                      <a:r>
                        <a:rPr lang="fi-FI" sz="1200" dirty="0">
                          <a:effectLst/>
                        </a:rPr>
                        <a:t>Elbe-Seitenkanal</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b="1" dirty="0">
                          <a:effectLst/>
                        </a:rPr>
                        <a:t>15-19 m </a:t>
                      </a:r>
                      <a:r>
                        <a:rPr lang="en-GB" sz="1200" b="1" dirty="0" err="1">
                          <a:effectLst/>
                        </a:rPr>
                        <a:t>Tonnen</a:t>
                      </a:r>
                      <a:endParaRPr lang="de-DE" sz="1200" b="1" dirty="0">
                        <a:effectLst/>
                      </a:endParaRPr>
                    </a:p>
                    <a:p>
                      <a:pPr algn="l">
                        <a:spcAft>
                          <a:spcPts val="0"/>
                        </a:spcAft>
                      </a:pPr>
                      <a:r>
                        <a:rPr lang="en-GB" sz="1200" dirty="0">
                          <a:effectLst/>
                        </a:rPr>
                        <a:t>(</a:t>
                      </a:r>
                      <a:r>
                        <a:rPr lang="en-GB" sz="1200" dirty="0" err="1">
                          <a:effectLst/>
                        </a:rPr>
                        <a:t>Basisjahresdaten</a:t>
                      </a:r>
                      <a:r>
                        <a:rPr lang="en-GB" sz="1200" dirty="0">
                          <a:effectLst/>
                        </a:rPr>
                        <a:t> 2014)</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fi-FI" sz="1200">
                          <a:effectLst/>
                        </a:rPr>
                        <a:t>Ergänzungsgutachten zum Ausbau des Elbe-Seitenkanals (ESK), Hanseatic Transport Consultancy (HTC), 8th June 2015.</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347781">
                <a:tc>
                  <a:txBody>
                    <a:bodyPr/>
                    <a:lstStyle/>
                    <a:p>
                      <a:pPr algn="l">
                        <a:spcAft>
                          <a:spcPts val="0"/>
                        </a:spcAft>
                      </a:pPr>
                      <a:r>
                        <a:rPr lang="en-GB" sz="1200" dirty="0">
                          <a:effectLst/>
                        </a:rPr>
                        <a:t>Saale</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dirty="0">
                          <a:effectLst/>
                        </a:rPr>
                        <a:t>LUB Consulting:</a:t>
                      </a:r>
                      <a:endParaRPr lang="de-DE" sz="1200" dirty="0">
                        <a:effectLst/>
                      </a:endParaRPr>
                    </a:p>
                    <a:p>
                      <a:pPr algn="l">
                        <a:spcAft>
                          <a:spcPts val="0"/>
                        </a:spcAft>
                      </a:pPr>
                      <a:r>
                        <a:rPr lang="en-GB" sz="1200" b="1" dirty="0">
                          <a:effectLst/>
                        </a:rPr>
                        <a:t>2 m  </a:t>
                      </a:r>
                      <a:r>
                        <a:rPr lang="en-GB" sz="1200" b="1" dirty="0" err="1">
                          <a:effectLst/>
                        </a:rPr>
                        <a:t>Tonnen</a:t>
                      </a:r>
                      <a:endParaRPr lang="de-DE" sz="1200" b="1" dirty="0">
                        <a:effectLst/>
                      </a:endParaRPr>
                    </a:p>
                    <a:p>
                      <a:pPr algn="l">
                        <a:spcAft>
                          <a:spcPts val="0"/>
                        </a:spcAft>
                      </a:pPr>
                      <a:r>
                        <a:rPr lang="en-GB" sz="1200" dirty="0">
                          <a:effectLst/>
                        </a:rPr>
                        <a:t>(</a:t>
                      </a:r>
                      <a:r>
                        <a:rPr lang="en-GB" sz="1200" dirty="0" err="1">
                          <a:effectLst/>
                        </a:rPr>
                        <a:t>Basisjahresdaten</a:t>
                      </a:r>
                      <a:r>
                        <a:rPr lang="en-GB" sz="1200" dirty="0">
                          <a:effectLst/>
                        </a:rPr>
                        <a:t> 2012)</a:t>
                      </a:r>
                      <a:endParaRPr lang="de-DE" sz="1200" dirty="0">
                        <a:effectLst/>
                      </a:endParaRPr>
                    </a:p>
                    <a:p>
                      <a:pPr algn="l">
                        <a:spcAft>
                          <a:spcPts val="0"/>
                        </a:spcAft>
                      </a:pPr>
                      <a:r>
                        <a:rPr lang="en-GB" sz="1200" dirty="0">
                          <a:effectLst/>
                        </a:rPr>
                        <a:t>vs.</a:t>
                      </a:r>
                      <a:br>
                        <a:rPr lang="en-GB" sz="1200" dirty="0">
                          <a:effectLst/>
                        </a:rPr>
                      </a:br>
                      <a:r>
                        <a:rPr lang="en-GB" sz="1200" dirty="0">
                          <a:effectLst/>
                        </a:rPr>
                        <a:t>PLANCO:</a:t>
                      </a:r>
                      <a:endParaRPr lang="de-DE" sz="1200" dirty="0">
                        <a:effectLst/>
                      </a:endParaRPr>
                    </a:p>
                    <a:p>
                      <a:pPr algn="l">
                        <a:spcAft>
                          <a:spcPts val="0"/>
                        </a:spcAft>
                      </a:pPr>
                      <a:r>
                        <a:rPr lang="en-GB" sz="1200" b="1" dirty="0">
                          <a:effectLst/>
                        </a:rPr>
                        <a:t>0.23 – 0.56 m  </a:t>
                      </a:r>
                      <a:r>
                        <a:rPr lang="en-GB" sz="1200" b="1" dirty="0" err="1">
                          <a:effectLst/>
                        </a:rPr>
                        <a:t>Tonnen</a:t>
                      </a:r>
                      <a:r>
                        <a:rPr lang="en-GB" sz="1200" b="1" dirty="0">
                          <a:effectLst/>
                        </a:rPr>
                        <a:t> </a:t>
                      </a:r>
                      <a:r>
                        <a:rPr lang="en-GB" sz="1200" dirty="0">
                          <a:effectLst/>
                        </a:rPr>
                        <a:t/>
                      </a:r>
                      <a:br>
                        <a:rPr lang="en-GB" sz="1200" dirty="0">
                          <a:effectLst/>
                        </a:rPr>
                      </a:br>
                      <a:r>
                        <a:rPr lang="en-GB" sz="1200" dirty="0">
                          <a:effectLst/>
                        </a:rPr>
                        <a:t>(</a:t>
                      </a:r>
                      <a:r>
                        <a:rPr lang="en-GB" sz="1200" dirty="0" err="1">
                          <a:effectLst/>
                        </a:rPr>
                        <a:t>Basisjahresdaten</a:t>
                      </a:r>
                      <a:r>
                        <a:rPr lang="en-GB" sz="1200" dirty="0">
                          <a:effectLst/>
                        </a:rPr>
                        <a:t> 2011)</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fi-FI" sz="1200" dirty="0">
                          <a:effectLst/>
                        </a:rPr>
                        <a:t>Argumentationspapier zum Saale-Seitenkanal auf Basis der aktualisierten gesamtwirtschaftlichen Bewertung 2012, LUB Consulting GmbH, August 2012.</a:t>
                      </a:r>
                      <a:endParaRPr lang="de-DE" sz="1200" dirty="0">
                        <a:effectLst/>
                      </a:endParaRPr>
                    </a:p>
                    <a:p>
                      <a:pPr algn="l">
                        <a:spcAft>
                          <a:spcPts val="0"/>
                        </a:spcAft>
                      </a:pPr>
                      <a:r>
                        <a:rPr lang="fi-FI" sz="1200" dirty="0" smtClean="0">
                          <a:effectLst/>
                        </a:rPr>
                        <a:t>Aktualisierung </a:t>
                      </a:r>
                      <a:r>
                        <a:rPr lang="fi-FI" sz="1200" dirty="0">
                          <a:effectLst/>
                        </a:rPr>
                        <a:t>des Gutachtens zur Gesamtwirtschaftlichen Bewertung des Ausbaus der unteren Saale, PLANCO Consulting, 2012</a:t>
                      </a:r>
                      <a:r>
                        <a:rPr lang="fi-FI" sz="1200" dirty="0" smtClean="0">
                          <a:effectLst/>
                        </a:rPr>
                        <a:t>.</a:t>
                      </a:r>
                    </a:p>
                    <a:p>
                      <a:pPr algn="l">
                        <a:spcAft>
                          <a:spcPts val="0"/>
                        </a:spcAft>
                      </a:pPr>
                      <a:endParaRPr lang="de-DE" sz="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971000">
                <a:tc>
                  <a:txBody>
                    <a:bodyPr/>
                    <a:lstStyle/>
                    <a:p>
                      <a:pPr algn="l">
                        <a:spcAft>
                          <a:spcPts val="0"/>
                        </a:spcAft>
                      </a:pPr>
                      <a:r>
                        <a:rPr lang="fi-FI" sz="1200" dirty="0">
                          <a:effectLst/>
                        </a:rPr>
                        <a:t>Elbe</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b="1" dirty="0">
                          <a:effectLst/>
                        </a:rPr>
                        <a:t>0.27 m TEU </a:t>
                      </a:r>
                      <a:r>
                        <a:rPr lang="en-GB" sz="1200" dirty="0">
                          <a:effectLst/>
                        </a:rPr>
                        <a:t/>
                      </a:r>
                      <a:br>
                        <a:rPr lang="en-GB" sz="1200" dirty="0">
                          <a:effectLst/>
                        </a:rPr>
                      </a:br>
                      <a:r>
                        <a:rPr lang="de-DE" sz="1200" dirty="0">
                          <a:effectLst/>
                        </a:rPr>
                        <a:t>verbunden mit dem </a:t>
                      </a:r>
                      <a:r>
                        <a:rPr lang="de-DE" sz="1200" dirty="0" err="1">
                          <a:effectLst/>
                        </a:rPr>
                        <a:t>Hinterlandverkehr</a:t>
                      </a:r>
                      <a:r>
                        <a:rPr lang="de-DE" sz="1200" dirty="0">
                          <a:effectLst/>
                        </a:rPr>
                        <a:t> des Hamburger Hafens</a:t>
                      </a:r>
                      <a:r>
                        <a:rPr lang="en-GB" sz="1200" dirty="0">
                          <a:effectLst/>
                        </a:rPr>
                        <a:t/>
                      </a:r>
                      <a:br>
                        <a:rPr lang="en-GB" sz="1200" dirty="0">
                          <a:effectLst/>
                        </a:rPr>
                      </a:br>
                      <a:r>
                        <a:rPr lang="en-GB" sz="1200" dirty="0">
                          <a:effectLst/>
                        </a:rPr>
                        <a:t>(</a:t>
                      </a:r>
                      <a:r>
                        <a:rPr lang="en-GB" sz="1200" dirty="0" err="1">
                          <a:effectLst/>
                        </a:rPr>
                        <a:t>Basisjahresdaten</a:t>
                      </a:r>
                      <a:r>
                        <a:rPr lang="en-GB" sz="1200" dirty="0">
                          <a:effectLst/>
                        </a:rPr>
                        <a:t> 2011)</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fi-FI" sz="1200" dirty="0">
                          <a:effectLst/>
                        </a:rPr>
                        <a:t>Analyse des Ladungspotenzials der Binnenschifffahrt im Hinterlandverkehr des Hafens Hamburg (2011/2012), Hamburg Port Authority and Port of Hamburg Marketing, 2011/2012.</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625519">
                <a:tc>
                  <a:txBody>
                    <a:bodyPr/>
                    <a:lstStyle/>
                    <a:p>
                      <a:pPr algn="l">
                        <a:spcAft>
                          <a:spcPts val="0"/>
                        </a:spcAft>
                      </a:pPr>
                      <a:r>
                        <a:rPr lang="fi-FI" sz="1200">
                          <a:effectLst/>
                        </a:rPr>
                        <a:t>Berlin Region, Spree-Oder-Wasserstrasse</a:t>
                      </a:r>
                      <a:endParaRPr lang="de-D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fi-FI" sz="1200" b="1" dirty="0">
                          <a:effectLst/>
                        </a:rPr>
                        <a:t>3.3 – 4.5 m </a:t>
                      </a:r>
                      <a:r>
                        <a:rPr lang="en-GB" sz="1200" b="1" dirty="0">
                          <a:effectLst/>
                        </a:rPr>
                        <a:t> </a:t>
                      </a:r>
                      <a:r>
                        <a:rPr lang="en-GB" sz="1200" b="1" dirty="0" err="1">
                          <a:effectLst/>
                        </a:rPr>
                        <a:t>Tonnen</a:t>
                      </a:r>
                      <a:endParaRPr lang="de-D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fi-FI" sz="1200" dirty="0">
                          <a:effectLst/>
                        </a:rPr>
                        <a:t>Tischvorlage, Treffen mit PSts Enak Ferlemann, WEITBLICK e.V. 26.04.2016</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660258">
                <a:tc>
                  <a:txBody>
                    <a:bodyPr/>
                    <a:lstStyle/>
                    <a:p>
                      <a:pPr algn="l">
                        <a:spcAft>
                          <a:spcPts val="0"/>
                        </a:spcAft>
                      </a:pPr>
                      <a:r>
                        <a:rPr lang="fi-FI" sz="1200" dirty="0">
                          <a:effectLst/>
                        </a:rPr>
                        <a:t>Elbe-Lübeck-Kanal</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fi-FI" sz="1200" b="1" dirty="0">
                          <a:effectLst/>
                        </a:rPr>
                        <a:t>2 – 3 m </a:t>
                      </a:r>
                      <a:r>
                        <a:rPr lang="en-GB" sz="1200" b="1" dirty="0">
                          <a:effectLst/>
                        </a:rPr>
                        <a:t> </a:t>
                      </a:r>
                      <a:r>
                        <a:rPr lang="en-GB" sz="1200" b="1" dirty="0" err="1">
                          <a:effectLst/>
                        </a:rPr>
                        <a:t>Tonnen</a:t>
                      </a:r>
                      <a:endParaRPr lang="de-D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fi-FI" sz="1200" dirty="0">
                          <a:effectLst/>
                        </a:rPr>
                        <a:t>Hanseatic Transport Consultancy (HTC), 2013.</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pic>
        <p:nvPicPr>
          <p:cNvPr id="19" name="Bildplatzhalter 18"/>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17499" r="17499"/>
          <a:stretch/>
        </p:blipFill>
        <p:spPr>
          <a:prstGeom prst="rect">
            <a:avLst/>
          </a:prstGeom>
        </p:spPr>
      </p:pic>
      <p:sp>
        <p:nvSpPr>
          <p:cNvPr id="17" name="Textfeld 16"/>
          <p:cNvSpPr txBox="1"/>
          <p:nvPr/>
        </p:nvSpPr>
        <p:spPr>
          <a:xfrm>
            <a:off x="7895406" y="1593901"/>
            <a:ext cx="1818815" cy="400110"/>
          </a:xfrm>
          <a:prstGeom prst="rect">
            <a:avLst/>
          </a:prstGeom>
          <a:noFill/>
        </p:spPr>
        <p:txBody>
          <a:bodyPr wrap="square" rtlCol="0">
            <a:spAutoFit/>
          </a:bodyPr>
          <a:lstStyle/>
          <a:p>
            <a:r>
              <a:rPr lang="de-DE" sz="1000" dirty="0">
                <a:solidFill>
                  <a:schemeClr val="bg1"/>
                </a:solidFill>
              </a:rPr>
              <a:t>© DBR</a:t>
            </a:r>
          </a:p>
          <a:p>
            <a:r>
              <a:rPr lang="de-DE" sz="1000" dirty="0">
                <a:solidFill>
                  <a:schemeClr val="bg1"/>
                </a:solidFill>
              </a:rPr>
              <a:t> </a:t>
            </a:r>
          </a:p>
        </p:txBody>
      </p:sp>
    </p:spTree>
    <p:extLst>
      <p:ext uri="{BB962C8B-B14F-4D97-AF65-F5344CB8AC3E}">
        <p14:creationId xmlns:p14="http://schemas.microsoft.com/office/powerpoint/2010/main" val="3748879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Nord-Nord-Ost Deutschland</a:t>
            </a:r>
          </a:p>
        </p:txBody>
      </p:sp>
      <p:sp>
        <p:nvSpPr>
          <p:cNvPr id="3" name="Textplatzhalter 2"/>
          <p:cNvSpPr>
            <a:spLocks noGrp="1"/>
          </p:cNvSpPr>
          <p:nvPr>
            <p:ph type="body" sz="quarter" idx="10"/>
          </p:nvPr>
        </p:nvSpPr>
        <p:spPr/>
        <p:txBody>
          <a:bodyPr/>
          <a:lstStyle/>
          <a:p>
            <a:r>
              <a:rPr lang="en-GB" dirty="0" err="1">
                <a:solidFill>
                  <a:srgbClr val="2CB4E1"/>
                </a:solidFill>
              </a:rPr>
              <a:t>Infrastrukturelle</a:t>
            </a:r>
            <a:r>
              <a:rPr lang="en-GB" dirty="0">
                <a:solidFill>
                  <a:srgbClr val="2CB4E1"/>
                </a:solidFill>
              </a:rPr>
              <a:t> </a:t>
            </a:r>
            <a:r>
              <a:rPr lang="en-GB" dirty="0" err="1">
                <a:solidFill>
                  <a:srgbClr val="2CB4E1"/>
                </a:solidFill>
              </a:rPr>
              <a:t>Engpässe</a:t>
            </a:r>
            <a:r>
              <a:rPr lang="en-GB" dirty="0">
                <a:solidFill>
                  <a:srgbClr val="2CB4E1"/>
                </a:solidFill>
              </a:rPr>
              <a:t> und </a:t>
            </a:r>
            <a:r>
              <a:rPr lang="en-GB" dirty="0" err="1">
                <a:solidFill>
                  <a:srgbClr val="2CB4E1"/>
                </a:solidFill>
              </a:rPr>
              <a:t>Potenziale</a:t>
            </a:r>
            <a:endParaRPr lang="en-GB" dirty="0">
              <a:solidFill>
                <a:srgbClr val="2CB4E1"/>
              </a:solidFill>
            </a:endParaRPr>
          </a:p>
        </p:txBody>
      </p:sp>
      <p:sp>
        <p:nvSpPr>
          <p:cNvPr id="4" name="Textplatzhalter 3"/>
          <p:cNvSpPr>
            <a:spLocks noGrp="1"/>
          </p:cNvSpPr>
          <p:nvPr>
            <p:ph type="body" sz="quarter" idx="11"/>
          </p:nvPr>
        </p:nvSpPr>
        <p:spPr/>
        <p:txBody>
          <a:bodyPr/>
          <a:lstStyle/>
          <a:p>
            <a:r>
              <a:rPr lang="en-GB" dirty="0"/>
              <a:t>Die </a:t>
            </a:r>
            <a:r>
              <a:rPr lang="en-GB" dirty="0" err="1"/>
              <a:t>Wasserstraßenverwaltung</a:t>
            </a:r>
            <a:r>
              <a:rPr lang="en-GB" dirty="0"/>
              <a:t> </a:t>
            </a:r>
            <a:r>
              <a:rPr lang="en-GB" dirty="0" err="1"/>
              <a:t>sollte</a:t>
            </a:r>
            <a:r>
              <a:rPr lang="en-GB" dirty="0"/>
              <a:t>: </a:t>
            </a:r>
          </a:p>
          <a:p>
            <a:pPr marL="342900" indent="-342900">
              <a:buFont typeface="Courier New" panose="02070309020205020404" pitchFamily="49" charset="0"/>
              <a:buChar char="o"/>
            </a:pPr>
            <a:endParaRPr lang="de-DE" dirty="0" smtClean="0"/>
          </a:p>
          <a:p>
            <a:pPr marL="342900" indent="-342900">
              <a:buFont typeface="Courier New" panose="02070309020205020404" pitchFamily="49" charset="0"/>
              <a:buChar char="o"/>
            </a:pPr>
            <a:r>
              <a:rPr lang="de-DE" dirty="0"/>
              <a:t>Instand- und Unterhaltungsmaßnahmen sowie Modernisierung </a:t>
            </a:r>
            <a:r>
              <a:rPr lang="de-DE" dirty="0" smtClean="0"/>
              <a:t>der Infrastruktur vorantreiben</a:t>
            </a:r>
          </a:p>
          <a:p>
            <a:pPr marL="342900" indent="-342900">
              <a:buFont typeface="Courier New" panose="02070309020205020404" pitchFamily="49" charset="0"/>
              <a:buChar char="o"/>
            </a:pPr>
            <a:r>
              <a:rPr lang="de-DE" dirty="0" smtClean="0"/>
              <a:t>den </a:t>
            </a:r>
            <a:r>
              <a:rPr lang="de-DE" dirty="0" smtClean="0"/>
              <a:t>Aufbau </a:t>
            </a:r>
            <a:r>
              <a:rPr lang="de-DE" dirty="0"/>
              <a:t>einer angemessenen </a:t>
            </a:r>
            <a:r>
              <a:rPr lang="de-DE" dirty="0" smtClean="0"/>
              <a:t>digitalen Infrastruktur </a:t>
            </a:r>
            <a:r>
              <a:rPr lang="de-DE" dirty="0"/>
              <a:t>weiter fokussieren und die ITS-Systeme </a:t>
            </a:r>
            <a:r>
              <a:rPr lang="de-DE" dirty="0" smtClean="0"/>
              <a:t>weiterentwickeln, </a:t>
            </a:r>
            <a:r>
              <a:rPr lang="de-DE" dirty="0"/>
              <a:t>um die </a:t>
            </a:r>
            <a:r>
              <a:rPr lang="de-DE" dirty="0" smtClean="0"/>
              <a:t>Digitalisierung </a:t>
            </a:r>
            <a:r>
              <a:rPr lang="de-DE" dirty="0"/>
              <a:t>zu </a:t>
            </a:r>
            <a:r>
              <a:rPr lang="de-DE" dirty="0" smtClean="0"/>
              <a:t>fördern.</a:t>
            </a:r>
            <a:endParaRPr lang="de-DE" dirty="0"/>
          </a:p>
          <a:p>
            <a:pPr marL="342900" indent="-342900">
              <a:buFont typeface="Courier New" panose="02070309020205020404" pitchFamily="49" charset="0"/>
              <a:buChar char="o"/>
            </a:pPr>
            <a:r>
              <a:rPr lang="de-DE" dirty="0" smtClean="0"/>
              <a:t>den Datenaustauschs </a:t>
            </a:r>
            <a:r>
              <a:rPr lang="de-DE" dirty="0"/>
              <a:t>und der Einrichtung von einfach zu bedienenden Informationsplattformen </a:t>
            </a:r>
            <a:r>
              <a:rPr lang="de-DE" dirty="0" smtClean="0"/>
              <a:t>(</a:t>
            </a:r>
            <a:r>
              <a:rPr lang="de-DE" dirty="0" err="1" smtClean="0"/>
              <a:t>One</a:t>
            </a:r>
            <a:r>
              <a:rPr lang="de-DE" dirty="0" smtClean="0"/>
              <a:t>-</a:t>
            </a:r>
            <a:r>
              <a:rPr lang="de-DE" dirty="0" err="1" smtClean="0"/>
              <a:t>Stop</a:t>
            </a:r>
            <a:r>
              <a:rPr lang="de-DE" dirty="0" smtClean="0"/>
              <a:t>-Shop-Plattform) </a:t>
            </a:r>
            <a:r>
              <a:rPr lang="de-DE" dirty="0"/>
              <a:t>zur Bereitstellung von navigatorischen, operativen und administrativen Informationen auf </a:t>
            </a:r>
            <a:r>
              <a:rPr lang="de-DE" dirty="0" smtClean="0"/>
              <a:t>Binnenwasserstraßen unterstützen. </a:t>
            </a:r>
            <a:endParaRPr lang="de-DE" dirty="0"/>
          </a:p>
        </p:txBody>
      </p:sp>
      <p:pic>
        <p:nvPicPr>
          <p:cNvPr id="7" name="Bildplatzhalter 6"/>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17499" r="17499"/>
          <a:stretch/>
        </p:blipFill>
        <p:spPr>
          <a:prstGeom prst="rect">
            <a:avLst/>
          </a:prstGeom>
        </p:spPr>
      </p:pic>
      <p:sp>
        <p:nvSpPr>
          <p:cNvPr id="8" name="Textfeld 7"/>
          <p:cNvSpPr txBox="1"/>
          <p:nvPr/>
        </p:nvSpPr>
        <p:spPr>
          <a:xfrm>
            <a:off x="7906356" y="1580285"/>
            <a:ext cx="1818815" cy="400110"/>
          </a:xfrm>
          <a:prstGeom prst="rect">
            <a:avLst/>
          </a:prstGeom>
          <a:noFill/>
        </p:spPr>
        <p:txBody>
          <a:bodyPr wrap="square" rtlCol="0">
            <a:spAutoFit/>
          </a:bodyPr>
          <a:lstStyle/>
          <a:p>
            <a:r>
              <a:rPr lang="de-DE" sz="1000" dirty="0">
                <a:solidFill>
                  <a:schemeClr val="bg1"/>
                </a:solidFill>
              </a:rPr>
              <a:t>© DBR</a:t>
            </a:r>
          </a:p>
          <a:p>
            <a:r>
              <a:rPr lang="de-DE" sz="1000" dirty="0">
                <a:solidFill>
                  <a:schemeClr val="bg1"/>
                </a:solidFill>
              </a:rPr>
              <a:t> </a:t>
            </a:r>
          </a:p>
        </p:txBody>
      </p:sp>
    </p:spTree>
    <p:extLst>
      <p:ext uri="{BB962C8B-B14F-4D97-AF65-F5344CB8AC3E}">
        <p14:creationId xmlns:p14="http://schemas.microsoft.com/office/powerpoint/2010/main" val="796988835"/>
      </p:ext>
    </p:extLst>
  </p:cSld>
  <p:clrMapOvr>
    <a:masterClrMapping/>
  </p:clrMapOvr>
</p:sld>
</file>

<file path=ppt/theme/theme1.xml><?xml version="1.0" encoding="utf-8"?>
<a:theme xmlns:a="http://schemas.openxmlformats.org/drawingml/2006/main" name="EMMA 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2719</Words>
  <Application>Microsoft Office PowerPoint</Application>
  <PresentationFormat>Benutzerdefiniert</PresentationFormat>
  <Paragraphs>321</Paragraphs>
  <Slides>19</Slides>
  <Notes>9</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19</vt:i4>
      </vt:variant>
    </vt:vector>
  </HeadingPairs>
  <TitlesOfParts>
    <vt:vector size="26" baseType="lpstr">
      <vt:lpstr>Calibri</vt:lpstr>
      <vt:lpstr>Times New Roman</vt:lpstr>
      <vt:lpstr>Arial</vt:lpstr>
      <vt:lpstr>Wingdings</vt:lpstr>
      <vt:lpstr>Courier New</vt:lpstr>
      <vt:lpstr>EMMA Master</vt:lpstr>
      <vt:lpstr>Bitmap-Bild</vt:lpstr>
      <vt:lpstr>Stärkung der Binnenschifffahrt im Ostseeraum</vt:lpstr>
      <vt:lpstr>Inhalt</vt:lpstr>
      <vt:lpstr>Das Interreg Baltic Sea Region Programm Projekt EMMA</vt:lpstr>
      <vt:lpstr>Das EMMA Projekt</vt:lpstr>
      <vt:lpstr>Die EMMA Vision für den Ostseeraum</vt:lpstr>
      <vt:lpstr>Inhalt</vt:lpstr>
      <vt:lpstr>Nord-Nord-Ost Deutschland</vt:lpstr>
      <vt:lpstr>Nord-Nord-Ost Deutschland</vt:lpstr>
      <vt:lpstr>Nord-Nord-Ost Deutschland</vt:lpstr>
      <vt:lpstr>Inhalt</vt:lpstr>
      <vt:lpstr>Nutzung bestehender Strukturen</vt:lpstr>
      <vt:lpstr>Nutzung bestehender Verantwortungsstrukturen</vt:lpstr>
      <vt:lpstr>Europäische Informationssysteme für die Binnenschifffahrt</vt:lpstr>
      <vt:lpstr>Nutzung bestehender Binnenschifffahrtsinformationsdienste</vt:lpstr>
      <vt:lpstr>Nutzung bestehender Binnenschifffahrtsinformationsdienste</vt:lpstr>
      <vt:lpstr>Inhalt</vt:lpstr>
      <vt:lpstr>Gesetzgebungsstrukturen &amp; Einflussmöglichkeiten von Verbänden</vt:lpstr>
      <vt:lpstr>Eine Ostseestrategie zur Hebung von IWT-Potenzialen ist erforderlich. </vt:lpstr>
      <vt:lpstr>Vielen Dank für Ihre Aufmerksamkeit.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Nikola Košvancová</dc:creator>
  <cp:lastModifiedBy>Breitenbach, Stefan</cp:lastModifiedBy>
  <cp:revision>170</cp:revision>
  <dcterms:created xsi:type="dcterms:W3CDTF">2016-02-17T09:17:34Z</dcterms:created>
  <dcterms:modified xsi:type="dcterms:W3CDTF">2019-03-05T11:08:16Z</dcterms:modified>
</cp:coreProperties>
</file>